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453" r:id="rId2"/>
    <p:sldId id="449" r:id="rId3"/>
    <p:sldId id="256" r:id="rId4"/>
    <p:sldId id="258" r:id="rId5"/>
    <p:sldId id="267" r:id="rId6"/>
    <p:sldId id="260" r:id="rId7"/>
    <p:sldId id="265" r:id="rId8"/>
    <p:sldId id="259" r:id="rId9"/>
    <p:sldId id="266" r:id="rId10"/>
    <p:sldId id="261" r:id="rId11"/>
    <p:sldId id="268" r:id="rId12"/>
    <p:sldId id="262" r:id="rId13"/>
    <p:sldId id="269" r:id="rId14"/>
    <p:sldId id="263" r:id="rId15"/>
    <p:sldId id="270" r:id="rId16"/>
    <p:sldId id="264" r:id="rId17"/>
    <p:sldId id="271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B1E8DFC-F752-4E35-8DF9-A95E40026808}" v="1" dt="2026-05-21T16:10:07.463"/>
    <p1510:client id="{F86CDE93-5616-4E8F-A62D-BA657D68F30C}" v="14" dt="2026-05-20T16:48:12.51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6991" autoAdjust="0"/>
    <p:restoredTop sz="94598"/>
  </p:normalViewPr>
  <p:slideViewPr>
    <p:cSldViewPr snapToGrid="0">
      <p:cViewPr varScale="1">
        <p:scale>
          <a:sx n="101" d="100"/>
          <a:sy n="101" d="100"/>
        </p:scale>
        <p:origin x="350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microsoft.com/office/2015/10/relationships/revisionInfo" Target="revisionInfo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DD928C6-9E99-42BF-9208-852B66EDE304}" type="datetimeFigureOut">
              <a:rPr lang="en-US" smtClean="0"/>
              <a:t>5/21/2026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72AD0F7-DB1E-4DB5-A45A-06B43D2138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31501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E1BA4252-95EA-4593-9791-5C6512E3C03D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" panose="02020603050405020304" pitchFamily="18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alt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91887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CAB612-581A-23BD-F489-1074365F791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7A4B44B-C56B-2CD3-2717-951B331C533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180368F-7057-6BCB-365F-1DD1691735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D2C91-E9FD-489E-9264-635097CBC2B9}" type="datetimeFigureOut">
              <a:rPr lang="en-US" smtClean="0"/>
              <a:t>5/21/2026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9551799-3060-30D7-7E89-E4885F9833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949051F-D078-72B9-A14C-998BA27E87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A128C6-E0D9-4F44-B156-2F5FF1EA49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99872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95C397-B39C-6649-FF4E-A5EFF98E74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6ECFB56-B11E-2862-EEE1-507D8BB6635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F64967E-83E2-8F8E-8EDB-1633EB223A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D2C91-E9FD-489E-9264-635097CBC2B9}" type="datetimeFigureOut">
              <a:rPr lang="en-US" smtClean="0"/>
              <a:t>5/21/2026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48F69C-D479-6EB4-41C2-4B315EED95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8064EDC-CDCF-EC6C-3638-9B85FCFA9A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A128C6-E0D9-4F44-B156-2F5FF1EA49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37527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D0CE435-CE7B-6E06-FE2C-51FCBCCEBF2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C0B915F-2A47-9411-1757-6D00371D491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D5ACD5E-FA3A-F69B-9C09-00AB2100AA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D2C91-E9FD-489E-9264-635097CBC2B9}" type="datetimeFigureOut">
              <a:rPr lang="en-US" smtClean="0"/>
              <a:t>5/21/2026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AEFC31-3DED-441E-9468-22720EF8EA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C8CE0D7-C5E0-FDA9-4A9D-F5F776250B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A128C6-E0D9-4F44-B156-2F5FF1EA49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2007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A12B76-59E3-804D-8914-45E14FAD1B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CDB932-C4DE-9C8F-6172-C9AF0120D0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6BAB101-61CF-ECC3-3A63-004E68EC27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D2C91-E9FD-489E-9264-635097CBC2B9}" type="datetimeFigureOut">
              <a:rPr lang="en-US" smtClean="0"/>
              <a:t>5/21/2026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4BC53F-3221-06B4-35BD-F583B7E20A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97D496-1FFF-0C9C-4EB0-1D58E111EC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A128C6-E0D9-4F44-B156-2F5FF1EA49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71833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0D433E-981A-3F29-1759-1429A57ADD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A04C5DD-26EF-6FD0-107C-F1404EDE114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F1CDE5C-3A9A-D8F8-3F30-B750F2CFB0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D2C91-E9FD-489E-9264-635097CBC2B9}" type="datetimeFigureOut">
              <a:rPr lang="en-US" smtClean="0"/>
              <a:t>5/21/2026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63C5371-C3DC-C393-CF12-CA69E18E4E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68086BE-F4BC-EC95-ACFC-65801652DF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A128C6-E0D9-4F44-B156-2F5FF1EA49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79813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B43AF1-D295-F7E1-128F-49D87FE522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1D260D-7BC1-1E50-4FBF-445CDB38744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E52D5C7-C1B4-91B8-C33F-5C4D6134E2D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402176C-65B5-0A12-CD83-7A1D8DB53F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D2C91-E9FD-489E-9264-635097CBC2B9}" type="datetimeFigureOut">
              <a:rPr lang="en-US" smtClean="0"/>
              <a:t>5/21/2026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9C64712-C90F-B152-AE16-DC967E76E8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3DEDBBD-2DE6-DEDA-9787-A7D98F2E39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A128C6-E0D9-4F44-B156-2F5FF1EA49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56324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61CF5A-3DFD-A662-B430-B752B1910E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DC7F472-55A1-EBA7-8932-B25307082E5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42AC23F-2609-D28D-EF7D-D5C4994974B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C513EEF-1897-FE88-6557-F5920591C79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1FD1DB8-1FEC-47DF-30E2-AD8B69AB7E7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72E1724-D946-A982-CCE8-095F23E1CC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D2C91-E9FD-489E-9264-635097CBC2B9}" type="datetimeFigureOut">
              <a:rPr lang="en-US" smtClean="0"/>
              <a:t>5/21/2026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699E99B-44C0-02A5-247A-A40AE30160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FC2493E-71F5-7A59-3B31-7C252B3404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A128C6-E0D9-4F44-B156-2F5FF1EA49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04620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0A27AF-659E-1079-3DC8-4B9D117C43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D4190BE-4F63-3476-0A51-C17CFC24CE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D2C91-E9FD-489E-9264-635097CBC2B9}" type="datetimeFigureOut">
              <a:rPr lang="en-US" smtClean="0"/>
              <a:t>5/21/2026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06A3126-CC1E-5FF2-AAEE-252872E494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46809D1-06D2-6ABF-D951-39C0691C60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A128C6-E0D9-4F44-B156-2F5FF1EA49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14413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289522A-D25C-FC4C-6B9E-EF817BD9E4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D2C91-E9FD-489E-9264-635097CBC2B9}" type="datetimeFigureOut">
              <a:rPr lang="en-US" smtClean="0"/>
              <a:t>5/21/2026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762A310-140F-927F-9D82-30930FAA4B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7CC3DB9-188E-2A45-6FCE-10034D1FDF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A128C6-E0D9-4F44-B156-2F5FF1EA49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56366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54DBF3-0DF0-0BFA-BB00-63C2BA17E2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EF8D5A-CC92-2211-620D-1B0DD6C1D7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66025E0-98FE-C39A-D097-9477177D027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97233F6-AE05-E331-FC91-776E0D8565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D2C91-E9FD-489E-9264-635097CBC2B9}" type="datetimeFigureOut">
              <a:rPr lang="en-US" smtClean="0"/>
              <a:t>5/21/2026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6F35A74-9E08-61EB-1229-C4E160B317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36D9C3E-3B9A-335C-16EF-D610143EF8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A128C6-E0D9-4F44-B156-2F5FF1EA49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17548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A050F1-A752-1ED0-7EED-6F8E4CA33B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5D92F80-42B0-AF55-A896-F39E0DDF771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A7E14A6-728C-8376-0F35-EEB7DDBCE31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169C9CC-4C75-3FF6-9B7C-ACD432F83B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D2C91-E9FD-489E-9264-635097CBC2B9}" type="datetimeFigureOut">
              <a:rPr lang="en-US" smtClean="0"/>
              <a:t>5/21/2026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C1ACD5A-668E-FEF5-72C8-309AEB3CBB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B3BF97E-B788-5499-1C61-74EA65166A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A128C6-E0D9-4F44-B156-2F5FF1EA49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54238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5B537BA-C7A9-F7E4-1976-E145D12EE4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3879426-993B-69EC-81E9-139A3CCD4D3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BC9964D-5621-2693-676F-C9B8E8FD1E3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4AD2C91-E9FD-489E-9264-635097CBC2B9}" type="datetimeFigureOut">
              <a:rPr lang="en-US" smtClean="0"/>
              <a:t>5/21/2026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471476B-FB8D-1CBA-A060-50D7AD8334E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DCDB25B-517E-C7C2-B293-246F5B90442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1A128C6-E0D9-4F44-B156-2F5FF1EA49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82060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3E072FD-31C3-3466-A31D-2C1280F8C5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6858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900" b="0" i="0" u="none" strike="noStrike" kern="1200" cap="none" spc="0" normalizeH="0" baseline="0" noProof="0" dirty="0">
                <a:ln>
                  <a:noFill/>
                </a:ln>
                <a:solidFill>
                  <a:srgbClr val="254B8E"/>
                </a:solidFill>
                <a:effectLst/>
                <a:uLnTx/>
                <a:uFillTx/>
                <a:latin typeface="Arial"/>
                <a:ea typeface="+mn-ea"/>
                <a:cs typeface="Arial" panose="020B0604020202020204" pitchFamily="34" charset="0"/>
              </a:rPr>
              <a:t>May 21, 2026</a:t>
            </a:r>
            <a:endParaRPr kumimoji="0" lang="en-US" altLang="en-US" sz="900" b="0" i="0" u="none" strike="noStrike" kern="1200" cap="none" spc="0" normalizeH="0" baseline="0" noProof="0" dirty="0">
              <a:ln>
                <a:noFill/>
              </a:ln>
              <a:solidFill>
                <a:srgbClr val="254B8E"/>
              </a:solidFill>
              <a:effectLst/>
              <a:uLnTx/>
              <a:uFillTx/>
              <a:latin typeface="Times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33E3038-A329-A012-9DB2-A6ED0D1C33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6858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569F5B8C-BB8F-44FC-B8B8-53C8E854318D}" type="slidenum">
              <a:rPr kumimoji="0" lang="en-US" altLang="en-US" sz="900" b="0" i="0" u="none" strike="noStrike" kern="1200" cap="none" spc="0" normalizeH="0" baseline="0" noProof="0">
                <a:ln>
                  <a:noFill/>
                </a:ln>
                <a:solidFill>
                  <a:srgbClr val="254B8E"/>
                </a:solidFill>
                <a:effectLst/>
                <a:uLnTx/>
                <a:uFillTx/>
                <a:latin typeface="Arial"/>
                <a:ea typeface="+mn-ea"/>
                <a:cs typeface="Arial" panose="020B0604020202020204" pitchFamily="34" charset="0"/>
              </a:rPr>
              <a:pPr marL="0" marR="0" lvl="0" indent="0" algn="r" defTabSz="6858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altLang="en-US" sz="900" b="0" i="0" u="none" strike="noStrike" kern="1200" cap="none" spc="0" normalizeH="0" baseline="0" noProof="0" dirty="0">
              <a:ln>
                <a:noFill/>
              </a:ln>
              <a:solidFill>
                <a:srgbClr val="254B8E"/>
              </a:solidFill>
              <a:effectLst/>
              <a:uLnTx/>
              <a:uFillTx/>
              <a:latin typeface="Arial"/>
              <a:ea typeface="+mn-ea"/>
              <a:cs typeface="Arial" panose="020B060402020202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464177F-D935-E928-65D9-9E2CC2F3D05B}"/>
              </a:ext>
            </a:extLst>
          </p:cNvPr>
          <p:cNvSpPr txBox="1"/>
          <p:nvPr/>
        </p:nvSpPr>
        <p:spPr>
          <a:xfrm>
            <a:off x="2133601" y="609601"/>
            <a:ext cx="821606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6858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0" i="0" u="none" strike="noStrike" kern="1200" cap="none" spc="0" normalizeH="0" baseline="0" noProof="0" dirty="0">
                <a:ln>
                  <a:noFill/>
                </a:ln>
                <a:solidFill>
                  <a:srgbClr val="254B8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 </a:t>
            </a:r>
            <a:r>
              <a:rPr kumimoji="0" lang="en-US" sz="3000" b="1" i="0" u="none" strike="noStrike" kern="1200" cap="none" spc="0" normalizeH="0" baseline="0" noProof="0" dirty="0">
                <a:ln>
                  <a:noFill/>
                </a:ln>
                <a:solidFill>
                  <a:srgbClr val="254B8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Welcome. This webinar will be recorded.</a:t>
            </a:r>
          </a:p>
          <a:p>
            <a:pPr marL="0" marR="0" lvl="0" indent="0" algn="ctr" defTabSz="6858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1" i="0" u="none" strike="noStrike" kern="1200" cap="none" spc="0" normalizeH="0" baseline="0" noProof="0" dirty="0">
                <a:ln>
                  <a:noFill/>
                </a:ln>
                <a:solidFill>
                  <a:srgbClr val="254B8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Please mute your microphone.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7C63A302-9EC1-C5C2-BD4E-E5EF31B2280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18771" y="1755616"/>
            <a:ext cx="3514692" cy="41537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720288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76F392-FAC0-A9F3-1F1E-4EAE18FA70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816429"/>
            <a:ext cx="10515600" cy="5360534"/>
          </a:xfrm>
        </p:spPr>
        <p:txBody>
          <a:bodyPr/>
          <a:lstStyle/>
          <a:p>
            <a:endParaRPr lang="en-US" dirty="0"/>
          </a:p>
          <a:p>
            <a:endParaRPr lang="en-US" sz="3200" dirty="0"/>
          </a:p>
          <a:p>
            <a:r>
              <a:rPr lang="en-US" sz="3200" dirty="0"/>
              <a:t>As caregivers what are tips to ensure medication safety with our care recipient?</a:t>
            </a:r>
          </a:p>
        </p:txBody>
      </p:sp>
    </p:spTree>
    <p:extLst>
      <p:ext uri="{BB962C8B-B14F-4D97-AF65-F5344CB8AC3E}">
        <p14:creationId xmlns:p14="http://schemas.microsoft.com/office/powerpoint/2010/main" val="397361036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5E3CAF-C3B1-3716-BF71-25F53AB0CE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                      Tips for Caregivers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A5EE6D-18C5-B6B1-0408-B122836956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Keep a current medication list (all meds)</a:t>
            </a:r>
          </a:p>
          <a:p>
            <a:r>
              <a:rPr lang="en-US" dirty="0"/>
              <a:t>Prevent interactions between meds by telling provider about all medications they are taking</a:t>
            </a:r>
          </a:p>
          <a:p>
            <a:r>
              <a:rPr lang="en-US" dirty="0"/>
              <a:t>Plan ahead for refills</a:t>
            </a:r>
          </a:p>
          <a:p>
            <a:r>
              <a:rPr lang="en-US" dirty="0"/>
              <a:t>Write down important information about medication</a:t>
            </a:r>
          </a:p>
          <a:p>
            <a:r>
              <a:rPr lang="en-US" dirty="0"/>
              <a:t>Have a medication plan that fits their schedule (ask for help from pharmacist or provider)</a:t>
            </a:r>
          </a:p>
          <a:p>
            <a:r>
              <a:rPr lang="en-US" dirty="0"/>
              <a:t>Keep meds in original bottle (if using pill organizer keep doses organized)</a:t>
            </a:r>
          </a:p>
        </p:txBody>
      </p:sp>
    </p:spTree>
    <p:extLst>
      <p:ext uri="{BB962C8B-B14F-4D97-AF65-F5344CB8AC3E}">
        <p14:creationId xmlns:p14="http://schemas.microsoft.com/office/powerpoint/2010/main" val="415965801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1B40AE-35E6-0769-4406-BA70C2DDD4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805543"/>
            <a:ext cx="10515600" cy="5371420"/>
          </a:xfrm>
        </p:spPr>
        <p:txBody>
          <a:bodyPr/>
          <a:lstStyle/>
          <a:p>
            <a:endParaRPr lang="en-US" dirty="0"/>
          </a:p>
          <a:p>
            <a:endParaRPr lang="en-US" dirty="0"/>
          </a:p>
          <a:p>
            <a:r>
              <a:rPr lang="en-US" sz="3200" dirty="0"/>
              <a:t>If my care recipient has difficulty taking their medications due to issues with swallowing pills, can all pills be crushed?</a:t>
            </a:r>
          </a:p>
        </p:txBody>
      </p:sp>
    </p:spTree>
    <p:extLst>
      <p:ext uri="{BB962C8B-B14F-4D97-AF65-F5344CB8AC3E}">
        <p14:creationId xmlns:p14="http://schemas.microsoft.com/office/powerpoint/2010/main" val="122733243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B6AA0E-ABDD-9997-0E4C-1975066056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                                    NO!!!!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BFD808-B873-81FC-1B85-F7A5B03F97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Always check with your pharmacist or provider before crushing pills to administer.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625212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F8C5FC-498D-3A23-696A-BB7610F2DC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21229"/>
            <a:ext cx="10515600" cy="5055734"/>
          </a:xfrm>
        </p:spPr>
        <p:txBody>
          <a:bodyPr/>
          <a:lstStyle/>
          <a:p>
            <a:endParaRPr lang="en-US" dirty="0"/>
          </a:p>
          <a:p>
            <a:endParaRPr lang="en-US" sz="3200" dirty="0"/>
          </a:p>
          <a:p>
            <a:r>
              <a:rPr lang="en-US" sz="3200" dirty="0"/>
              <a:t>What is the best way to dispose unused medications?</a:t>
            </a:r>
          </a:p>
        </p:txBody>
      </p:sp>
    </p:spTree>
    <p:extLst>
      <p:ext uri="{BB962C8B-B14F-4D97-AF65-F5344CB8AC3E}">
        <p14:creationId xmlns:p14="http://schemas.microsoft.com/office/powerpoint/2010/main" val="336505710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18FD7E-2DBE-E397-A642-FF3FD63D95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EA2D70-876F-EFA5-B76C-ACB9645826D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Medication disposal containers in your area</a:t>
            </a:r>
          </a:p>
          <a:p>
            <a:pPr lvl="1"/>
            <a:r>
              <a:rPr lang="en-US" dirty="0" err="1"/>
              <a:t>Pharmcy</a:t>
            </a:r>
            <a:endParaRPr lang="en-US" dirty="0"/>
          </a:p>
          <a:p>
            <a:pPr lvl="1"/>
            <a:r>
              <a:rPr lang="en-US" dirty="0"/>
              <a:t>Police stations</a:t>
            </a:r>
          </a:p>
          <a:p>
            <a:r>
              <a:rPr lang="en-US" dirty="0"/>
              <a:t>Poison control can help you</a:t>
            </a:r>
          </a:p>
        </p:txBody>
      </p:sp>
    </p:spTree>
    <p:extLst>
      <p:ext uri="{BB962C8B-B14F-4D97-AF65-F5344CB8AC3E}">
        <p14:creationId xmlns:p14="http://schemas.microsoft.com/office/powerpoint/2010/main" val="269204519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F1DBAC-7D64-EE9C-EC30-D2881A14B7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805543"/>
            <a:ext cx="10515600" cy="5371420"/>
          </a:xfrm>
        </p:spPr>
        <p:txBody>
          <a:bodyPr/>
          <a:lstStyle/>
          <a:p>
            <a:endParaRPr lang="en-US" dirty="0"/>
          </a:p>
          <a:p>
            <a:endParaRPr lang="en-US" dirty="0"/>
          </a:p>
          <a:p>
            <a:r>
              <a:rPr lang="en-US" dirty="0"/>
              <a:t>Can you tell us about the  Maryland Poison Center and </a:t>
            </a:r>
            <a:r>
              <a:rPr lang="en-US"/>
              <a:t>their function.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037596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D7B677-724B-42D2-7BA3-C85B3BA76E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          Poison Center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789E2A-84D0-85BD-0CC3-F0D4F3FF944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POISON HELP   1-800-222-1222</a:t>
            </a:r>
          </a:p>
          <a:p>
            <a:r>
              <a:rPr lang="en-US" dirty="0"/>
              <a:t>Call if you think:</a:t>
            </a:r>
          </a:p>
          <a:p>
            <a:pPr lvl="1"/>
            <a:r>
              <a:rPr lang="en-US" dirty="0"/>
              <a:t>A medication was taken as not directed</a:t>
            </a:r>
          </a:p>
          <a:p>
            <a:pPr lvl="1"/>
            <a:r>
              <a:rPr lang="en-US" dirty="0"/>
              <a:t>Too much medicine was taken by accident</a:t>
            </a:r>
          </a:p>
          <a:p>
            <a:pPr lvl="1"/>
            <a:r>
              <a:rPr lang="en-US" dirty="0"/>
              <a:t>A child took or you suspect they took your medication</a:t>
            </a:r>
          </a:p>
          <a:p>
            <a:pPr lvl="1"/>
            <a:endParaRPr lang="en-US" dirty="0"/>
          </a:p>
          <a:p>
            <a:pPr marL="457200" lvl="1" indent="0">
              <a:buNone/>
            </a:pPr>
            <a:endParaRPr lang="en-US" dirty="0"/>
          </a:p>
          <a:p>
            <a:pPr marL="457200" lvl="1" indent="0">
              <a:buNone/>
            </a:pPr>
            <a:r>
              <a:rPr lang="en-US" dirty="0"/>
              <a:t>CALL 911 if  someone unconscious, having a seizure or difficulty breathing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ECA004F-CC40-E05B-236F-3B52F462EC4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39780" y="920523"/>
            <a:ext cx="2295525" cy="19907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54068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3BCC63-788C-4D93-A019-D35F2A8668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66683" y="0"/>
            <a:ext cx="8502445" cy="5899355"/>
          </a:xfrm>
        </p:spPr>
        <p:txBody>
          <a:bodyPr/>
          <a:lstStyle/>
          <a:p>
            <a:r>
              <a:rPr lang="en-US" sz="5400" dirty="0">
                <a:solidFill>
                  <a:srgbClr val="AE8A06"/>
                </a:solidFill>
              </a:rPr>
              <a:t>SAVE THE DATE</a:t>
            </a:r>
            <a:br>
              <a:rPr lang="en-US" sz="3200" dirty="0">
                <a:solidFill>
                  <a:srgbClr val="AE8A06"/>
                </a:solidFill>
              </a:rPr>
            </a:br>
            <a:br>
              <a:rPr lang="en-US" sz="3200" dirty="0">
                <a:solidFill>
                  <a:srgbClr val="AE8A06"/>
                </a:solidFill>
              </a:rPr>
            </a:br>
            <a:r>
              <a:rPr lang="en-US" sz="2800" dirty="0"/>
              <a:t>June 18, 2026  12:15 PM</a:t>
            </a:r>
            <a:br>
              <a:rPr lang="en-US" sz="2800" dirty="0"/>
            </a:br>
            <a:r>
              <a:rPr lang="en-US" sz="2800" i="1" dirty="0">
                <a:solidFill>
                  <a:srgbClr val="AE8A06"/>
                </a:solidFill>
              </a:rPr>
              <a:t>What is ‘LATE’ </a:t>
            </a:r>
            <a:br>
              <a:rPr lang="en-US" sz="2800" dirty="0">
                <a:solidFill>
                  <a:srgbClr val="AE8A06"/>
                </a:solidFill>
              </a:rPr>
            </a:br>
            <a:r>
              <a:rPr lang="en-US" sz="2800" dirty="0">
                <a:solidFill>
                  <a:srgbClr val="AE8A06"/>
                </a:solidFill>
              </a:rPr>
              <a:t>Limbic Predominant Age-Related TDP-43 Encephalopathy</a:t>
            </a:r>
            <a:br>
              <a:rPr lang="en-US" sz="2800" dirty="0">
                <a:solidFill>
                  <a:srgbClr val="AE8A06"/>
                </a:solidFill>
              </a:rPr>
            </a:br>
            <a:r>
              <a:rPr lang="en-US" sz="2800" dirty="0" err="1">
                <a:solidFill>
                  <a:srgbClr val="AE8A06"/>
                </a:solidFill>
              </a:rPr>
              <a:t>Chiadi</a:t>
            </a:r>
            <a:r>
              <a:rPr lang="en-US" sz="2800" dirty="0">
                <a:solidFill>
                  <a:srgbClr val="AE8A06"/>
                </a:solidFill>
              </a:rPr>
              <a:t> U. </a:t>
            </a:r>
            <a:r>
              <a:rPr lang="en-US" sz="2800" dirty="0" err="1">
                <a:solidFill>
                  <a:srgbClr val="AE8A06"/>
                </a:solidFill>
              </a:rPr>
              <a:t>Onyike</a:t>
            </a:r>
            <a:r>
              <a:rPr lang="en-US" sz="2800" dirty="0">
                <a:solidFill>
                  <a:srgbClr val="AE8A06"/>
                </a:solidFill>
              </a:rPr>
              <a:t>, MD </a:t>
            </a:r>
            <a:br>
              <a:rPr lang="en-US" sz="3200" dirty="0">
                <a:solidFill>
                  <a:srgbClr val="AE8A06"/>
                </a:solidFill>
              </a:rPr>
            </a:br>
            <a:br>
              <a:rPr lang="en-US" sz="4050" dirty="0">
                <a:solidFill>
                  <a:srgbClr val="AE8A06"/>
                </a:solidFill>
              </a:rPr>
            </a:br>
            <a:br>
              <a:rPr lang="en-US" sz="4050" dirty="0"/>
            </a:br>
            <a:endParaRPr lang="en-US" sz="4050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D630138-B9D1-4243-A8D5-77A1304DEC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6858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B58B339D-D855-40D1-8E31-5BDA52854CC6}" type="slidenum">
              <a:rPr kumimoji="0" lang="en-US" altLang="en-US" sz="900" b="0" i="0" u="none" strike="noStrike" kern="1200" cap="none" spc="0" normalizeH="0" baseline="0" noProof="0">
                <a:ln>
                  <a:noFill/>
                </a:ln>
                <a:solidFill>
                  <a:srgbClr val="254B8E"/>
                </a:solidFill>
                <a:effectLst/>
                <a:uLnTx/>
                <a:uFillTx/>
                <a:latin typeface="Arial"/>
                <a:ea typeface="+mn-ea"/>
                <a:cs typeface="Arial" panose="020B0604020202020204" pitchFamily="34" charset="0"/>
              </a:rPr>
              <a:pPr marL="0" marR="0" lvl="0" indent="0" algn="r" defTabSz="6858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altLang="en-US" sz="900" b="0" i="0" u="none" strike="noStrike" kern="1200" cap="none" spc="0" normalizeH="0" baseline="0" noProof="0">
              <a:ln>
                <a:noFill/>
              </a:ln>
              <a:solidFill>
                <a:srgbClr val="254B8E"/>
              </a:solidFill>
              <a:effectLst/>
              <a:uLnTx/>
              <a:uFillTx/>
              <a:latin typeface="Arial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695174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BCCCD6-66D1-D880-48C6-C909562A22C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Medication Safety Tips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3DD568D-F500-26FE-3B7F-1AF0046EE93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Daniel Z. Mansour, PharmD, MS, AGSF, BCGP, FASCP</a:t>
            </a:r>
            <a:br>
              <a:rPr lang="en-US" dirty="0"/>
            </a:br>
            <a:r>
              <a:rPr lang="en-US" dirty="0"/>
              <a:t>Director of Education and Interprofessional Clinical Training</a:t>
            </a:r>
            <a:br>
              <a:rPr lang="en-US" dirty="0"/>
            </a:br>
            <a:r>
              <a:rPr lang="en-US" dirty="0"/>
              <a:t>The Peter Lamy Center on Drug Therapy and Aging</a:t>
            </a:r>
            <a:br>
              <a:rPr lang="en-US" dirty="0"/>
            </a:br>
            <a:r>
              <a:rPr lang="en-US" dirty="0"/>
              <a:t>University of Maryland School of Pharmacy</a:t>
            </a:r>
          </a:p>
        </p:txBody>
      </p:sp>
    </p:spTree>
    <p:extLst>
      <p:ext uri="{BB962C8B-B14F-4D97-AF65-F5344CB8AC3E}">
        <p14:creationId xmlns:p14="http://schemas.microsoft.com/office/powerpoint/2010/main" val="33325339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D7E77E-4179-56A1-A97F-E41E143ABF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85800"/>
            <a:ext cx="10515600" cy="5491163"/>
          </a:xfrm>
        </p:spPr>
        <p:txBody>
          <a:bodyPr/>
          <a:lstStyle/>
          <a:p>
            <a:endParaRPr lang="en-US" dirty="0"/>
          </a:p>
          <a:p>
            <a:endParaRPr lang="en-US" dirty="0"/>
          </a:p>
          <a:p>
            <a:r>
              <a:rPr lang="en-US" sz="3200" dirty="0"/>
              <a:t>What should we know about medications we are taking or our care recipient?</a:t>
            </a:r>
          </a:p>
        </p:txBody>
      </p:sp>
    </p:spTree>
    <p:extLst>
      <p:ext uri="{BB962C8B-B14F-4D97-AF65-F5344CB8AC3E}">
        <p14:creationId xmlns:p14="http://schemas.microsoft.com/office/powerpoint/2010/main" val="15021824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F32D60-C34D-1114-1E2F-601F5FFB68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                         Medications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E0527-9C0E-C1A2-FDC7-EB7D54B1FD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Important to know as much as possible about all meds you or your care recipient is taking</a:t>
            </a:r>
          </a:p>
          <a:p>
            <a:pPr lvl="1"/>
            <a:r>
              <a:rPr lang="en-US" dirty="0"/>
              <a:t>Prescription</a:t>
            </a:r>
          </a:p>
          <a:p>
            <a:pPr lvl="1"/>
            <a:r>
              <a:rPr lang="en-US" dirty="0"/>
              <a:t>Over the counter</a:t>
            </a:r>
          </a:p>
          <a:p>
            <a:pPr lvl="1"/>
            <a:r>
              <a:rPr lang="en-US" dirty="0"/>
              <a:t>Vitamins/ supplements and herbs</a:t>
            </a:r>
          </a:p>
          <a:p>
            <a:r>
              <a:rPr lang="en-US" dirty="0"/>
              <a:t>All medications should be taken with care</a:t>
            </a:r>
          </a:p>
          <a:p>
            <a:r>
              <a:rPr lang="en-US" dirty="0"/>
              <a:t>Know potential interactions </a:t>
            </a:r>
          </a:p>
        </p:txBody>
      </p:sp>
    </p:spTree>
    <p:extLst>
      <p:ext uri="{BB962C8B-B14F-4D97-AF65-F5344CB8AC3E}">
        <p14:creationId xmlns:p14="http://schemas.microsoft.com/office/powerpoint/2010/main" val="23645884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B78217-45F5-75D6-D5D7-8868EA6AA5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892629"/>
            <a:ext cx="10515600" cy="5284334"/>
          </a:xfrm>
        </p:spPr>
        <p:txBody>
          <a:bodyPr/>
          <a:lstStyle/>
          <a:p>
            <a:endParaRPr lang="en-US" dirty="0"/>
          </a:p>
          <a:p>
            <a:r>
              <a:rPr lang="en-US" sz="3200" dirty="0"/>
              <a:t>What should we ask our health care professional about medications we or our care recipient  are taking or new medications prescribed?</a:t>
            </a:r>
          </a:p>
        </p:txBody>
      </p:sp>
    </p:spTree>
    <p:extLst>
      <p:ext uri="{BB962C8B-B14F-4D97-AF65-F5344CB8AC3E}">
        <p14:creationId xmlns:p14="http://schemas.microsoft.com/office/powerpoint/2010/main" val="11527454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8E0E2D-C894-2799-7AFE-3FEA3266BE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  Know Your Medications (or care recipient)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FE943C-7F53-A944-BF65-8C925D19E8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 is the name  (trade name vs generic)</a:t>
            </a:r>
          </a:p>
          <a:p>
            <a:r>
              <a:rPr lang="en-US" dirty="0"/>
              <a:t>Why am I taking it</a:t>
            </a:r>
          </a:p>
          <a:p>
            <a:r>
              <a:rPr lang="en-US" dirty="0"/>
              <a:t>What is the dose I am taking</a:t>
            </a:r>
          </a:p>
          <a:p>
            <a:r>
              <a:rPr lang="en-US" dirty="0"/>
              <a:t>What are potential side effects I should be aware of</a:t>
            </a:r>
          </a:p>
          <a:p>
            <a:r>
              <a:rPr lang="en-US" dirty="0"/>
              <a:t>When do I take the medicine</a:t>
            </a:r>
          </a:p>
          <a:p>
            <a:r>
              <a:rPr lang="en-US" dirty="0"/>
              <a:t>How long will I need to take it</a:t>
            </a:r>
          </a:p>
          <a:p>
            <a:r>
              <a:rPr lang="en-US" dirty="0"/>
              <a:t>Can it be stopped or does it need to be tapered?</a:t>
            </a:r>
          </a:p>
        </p:txBody>
      </p:sp>
    </p:spTree>
    <p:extLst>
      <p:ext uri="{BB962C8B-B14F-4D97-AF65-F5344CB8AC3E}">
        <p14:creationId xmlns:p14="http://schemas.microsoft.com/office/powerpoint/2010/main" val="4702079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660959-D309-D38B-048A-E4CC08E83B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3143" y="838200"/>
            <a:ext cx="10700657" cy="5338763"/>
          </a:xfrm>
        </p:spPr>
        <p:txBody>
          <a:bodyPr/>
          <a:lstStyle/>
          <a:p>
            <a:endParaRPr lang="en-US" dirty="0"/>
          </a:p>
          <a:p>
            <a:r>
              <a:rPr lang="en-US" sz="3200" dirty="0"/>
              <a:t>Is it safe to take over the counter medications or supplements without checking first with a health professional?</a:t>
            </a:r>
          </a:p>
        </p:txBody>
      </p:sp>
    </p:spTree>
    <p:extLst>
      <p:ext uri="{BB962C8B-B14F-4D97-AF65-F5344CB8AC3E}">
        <p14:creationId xmlns:p14="http://schemas.microsoft.com/office/powerpoint/2010/main" val="314511888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22EFC1-EF9E-C5E5-FE83-C3007B5C39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                        Over the Counter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A7D860-0E29-2D6A-4A4F-8E8156A1CA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Medications</a:t>
            </a:r>
          </a:p>
          <a:p>
            <a:r>
              <a:rPr lang="en-US" dirty="0"/>
              <a:t>Dietary Supplements</a:t>
            </a:r>
          </a:p>
          <a:p>
            <a:r>
              <a:rPr lang="en-US" dirty="0"/>
              <a:t> Vitamins</a:t>
            </a:r>
          </a:p>
          <a:p>
            <a:r>
              <a:rPr lang="en-US" dirty="0"/>
              <a:t>Herbs</a:t>
            </a:r>
          </a:p>
          <a:p>
            <a:r>
              <a:rPr lang="en-US" dirty="0"/>
              <a:t>Ointments/creams</a:t>
            </a:r>
          </a:p>
          <a:p>
            <a:endParaRPr lang="en-US" dirty="0"/>
          </a:p>
          <a:p>
            <a:r>
              <a:rPr lang="en-US" dirty="0"/>
              <a:t>KNOW WHAT IS ON THE LABEL!!!</a:t>
            </a:r>
          </a:p>
          <a:p>
            <a:endParaRPr lang="en-US" dirty="0"/>
          </a:p>
        </p:txBody>
      </p:sp>
      <p:pic>
        <p:nvPicPr>
          <p:cNvPr id="1028" name="Picture 4" descr="Box of Advil PM with 120 coated caplets, labeled as containing ibuprofen 200 mg and diphenhydramine citrate 38 mg for pain relief and nighttime sleep aid.">
            <a:extLst>
              <a:ext uri="{FF2B5EF4-FFF2-40B4-BE49-F238E27FC236}">
                <a16:creationId xmlns:a16="http://schemas.microsoft.com/office/drawing/2014/main" id="{0F2C5868-8068-4EAA-6F19-BA1C2C41ED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1601" y="2247900"/>
            <a:ext cx="2362199" cy="23621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Tylenol PM Extra Strength Pain Reliever &amp; Sleep Aid Caplets enlarged image 0 of 8">
            <a:extLst>
              <a:ext uri="{FF2B5EF4-FFF2-40B4-BE49-F238E27FC236}">
                <a16:creationId xmlns:a16="http://schemas.microsoft.com/office/drawing/2014/main" id="{6D6B1BA9-B2A8-A1A3-94AC-70796441D12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98229" y="365125"/>
            <a:ext cx="2471056" cy="24710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AutoShape 8">
            <a:extLst>
              <a:ext uri="{FF2B5EF4-FFF2-40B4-BE49-F238E27FC236}">
                <a16:creationId xmlns:a16="http://schemas.microsoft.com/office/drawing/2014/main" id="{5DFA0EA6-CAE0-3E5A-4595-471A69C3FEA8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43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" name="AutoShape 10">
            <a:extLst>
              <a:ext uri="{FF2B5EF4-FFF2-40B4-BE49-F238E27FC236}">
                <a16:creationId xmlns:a16="http://schemas.microsoft.com/office/drawing/2014/main" id="{4AEE60AF-B403-8F0E-6161-45690C64E4B2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6096000" y="34290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902D9BD3-B9E8-15FE-865A-1FC2850E3F5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322560" y="2845594"/>
            <a:ext cx="1471612" cy="14716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19699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1102</TotalTime>
  <Words>479</Words>
  <Application>Microsoft Office PowerPoint</Application>
  <PresentationFormat>Widescreen</PresentationFormat>
  <Paragraphs>73</Paragraphs>
  <Slides>17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2" baseType="lpstr">
      <vt:lpstr>Aptos</vt:lpstr>
      <vt:lpstr>Aptos Display</vt:lpstr>
      <vt:lpstr>Arial</vt:lpstr>
      <vt:lpstr>Times</vt:lpstr>
      <vt:lpstr>Office Theme</vt:lpstr>
      <vt:lpstr>PowerPoint Presentation</vt:lpstr>
      <vt:lpstr>SAVE THE DATE  June 18, 2026  12:15 PM What is ‘LATE’  Limbic Predominant Age-Related TDP-43 Encephalopathy Chiadi U. Onyike, MD    </vt:lpstr>
      <vt:lpstr>Medication Safety Tips</vt:lpstr>
      <vt:lpstr>PowerPoint Presentation</vt:lpstr>
      <vt:lpstr>                          Medications</vt:lpstr>
      <vt:lpstr>PowerPoint Presentation</vt:lpstr>
      <vt:lpstr>   Know Your Medications (or care recipient)</vt:lpstr>
      <vt:lpstr>PowerPoint Presentation</vt:lpstr>
      <vt:lpstr>                         Over the Counter </vt:lpstr>
      <vt:lpstr>PowerPoint Presentation</vt:lpstr>
      <vt:lpstr>                       Tips for Caregivers</vt:lpstr>
      <vt:lpstr>PowerPoint Presentation</vt:lpstr>
      <vt:lpstr>                                     NO!!!!</vt:lpstr>
      <vt:lpstr>PowerPoint Presentation</vt:lpstr>
      <vt:lpstr>PowerPoint Presentation</vt:lpstr>
      <vt:lpstr>PowerPoint Presentation</vt:lpstr>
      <vt:lpstr>           Poison Center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jane Marks</dc:creator>
  <cp:lastModifiedBy>Wendy Askew</cp:lastModifiedBy>
  <cp:revision>3</cp:revision>
  <dcterms:created xsi:type="dcterms:W3CDTF">2026-05-11T23:37:35Z</dcterms:created>
  <dcterms:modified xsi:type="dcterms:W3CDTF">2026-05-21T18:38:58Z</dcterms:modified>
</cp:coreProperties>
</file>