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 id="2147483816" r:id="rId3"/>
  </p:sldMasterIdLst>
  <p:notesMasterIdLst>
    <p:notesMasterId r:id="rId24"/>
  </p:notesMasterIdLst>
  <p:sldIdLst>
    <p:sldId id="453" r:id="rId4"/>
    <p:sldId id="258" r:id="rId5"/>
    <p:sldId id="449" r:id="rId6"/>
    <p:sldId id="256" r:id="rId7"/>
    <p:sldId id="257" r:id="rId8"/>
    <p:sldId id="316" r:id="rId9"/>
    <p:sldId id="318" r:id="rId10"/>
    <p:sldId id="302" r:id="rId11"/>
    <p:sldId id="308" r:id="rId12"/>
    <p:sldId id="305" r:id="rId13"/>
    <p:sldId id="306" r:id="rId14"/>
    <p:sldId id="310" r:id="rId15"/>
    <p:sldId id="309" r:id="rId16"/>
    <p:sldId id="319" r:id="rId17"/>
    <p:sldId id="303" r:id="rId18"/>
    <p:sldId id="311" r:id="rId19"/>
    <p:sldId id="312" r:id="rId20"/>
    <p:sldId id="315" r:id="rId21"/>
    <p:sldId id="300" r:id="rId22"/>
    <p:sldId id="4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A1779D"/>
    <a:srgbClr val="967E94"/>
    <a:srgbClr val="C499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0ABBA-C532-BA1F-B5FD-CD310CC83486}" v="2678" dt="2026-02-18T21:35:31.707"/>
    <p1510:client id="{C497A44C-E2C4-41B5-B22E-7CF6738442EF}" v="7" dt="2026-02-19T16:02:08.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4" autoAdjust="0"/>
    <p:restoredTop sz="94660"/>
  </p:normalViewPr>
  <p:slideViewPr>
    <p:cSldViewPr snapToGrid="0">
      <p:cViewPr varScale="1">
        <p:scale>
          <a:sx n="134" d="100"/>
          <a:sy n="134" d="100"/>
        </p:scale>
        <p:origin x="35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Farthing" userId="2577b211-73fe-4c59-90f0-79dea9a1eef5" providerId="ADAL" clId="{005AF8C6-69E9-41F3-AE64-7612077B259F}"/>
    <pc:docChg chg="undo custSel addSld delSld modSld sldOrd">
      <pc:chgData name="Wendy Farthing" userId="2577b211-73fe-4c59-90f0-79dea9a1eef5" providerId="ADAL" clId="{005AF8C6-69E9-41F3-AE64-7612077B259F}" dt="2026-02-19T16:02:08.340" v="109"/>
      <pc:docMkLst>
        <pc:docMk/>
      </pc:docMkLst>
      <pc:sldChg chg="delSp modSp add mod ord">
        <pc:chgData name="Wendy Farthing" userId="2577b211-73fe-4c59-90f0-79dea9a1eef5" providerId="ADAL" clId="{005AF8C6-69E9-41F3-AE64-7612077B259F}" dt="2026-02-19T16:01:00.031" v="105" actId="1076"/>
        <pc:sldMkLst>
          <pc:docMk/>
          <pc:sldMk cId="627532253" sldId="258"/>
        </pc:sldMkLst>
        <pc:spChg chg="mod">
          <ac:chgData name="Wendy Farthing" userId="2577b211-73fe-4c59-90f0-79dea9a1eef5" providerId="ADAL" clId="{005AF8C6-69E9-41F3-AE64-7612077B259F}" dt="2026-02-19T16:00:53.789" v="104" actId="1076"/>
          <ac:spMkLst>
            <pc:docMk/>
            <pc:sldMk cId="627532253" sldId="258"/>
            <ac:spMk id="2" creationId="{CCDD5028-FAD2-A924-7731-144CEEACE6D4}"/>
          </ac:spMkLst>
        </pc:spChg>
        <pc:spChg chg="del mod">
          <ac:chgData name="Wendy Farthing" userId="2577b211-73fe-4c59-90f0-79dea9a1eef5" providerId="ADAL" clId="{005AF8C6-69E9-41F3-AE64-7612077B259F}" dt="2026-02-19T16:00:41.827" v="102" actId="478"/>
          <ac:spMkLst>
            <pc:docMk/>
            <pc:sldMk cId="627532253" sldId="258"/>
            <ac:spMk id="3" creationId="{2AF26A04-CE15-6678-0575-2FC124E89220}"/>
          </ac:spMkLst>
        </pc:spChg>
        <pc:graphicFrameChg chg="mod">
          <ac:chgData name="Wendy Farthing" userId="2577b211-73fe-4c59-90f0-79dea9a1eef5" providerId="ADAL" clId="{005AF8C6-69E9-41F3-AE64-7612077B259F}" dt="2026-02-19T16:01:00.031" v="105" actId="1076"/>
          <ac:graphicFrameMkLst>
            <pc:docMk/>
            <pc:sldMk cId="627532253" sldId="258"/>
            <ac:graphicFrameMk id="17" creationId="{E657BB9C-2E09-9B4D-EE1E-9B85DFCF9F3D}"/>
          </ac:graphicFrameMkLst>
        </pc:graphicFrameChg>
        <pc:picChg chg="mod">
          <ac:chgData name="Wendy Farthing" userId="2577b211-73fe-4c59-90f0-79dea9a1eef5" providerId="ADAL" clId="{005AF8C6-69E9-41F3-AE64-7612077B259F}" dt="2026-02-19T15:38:56.767" v="40" actId="1076"/>
          <ac:picMkLst>
            <pc:docMk/>
            <pc:sldMk cId="627532253" sldId="258"/>
            <ac:picMk id="20" creationId="{6C1EBD2E-71D5-59D9-BE48-E25ADFD35469}"/>
          </ac:picMkLst>
        </pc:picChg>
      </pc:sldChg>
      <pc:sldChg chg="delSp mod">
        <pc:chgData name="Wendy Farthing" userId="2577b211-73fe-4c59-90f0-79dea9a1eef5" providerId="ADAL" clId="{005AF8C6-69E9-41F3-AE64-7612077B259F}" dt="2026-02-19T16:01:42.065" v="108" actId="478"/>
        <pc:sldMkLst>
          <pc:docMk/>
          <pc:sldMk cId="127123456" sldId="300"/>
        </pc:sldMkLst>
        <pc:spChg chg="del">
          <ac:chgData name="Wendy Farthing" userId="2577b211-73fe-4c59-90f0-79dea9a1eef5" providerId="ADAL" clId="{005AF8C6-69E9-41F3-AE64-7612077B259F}" dt="2026-02-19T16:01:42.065" v="108" actId="478"/>
          <ac:spMkLst>
            <pc:docMk/>
            <pc:sldMk cId="127123456" sldId="300"/>
            <ac:spMk id="3" creationId="{24259D72-BE37-FF4E-275A-D53FB71F50C2}"/>
          </ac:spMkLst>
        </pc:spChg>
      </pc:sldChg>
      <pc:sldChg chg="add">
        <pc:chgData name="Wendy Farthing" userId="2577b211-73fe-4c59-90f0-79dea9a1eef5" providerId="ADAL" clId="{005AF8C6-69E9-41F3-AE64-7612077B259F}" dt="2026-02-19T15:10:19.813" v="0"/>
        <pc:sldMkLst>
          <pc:docMk/>
          <pc:sldMk cId="1969517432" sldId="449"/>
        </pc:sldMkLst>
      </pc:sldChg>
      <pc:sldChg chg="add ord">
        <pc:chgData name="Wendy Farthing" userId="2577b211-73fe-4c59-90f0-79dea9a1eef5" providerId="ADAL" clId="{005AF8C6-69E9-41F3-AE64-7612077B259F}" dt="2026-02-19T16:01:07.715" v="107"/>
        <pc:sldMkLst>
          <pc:docMk/>
          <pc:sldMk cId="1927202889" sldId="453"/>
        </pc:sldMkLst>
      </pc:sldChg>
      <pc:sldChg chg="add">
        <pc:chgData name="Wendy Farthing" userId="2577b211-73fe-4c59-90f0-79dea9a1eef5" providerId="ADAL" clId="{005AF8C6-69E9-41F3-AE64-7612077B259F}" dt="2026-02-19T16:02:08.340" v="109"/>
        <pc:sldMkLst>
          <pc:docMk/>
          <pc:sldMk cId="3123920597" sldId="454"/>
        </pc:sldMkLst>
      </pc:sldChg>
      <pc:sldChg chg="modSp add del mod">
        <pc:chgData name="Wendy Farthing" userId="2577b211-73fe-4c59-90f0-79dea9a1eef5" providerId="ADAL" clId="{005AF8C6-69E9-41F3-AE64-7612077B259F}" dt="2026-02-19T15:29:42.203" v="24" actId="2696"/>
        <pc:sldMkLst>
          <pc:docMk/>
          <pc:sldMk cId="3382209935" sldId="454"/>
        </pc:sldMkLst>
        <pc:spChg chg="mod">
          <ac:chgData name="Wendy Farthing" userId="2577b211-73fe-4c59-90f0-79dea9a1eef5" providerId="ADAL" clId="{005AF8C6-69E9-41F3-AE64-7612077B259F}" dt="2026-02-19T15:29:25.366" v="21" actId="6549"/>
          <ac:spMkLst>
            <pc:docMk/>
            <pc:sldMk cId="3382209935" sldId="454"/>
            <ac:spMk id="2" creationId="{BEC5B434-9838-349A-978F-3CAB67FD839A}"/>
          </ac:spMkLst>
        </pc:spChg>
      </pc:sldChg>
      <pc:sldChg chg="new del">
        <pc:chgData name="Wendy Farthing" userId="2577b211-73fe-4c59-90f0-79dea9a1eef5" providerId="ADAL" clId="{005AF8C6-69E9-41F3-AE64-7612077B259F}" dt="2026-02-19T15:29:37.972" v="23" actId="2696"/>
        <pc:sldMkLst>
          <pc:docMk/>
          <pc:sldMk cId="13893148" sldId="4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04033-0C6B-412E-A3B1-16ADFBA72970}" type="datetimeFigureOut">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168FE-7FAC-45DF-A5FB-1CAC3E35F246}" type="slidenum">
              <a:t>‹#›</a:t>
            </a:fld>
            <a:endParaRPr lang="en-US"/>
          </a:p>
        </p:txBody>
      </p:sp>
    </p:spTree>
    <p:extLst>
      <p:ext uri="{BB962C8B-B14F-4D97-AF65-F5344CB8AC3E}">
        <p14:creationId xmlns:p14="http://schemas.microsoft.com/office/powerpoint/2010/main" val="189206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BA4252-95EA-4593-9791-5C6512E3C03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51918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5275-0E5D-A7D0-5A28-1F116E05F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74C83-AA9B-6C53-8762-BB2954D47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6829B-181D-769F-17CF-D66795542445}"/>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C7EF5CD8-D5D2-CB81-60BF-464F47F0C7AF}"/>
              </a:ext>
            </a:extLst>
          </p:cNvPr>
          <p:cNvSpPr>
            <a:spLocks noGrp="1"/>
          </p:cNvSpPr>
          <p:nvPr>
            <p:ph type="sldNum" sz="quarter" idx="5"/>
          </p:nvPr>
        </p:nvSpPr>
        <p:spPr/>
        <p:txBody>
          <a:bodyPr/>
          <a:lstStyle/>
          <a:p>
            <a:fld id="{E1B168FE-7FAC-45DF-A5FB-1CAC3E35F246}" type="slidenum">
              <a:t>13</a:t>
            </a:fld>
            <a:endParaRPr lang="en-US"/>
          </a:p>
        </p:txBody>
      </p:sp>
    </p:spTree>
    <p:extLst>
      <p:ext uri="{BB962C8B-B14F-4D97-AF65-F5344CB8AC3E}">
        <p14:creationId xmlns:p14="http://schemas.microsoft.com/office/powerpoint/2010/main" val="752921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395D1-9927-815A-7C99-85EF80570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88A59-4663-8A0E-27F2-7027B0848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1CB39-2023-7E4F-D92B-9137A9CA7325}"/>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BD8FA987-2D98-F0EC-BB7A-9A0C5C7B8502}"/>
              </a:ext>
            </a:extLst>
          </p:cNvPr>
          <p:cNvSpPr>
            <a:spLocks noGrp="1"/>
          </p:cNvSpPr>
          <p:nvPr>
            <p:ph type="sldNum" sz="quarter" idx="5"/>
          </p:nvPr>
        </p:nvSpPr>
        <p:spPr/>
        <p:txBody>
          <a:bodyPr/>
          <a:lstStyle/>
          <a:p>
            <a:fld id="{E1B168FE-7FAC-45DF-A5FB-1CAC3E35F246}" type="slidenum">
              <a:t>14</a:t>
            </a:fld>
            <a:endParaRPr lang="en-US"/>
          </a:p>
        </p:txBody>
      </p:sp>
    </p:spTree>
    <p:extLst>
      <p:ext uri="{BB962C8B-B14F-4D97-AF65-F5344CB8AC3E}">
        <p14:creationId xmlns:p14="http://schemas.microsoft.com/office/powerpoint/2010/main" val="2496105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360C8-B387-4E95-8707-75BC12826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6C53A-E7FB-FA23-61D5-260069A46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3CC79-8C11-88D8-AACF-585915389B6F}"/>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B436F958-4A17-1225-1145-6F46AA5969EA}"/>
              </a:ext>
            </a:extLst>
          </p:cNvPr>
          <p:cNvSpPr>
            <a:spLocks noGrp="1"/>
          </p:cNvSpPr>
          <p:nvPr>
            <p:ph type="sldNum" sz="quarter" idx="5"/>
          </p:nvPr>
        </p:nvSpPr>
        <p:spPr/>
        <p:txBody>
          <a:bodyPr/>
          <a:lstStyle/>
          <a:p>
            <a:fld id="{E1B168FE-7FAC-45DF-A5FB-1CAC3E35F246}" type="slidenum">
              <a:t>15</a:t>
            </a:fld>
            <a:endParaRPr lang="en-US"/>
          </a:p>
        </p:txBody>
      </p:sp>
    </p:spTree>
    <p:extLst>
      <p:ext uri="{BB962C8B-B14F-4D97-AF65-F5344CB8AC3E}">
        <p14:creationId xmlns:p14="http://schemas.microsoft.com/office/powerpoint/2010/main" val="1734591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82D83-2121-8B61-9CDE-56651637A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1624A-A72C-9314-5520-2B58AD444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0C89A-7374-1A36-E661-FB43997BE97B}"/>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386B9D61-4BE3-EE50-59CD-EACA8A623E13}"/>
              </a:ext>
            </a:extLst>
          </p:cNvPr>
          <p:cNvSpPr>
            <a:spLocks noGrp="1"/>
          </p:cNvSpPr>
          <p:nvPr>
            <p:ph type="sldNum" sz="quarter" idx="5"/>
          </p:nvPr>
        </p:nvSpPr>
        <p:spPr/>
        <p:txBody>
          <a:bodyPr/>
          <a:lstStyle/>
          <a:p>
            <a:fld id="{E1B168FE-7FAC-45DF-A5FB-1CAC3E35F246}" type="slidenum">
              <a:t>16</a:t>
            </a:fld>
            <a:endParaRPr lang="en-US"/>
          </a:p>
        </p:txBody>
      </p:sp>
    </p:spTree>
    <p:extLst>
      <p:ext uri="{BB962C8B-B14F-4D97-AF65-F5344CB8AC3E}">
        <p14:creationId xmlns:p14="http://schemas.microsoft.com/office/powerpoint/2010/main" val="59561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D7BD-4A61-5A21-D884-DEBCEE6F8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E82A9-AA65-ABDF-E2FE-A2A4BA0F4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35DCE-8124-5AA9-BB3E-F5F87B1B6840}"/>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6FAC67F3-877D-B14C-5254-D3CFFCF99268}"/>
              </a:ext>
            </a:extLst>
          </p:cNvPr>
          <p:cNvSpPr>
            <a:spLocks noGrp="1"/>
          </p:cNvSpPr>
          <p:nvPr>
            <p:ph type="sldNum" sz="quarter" idx="5"/>
          </p:nvPr>
        </p:nvSpPr>
        <p:spPr/>
        <p:txBody>
          <a:bodyPr/>
          <a:lstStyle/>
          <a:p>
            <a:fld id="{E1B168FE-7FAC-45DF-A5FB-1CAC3E35F246}" type="slidenum">
              <a:t>17</a:t>
            </a:fld>
            <a:endParaRPr lang="en-US"/>
          </a:p>
        </p:txBody>
      </p:sp>
    </p:spTree>
    <p:extLst>
      <p:ext uri="{BB962C8B-B14F-4D97-AF65-F5344CB8AC3E}">
        <p14:creationId xmlns:p14="http://schemas.microsoft.com/office/powerpoint/2010/main" val="3665403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A8FCF-29E6-45FB-B60C-C4FC9290F7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1B168FE-7FAC-45DF-A5FB-1CAC3E35F246}" type="slidenum">
              <a:t>5</a:t>
            </a:fld>
            <a:endParaRPr lang="en-US"/>
          </a:p>
        </p:txBody>
      </p:sp>
    </p:spTree>
    <p:extLst>
      <p:ext uri="{BB962C8B-B14F-4D97-AF65-F5344CB8AC3E}">
        <p14:creationId xmlns:p14="http://schemas.microsoft.com/office/powerpoint/2010/main" val="327135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27CA2-5070-342F-B4E0-15E916F9E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D4858-3CFA-2BEB-C3A4-B79350C7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55916-E343-F3EA-096C-A1A712289129}"/>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10CB7810-CF50-95B2-8B8E-5B44FED0E015}"/>
              </a:ext>
            </a:extLst>
          </p:cNvPr>
          <p:cNvSpPr>
            <a:spLocks noGrp="1"/>
          </p:cNvSpPr>
          <p:nvPr>
            <p:ph type="sldNum" sz="quarter" idx="5"/>
          </p:nvPr>
        </p:nvSpPr>
        <p:spPr/>
        <p:txBody>
          <a:bodyPr/>
          <a:lstStyle/>
          <a:p>
            <a:fld id="{E1B168FE-7FAC-45DF-A5FB-1CAC3E35F246}" type="slidenum">
              <a:t>6</a:t>
            </a:fld>
            <a:endParaRPr lang="en-US"/>
          </a:p>
        </p:txBody>
      </p:sp>
    </p:spTree>
    <p:extLst>
      <p:ext uri="{BB962C8B-B14F-4D97-AF65-F5344CB8AC3E}">
        <p14:creationId xmlns:p14="http://schemas.microsoft.com/office/powerpoint/2010/main" val="425567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6881-DF02-60BC-4927-2984777D3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B44A3-9762-92F4-A38C-B284E977E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5E860-71A5-35FA-6C18-B541C8463646}"/>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0572C8D4-1DD2-9F6B-B489-D25141B5E139}"/>
              </a:ext>
            </a:extLst>
          </p:cNvPr>
          <p:cNvSpPr>
            <a:spLocks noGrp="1"/>
          </p:cNvSpPr>
          <p:nvPr>
            <p:ph type="sldNum" sz="quarter" idx="5"/>
          </p:nvPr>
        </p:nvSpPr>
        <p:spPr/>
        <p:txBody>
          <a:bodyPr/>
          <a:lstStyle/>
          <a:p>
            <a:fld id="{E1B168FE-7FAC-45DF-A5FB-1CAC3E35F246}" type="slidenum">
              <a:t>8</a:t>
            </a:fld>
            <a:endParaRPr lang="en-US"/>
          </a:p>
        </p:txBody>
      </p:sp>
    </p:spTree>
    <p:extLst>
      <p:ext uri="{BB962C8B-B14F-4D97-AF65-F5344CB8AC3E}">
        <p14:creationId xmlns:p14="http://schemas.microsoft.com/office/powerpoint/2010/main" val="3053774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9E58-748C-49CF-0F23-118656F8B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74F37-5EB7-EA80-9B34-A5A4CB561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EC2E6-E357-FBD3-ADA9-9805F0482813}"/>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69206CE4-B3B8-C0ED-3858-2A3329C732E6}"/>
              </a:ext>
            </a:extLst>
          </p:cNvPr>
          <p:cNvSpPr>
            <a:spLocks noGrp="1"/>
          </p:cNvSpPr>
          <p:nvPr>
            <p:ph type="sldNum" sz="quarter" idx="5"/>
          </p:nvPr>
        </p:nvSpPr>
        <p:spPr/>
        <p:txBody>
          <a:bodyPr/>
          <a:lstStyle/>
          <a:p>
            <a:fld id="{E1B168FE-7FAC-45DF-A5FB-1CAC3E35F246}" type="slidenum">
              <a:t>9</a:t>
            </a:fld>
            <a:endParaRPr lang="en-US"/>
          </a:p>
        </p:txBody>
      </p:sp>
    </p:spTree>
    <p:extLst>
      <p:ext uri="{BB962C8B-B14F-4D97-AF65-F5344CB8AC3E}">
        <p14:creationId xmlns:p14="http://schemas.microsoft.com/office/powerpoint/2010/main" val="291190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B570-85F0-92DA-A0F7-1D0BA50D4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B27AD-2125-B7AD-9832-28CBBDE21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98139-4986-EF5A-A221-668FFA8F9FBB}"/>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0C42472E-5ED8-7ABC-949D-F982D5D86803}"/>
              </a:ext>
            </a:extLst>
          </p:cNvPr>
          <p:cNvSpPr>
            <a:spLocks noGrp="1"/>
          </p:cNvSpPr>
          <p:nvPr>
            <p:ph type="sldNum" sz="quarter" idx="5"/>
          </p:nvPr>
        </p:nvSpPr>
        <p:spPr/>
        <p:txBody>
          <a:bodyPr/>
          <a:lstStyle/>
          <a:p>
            <a:fld id="{E1B168FE-7FAC-45DF-A5FB-1CAC3E35F246}" type="slidenum">
              <a:t>10</a:t>
            </a:fld>
            <a:endParaRPr lang="en-US"/>
          </a:p>
        </p:txBody>
      </p:sp>
    </p:spTree>
    <p:extLst>
      <p:ext uri="{BB962C8B-B14F-4D97-AF65-F5344CB8AC3E}">
        <p14:creationId xmlns:p14="http://schemas.microsoft.com/office/powerpoint/2010/main" val="351106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FFB9-B10A-FAB6-7E98-1E24CC584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6330-4E93-A1C3-8769-4BEB6E842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BAD0E-6650-71D3-5B26-C4DFA442AFB8}"/>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1A5747F6-F903-63B0-256A-0C3B692C9BF8}"/>
              </a:ext>
            </a:extLst>
          </p:cNvPr>
          <p:cNvSpPr>
            <a:spLocks noGrp="1"/>
          </p:cNvSpPr>
          <p:nvPr>
            <p:ph type="sldNum" sz="quarter" idx="5"/>
          </p:nvPr>
        </p:nvSpPr>
        <p:spPr/>
        <p:txBody>
          <a:bodyPr/>
          <a:lstStyle/>
          <a:p>
            <a:fld id="{E1B168FE-7FAC-45DF-A5FB-1CAC3E35F246}" type="slidenum">
              <a:t>11</a:t>
            </a:fld>
            <a:endParaRPr lang="en-US"/>
          </a:p>
        </p:txBody>
      </p:sp>
    </p:spTree>
    <p:extLst>
      <p:ext uri="{BB962C8B-B14F-4D97-AF65-F5344CB8AC3E}">
        <p14:creationId xmlns:p14="http://schemas.microsoft.com/office/powerpoint/2010/main" val="2158123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331E-20E1-BBE0-9DC9-5497F5EDD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CB8AC-6B58-7906-45D3-A9D07FBE6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444A4-DA68-6668-1EE6-0702558AB1EA}"/>
              </a:ext>
            </a:extLst>
          </p:cNvPr>
          <p:cNvSpPr>
            <a:spLocks noGrp="1"/>
          </p:cNvSpPr>
          <p:nvPr>
            <p:ph type="body" idx="1"/>
          </p:nvPr>
        </p:nvSpPr>
        <p:spPr/>
        <p:txBody>
          <a:bodyPr/>
          <a:lstStyle/>
          <a:p>
            <a:r>
              <a:rPr lang="en-US" b="1" dirty="0">
                <a:solidFill>
                  <a:srgbClr val="58595B"/>
                </a:solidFill>
              </a:rPr>
              <a:t>Dementia is</a:t>
            </a:r>
            <a:r>
              <a:rPr lang="en-US">
                <a:solidFill>
                  <a:srgbClr val="58595B"/>
                </a:solidFill>
              </a:rPr>
              <a:t> a general term for memory loss and other cognitive abilities serious enough to interfere with daily life. Alzheimer's disease accounts for 60-80% of dementia cases. </a:t>
            </a:r>
          </a:p>
          <a:p>
            <a:r>
              <a:rPr lang="en-US" dirty="0">
                <a:solidFill>
                  <a:srgbClr val="58595B"/>
                </a:solidFill>
              </a:rPr>
              <a:t>Just like the rest of our bodies, our brains change as we age. Most of us eventually notice some slowed thinking and occasional problems with remembering certain things. </a:t>
            </a:r>
            <a:endParaRPr lang="en-US" dirty="0">
              <a:solidFill>
                <a:srgbClr val="000000"/>
              </a:solidFill>
            </a:endParaRPr>
          </a:p>
          <a:p>
            <a:r>
              <a:rPr lang="en-US" dirty="0">
                <a:solidFill>
                  <a:srgbClr val="58595B"/>
                </a:solidFill>
              </a:rPr>
              <a:t>However, serious memory loss, confusion and other major changes in the way our minds work may be a sign that brain cells are failing.</a:t>
            </a:r>
            <a:endParaRPr lang="en-US" dirty="0">
              <a:ea typeface="Calibri"/>
              <a:cs typeface="Calibri"/>
            </a:endParaRPr>
          </a:p>
        </p:txBody>
      </p:sp>
      <p:sp>
        <p:nvSpPr>
          <p:cNvPr id="4" name="Slide Number Placeholder 3">
            <a:extLst>
              <a:ext uri="{FF2B5EF4-FFF2-40B4-BE49-F238E27FC236}">
                <a16:creationId xmlns:a16="http://schemas.microsoft.com/office/drawing/2014/main" id="{9F38B47A-2DDE-538F-B707-FCCB6B52F3D8}"/>
              </a:ext>
            </a:extLst>
          </p:cNvPr>
          <p:cNvSpPr>
            <a:spLocks noGrp="1"/>
          </p:cNvSpPr>
          <p:nvPr>
            <p:ph type="sldNum" sz="quarter" idx="5"/>
          </p:nvPr>
        </p:nvSpPr>
        <p:spPr/>
        <p:txBody>
          <a:bodyPr/>
          <a:lstStyle/>
          <a:p>
            <a:fld id="{E1B168FE-7FAC-45DF-A5FB-1CAC3E35F246}" type="slidenum">
              <a:t>12</a:t>
            </a:fld>
            <a:endParaRPr lang="en-US"/>
          </a:p>
        </p:txBody>
      </p:sp>
    </p:spTree>
    <p:extLst>
      <p:ext uri="{BB962C8B-B14F-4D97-AF65-F5344CB8AC3E}">
        <p14:creationId xmlns:p14="http://schemas.microsoft.com/office/powerpoint/2010/main" val="24990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44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077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96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60" name="Picture 12" descr="PP_Title_C.jpg                                                 0033966FKarls G4                       C0DC18D5:">
            <a:extLst>
              <a:ext uri="{FF2B5EF4-FFF2-40B4-BE49-F238E27FC236}">
                <a16:creationId xmlns:a16="http://schemas.microsoft.com/office/drawing/2014/main" id="{B0EAF2F4-0FD1-4295-BD8D-CAB7A5E9AB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a:extLst>
              <a:ext uri="{FF2B5EF4-FFF2-40B4-BE49-F238E27FC236}">
                <a16:creationId xmlns:a16="http://schemas.microsoft.com/office/drawing/2014/main" id="{4C473AF1-3674-4EE1-8AF7-F3E6B3AFADC5}"/>
              </a:ext>
            </a:extLst>
          </p:cNvPr>
          <p:cNvSpPr>
            <a:spLocks noGrp="1" noChangeArrowheads="1"/>
          </p:cNvSpPr>
          <p:nvPr>
            <p:ph type="ctrTitle"/>
          </p:nvPr>
        </p:nvSpPr>
        <p:spPr bwMode="white">
          <a:xfrm>
            <a:off x="1079502" y="876300"/>
            <a:ext cx="10401300" cy="1143000"/>
          </a:xfrm>
        </p:spPr>
        <p:txBody>
          <a:bodyPr/>
          <a:lstStyle>
            <a:lvl1pPr>
              <a:defRPr>
                <a:solidFill>
                  <a:schemeClr val="bg1"/>
                </a:solidFill>
              </a:defRPr>
            </a:lvl1pPr>
          </a:lstStyle>
          <a:p>
            <a:pPr lvl="0"/>
            <a:r>
              <a:rPr lang="en-US" altLang="en-US" noProof="0"/>
              <a:t>Click to edit Master title style</a:t>
            </a:r>
          </a:p>
        </p:txBody>
      </p:sp>
      <p:sp>
        <p:nvSpPr>
          <p:cNvPr id="2052" name="Rectangle 4">
            <a:extLst>
              <a:ext uri="{FF2B5EF4-FFF2-40B4-BE49-F238E27FC236}">
                <a16:creationId xmlns:a16="http://schemas.microsoft.com/office/drawing/2014/main" id="{3785D0B4-D106-485F-941E-FA6896116ACC}"/>
              </a:ext>
            </a:extLst>
          </p:cNvPr>
          <p:cNvSpPr>
            <a:spLocks noGrp="1" noChangeArrowheads="1"/>
          </p:cNvSpPr>
          <p:nvPr>
            <p:ph type="subTitle" idx="1"/>
          </p:nvPr>
        </p:nvSpPr>
        <p:spPr bwMode="white">
          <a:xfrm>
            <a:off x="1079502" y="2057400"/>
            <a:ext cx="10401300" cy="914400"/>
          </a:xfrm>
        </p:spPr>
        <p:txBody>
          <a:bodyPr/>
          <a:lstStyle>
            <a:lvl1pPr marL="0" indent="0">
              <a:buFontTx/>
              <a:buNone/>
              <a:defRPr sz="2400">
                <a:solidFill>
                  <a:schemeClr val="bg1"/>
                </a:solidFill>
              </a:defRPr>
            </a:lvl1pPr>
          </a:lstStyle>
          <a:p>
            <a:pPr lvl="0"/>
            <a:r>
              <a:rPr lang="en-US" altLang="en-US" noProof="0"/>
              <a:t>Click to edit Master subtitle style</a:t>
            </a:r>
          </a:p>
        </p:txBody>
      </p:sp>
      <p:sp>
        <p:nvSpPr>
          <p:cNvPr id="2053" name="Rectangle 5">
            <a:extLst>
              <a:ext uri="{FF2B5EF4-FFF2-40B4-BE49-F238E27FC236}">
                <a16:creationId xmlns:a16="http://schemas.microsoft.com/office/drawing/2014/main" id="{3A35BED7-1800-4B5A-9859-A9C0DCEA9337}"/>
              </a:ext>
            </a:extLst>
          </p:cNvPr>
          <p:cNvSpPr>
            <a:spLocks noGrp="1" noChangeArrowheads="1"/>
          </p:cNvSpPr>
          <p:nvPr>
            <p:ph type="dt" sz="half" idx="2"/>
          </p:nvPr>
        </p:nvSpPr>
        <p:spPr bwMode="auto">
          <a:xfrm>
            <a:off x="1092200" y="6400800"/>
            <a:ext cx="2540000" cy="304800"/>
          </a:xfrm>
        </p:spPr>
        <p:txBody>
          <a:bodyPr/>
          <a:lstStyle>
            <a:lvl1pPr>
              <a:defRPr>
                <a:solidFill>
                  <a:srgbClr val="002C77"/>
                </a:solidFill>
              </a:defRPr>
            </a:lvl1pPr>
          </a:lstStyle>
          <a:p>
            <a:fld id="{1DDEBB78-D71A-4D4D-80AC-5967BD300C82}" type="datetime4">
              <a:rPr lang="en-US" altLang="en-US"/>
              <a:pPr/>
              <a:t>February 19, 2026</a:t>
            </a:fld>
            <a:endParaRPr lang="en-US" altLang="en-US" dirty="0">
              <a:latin typeface="Times" panose="02020603050405020304" pitchFamily="18" charset="0"/>
            </a:endParaRPr>
          </a:p>
        </p:txBody>
      </p:sp>
      <p:sp>
        <p:nvSpPr>
          <p:cNvPr id="2054" name="Rectangle 6">
            <a:extLst>
              <a:ext uri="{FF2B5EF4-FFF2-40B4-BE49-F238E27FC236}">
                <a16:creationId xmlns:a16="http://schemas.microsoft.com/office/drawing/2014/main" id="{D8A01557-673F-4055-A154-7ABA6B8066DF}"/>
              </a:ext>
            </a:extLst>
          </p:cNvPr>
          <p:cNvSpPr>
            <a:spLocks noGrp="1" noChangeArrowheads="1"/>
          </p:cNvSpPr>
          <p:nvPr>
            <p:ph type="ftr" sz="quarter" idx="3"/>
          </p:nvPr>
        </p:nvSpPr>
        <p:spPr bwMode="white">
          <a:xfrm>
            <a:off x="4165600" y="6400800"/>
            <a:ext cx="3860800" cy="304800"/>
          </a:xfrm>
        </p:spPr>
        <p:txBody>
          <a:bodyPr/>
          <a:lstStyle>
            <a:lvl1pPr>
              <a:defRPr>
                <a:solidFill>
                  <a:srgbClr val="002C77"/>
                </a:solidFill>
              </a:defRPr>
            </a:lvl1pPr>
          </a:lstStyle>
          <a:p>
            <a:endParaRPr lang="en-US" altLang="en-US" dirty="0"/>
          </a:p>
        </p:txBody>
      </p:sp>
      <p:sp>
        <p:nvSpPr>
          <p:cNvPr id="2055" name="Rectangle 7">
            <a:extLst>
              <a:ext uri="{FF2B5EF4-FFF2-40B4-BE49-F238E27FC236}">
                <a16:creationId xmlns:a16="http://schemas.microsoft.com/office/drawing/2014/main" id="{ECAB604F-4386-49BB-A4A1-5FAC0C35203F}"/>
              </a:ext>
            </a:extLst>
          </p:cNvPr>
          <p:cNvSpPr>
            <a:spLocks noGrp="1" noChangeArrowheads="1"/>
          </p:cNvSpPr>
          <p:nvPr>
            <p:ph type="sldNum" sz="quarter" idx="4"/>
          </p:nvPr>
        </p:nvSpPr>
        <p:spPr bwMode="white">
          <a:xfrm>
            <a:off x="8940800" y="6400800"/>
            <a:ext cx="2540000" cy="304800"/>
          </a:xfrm>
        </p:spPr>
        <p:txBody>
          <a:bodyPr/>
          <a:lstStyle>
            <a:lvl1pPr>
              <a:defRPr>
                <a:solidFill>
                  <a:srgbClr val="002C77"/>
                </a:solidFill>
              </a:defRPr>
            </a:lvl1pPr>
          </a:lstStyle>
          <a:p>
            <a:fld id="{E617084E-CE13-4440-A200-9F0C12C9E2F2}" type="slidenum">
              <a:rPr lang="en-US" altLang="en-US"/>
              <a:pPr/>
              <a:t>‹#›</a:t>
            </a:fld>
            <a:endParaRPr lang="en-US" altLang="en-US" dirty="0"/>
          </a:p>
        </p:txBody>
      </p:sp>
    </p:spTree>
    <p:extLst>
      <p:ext uri="{BB962C8B-B14F-4D97-AF65-F5344CB8AC3E}">
        <p14:creationId xmlns:p14="http://schemas.microsoft.com/office/powerpoint/2010/main" val="362808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8634-9000-4FA3-A5FD-17CD6A74E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BA47B-7CAB-4B10-9B5C-E34E5AA5F3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B0C91-7AB1-4AF1-BC29-EFA19C6E2737}"/>
              </a:ext>
            </a:extLst>
          </p:cNvPr>
          <p:cNvSpPr>
            <a:spLocks noGrp="1"/>
          </p:cNvSpPr>
          <p:nvPr>
            <p:ph type="dt" sz="half" idx="10"/>
          </p:nvPr>
        </p:nvSpPr>
        <p:spPr/>
        <p:txBody>
          <a:bodyPr/>
          <a:lstStyle>
            <a:lvl1pPr>
              <a:defRPr/>
            </a:lvl1pPr>
          </a:lstStyle>
          <a:p>
            <a:fld id="{D5E469DA-C716-4AD2-AB82-CDDF19AA6D07}" type="datetime4">
              <a:rPr lang="en-US" altLang="en-US"/>
              <a:pPr/>
              <a:t>February 19,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FBADCE33-8BEE-4404-8DD6-06B9C366F3B3}"/>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2B38625-8EA0-40DD-B562-9677A3E21CAA}"/>
              </a:ext>
            </a:extLst>
          </p:cNvPr>
          <p:cNvSpPr>
            <a:spLocks noGrp="1"/>
          </p:cNvSpPr>
          <p:nvPr>
            <p:ph type="sldNum" sz="quarter" idx="12"/>
          </p:nvPr>
        </p:nvSpPr>
        <p:spPr/>
        <p:txBody>
          <a:bodyPr/>
          <a:lstStyle>
            <a:lvl1pPr>
              <a:defRPr/>
            </a:lvl1pPr>
          </a:lstStyle>
          <a:p>
            <a:fld id="{569F5B8C-BB8F-44FC-B8B8-53C8E854318D}" type="slidenum">
              <a:rPr lang="en-US" altLang="en-US"/>
              <a:pPr/>
              <a:t>‹#›</a:t>
            </a:fld>
            <a:endParaRPr lang="en-US" altLang="en-US" dirty="0"/>
          </a:p>
        </p:txBody>
      </p:sp>
    </p:spTree>
    <p:extLst>
      <p:ext uri="{BB962C8B-B14F-4D97-AF65-F5344CB8AC3E}">
        <p14:creationId xmlns:p14="http://schemas.microsoft.com/office/powerpoint/2010/main" val="1780568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0566-1F66-4510-87CD-70A9542646F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3445D9-157F-41DD-8CF0-1C121A72B90D}"/>
              </a:ext>
            </a:extLst>
          </p:cNvPr>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09386276-FDD2-4FE0-BC8B-471426A0272C}"/>
              </a:ext>
            </a:extLst>
          </p:cNvPr>
          <p:cNvSpPr>
            <a:spLocks noGrp="1"/>
          </p:cNvSpPr>
          <p:nvPr>
            <p:ph type="dt" sz="half" idx="10"/>
          </p:nvPr>
        </p:nvSpPr>
        <p:spPr/>
        <p:txBody>
          <a:bodyPr/>
          <a:lstStyle>
            <a:lvl1pPr>
              <a:defRPr/>
            </a:lvl1pPr>
          </a:lstStyle>
          <a:p>
            <a:fld id="{3E99D2A9-68DE-4C5F-B33E-1A2C37A3D984}" type="datetime4">
              <a:rPr lang="en-US" altLang="en-US"/>
              <a:pPr/>
              <a:t>February 19,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FAFE9D9F-149E-4D22-85CB-8E70BA044B84}"/>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929CBDD4-3D52-48EB-A8E1-E95CC08DD241}"/>
              </a:ext>
            </a:extLst>
          </p:cNvPr>
          <p:cNvSpPr>
            <a:spLocks noGrp="1"/>
          </p:cNvSpPr>
          <p:nvPr>
            <p:ph type="sldNum" sz="quarter" idx="12"/>
          </p:nvPr>
        </p:nvSpPr>
        <p:spPr/>
        <p:txBody>
          <a:bodyPr/>
          <a:lstStyle>
            <a:lvl1pPr>
              <a:defRPr/>
            </a:lvl1pPr>
          </a:lstStyle>
          <a:p>
            <a:fld id="{B58B339D-D855-40D1-8E31-5BDA52854CC6}" type="slidenum">
              <a:rPr lang="en-US" altLang="en-US"/>
              <a:pPr/>
              <a:t>‹#›</a:t>
            </a:fld>
            <a:endParaRPr lang="en-US" altLang="en-US" dirty="0"/>
          </a:p>
        </p:txBody>
      </p:sp>
    </p:spTree>
    <p:extLst>
      <p:ext uri="{BB962C8B-B14F-4D97-AF65-F5344CB8AC3E}">
        <p14:creationId xmlns:p14="http://schemas.microsoft.com/office/powerpoint/2010/main" val="123790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9B0A-C6C1-4C74-B3C7-8E458A995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80530-B7BD-4CEF-B54E-A28F51373ED5}"/>
              </a:ext>
            </a:extLst>
          </p:cNvPr>
          <p:cNvSpPr>
            <a:spLocks noGrp="1"/>
          </p:cNvSpPr>
          <p:nvPr>
            <p:ph sz="half" idx="1"/>
          </p:nvPr>
        </p:nvSpPr>
        <p:spPr>
          <a:xfrm>
            <a:off x="10795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722C7-9167-4EDB-A5C0-4C4DF177EC95}"/>
              </a:ext>
            </a:extLst>
          </p:cNvPr>
          <p:cNvSpPr>
            <a:spLocks noGrp="1"/>
          </p:cNvSpPr>
          <p:nvPr>
            <p:ph sz="half" idx="2"/>
          </p:nvPr>
        </p:nvSpPr>
        <p:spPr>
          <a:xfrm>
            <a:off x="63627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43D51-9B96-4797-8946-094A3D235FF9}"/>
              </a:ext>
            </a:extLst>
          </p:cNvPr>
          <p:cNvSpPr>
            <a:spLocks noGrp="1"/>
          </p:cNvSpPr>
          <p:nvPr>
            <p:ph type="dt" sz="half" idx="10"/>
          </p:nvPr>
        </p:nvSpPr>
        <p:spPr/>
        <p:txBody>
          <a:bodyPr/>
          <a:lstStyle>
            <a:lvl1pPr>
              <a:defRPr/>
            </a:lvl1pPr>
          </a:lstStyle>
          <a:p>
            <a:fld id="{9B13EB96-4271-4E01-BCCE-10B34F137257}" type="datetime4">
              <a:rPr lang="en-US" altLang="en-US"/>
              <a:pPr/>
              <a:t>February 19,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C4A995FB-5A80-4AA5-849F-89910452475D}"/>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D15B5CED-AB14-4AAF-9BB9-FE3C0EB557E8}"/>
              </a:ext>
            </a:extLst>
          </p:cNvPr>
          <p:cNvSpPr>
            <a:spLocks noGrp="1"/>
          </p:cNvSpPr>
          <p:nvPr>
            <p:ph type="sldNum" sz="quarter" idx="12"/>
          </p:nvPr>
        </p:nvSpPr>
        <p:spPr/>
        <p:txBody>
          <a:bodyPr/>
          <a:lstStyle>
            <a:lvl1pPr>
              <a:defRPr/>
            </a:lvl1pPr>
          </a:lstStyle>
          <a:p>
            <a:fld id="{8E12BD1F-AB67-4F97-BDC2-4CBF94917779}" type="slidenum">
              <a:rPr lang="en-US" altLang="en-US"/>
              <a:pPr/>
              <a:t>‹#›</a:t>
            </a:fld>
            <a:endParaRPr lang="en-US" altLang="en-US" dirty="0"/>
          </a:p>
        </p:txBody>
      </p:sp>
    </p:spTree>
    <p:extLst>
      <p:ext uri="{BB962C8B-B14F-4D97-AF65-F5344CB8AC3E}">
        <p14:creationId xmlns:p14="http://schemas.microsoft.com/office/powerpoint/2010/main" val="3946001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77E-FB57-4AF8-9714-6A480AD2918B}"/>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C90FE8-7132-407D-BE4B-036950851F94}"/>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8B225F-25D9-4AEA-AF43-66DCF3893185}"/>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F76AE4-7D9E-4D0A-AA34-C4BAC070CA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C9FE9E-6442-45C3-8C5B-8935917FBE1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8825C-C6B8-44BF-AE1E-E5BBA651EC26}"/>
              </a:ext>
            </a:extLst>
          </p:cNvPr>
          <p:cNvSpPr>
            <a:spLocks noGrp="1"/>
          </p:cNvSpPr>
          <p:nvPr>
            <p:ph type="dt" sz="half" idx="10"/>
          </p:nvPr>
        </p:nvSpPr>
        <p:spPr/>
        <p:txBody>
          <a:bodyPr/>
          <a:lstStyle>
            <a:lvl1pPr>
              <a:defRPr/>
            </a:lvl1pPr>
          </a:lstStyle>
          <a:p>
            <a:fld id="{E19E5E96-3711-4CE2-A318-3627CD586503}" type="datetime4">
              <a:rPr lang="en-US" altLang="en-US"/>
              <a:pPr/>
              <a:t>February 19, 2026</a:t>
            </a:fld>
            <a:endParaRPr lang="en-US" altLang="en-US" dirty="0">
              <a:latin typeface="Times" panose="02020603050405020304" pitchFamily="18" charset="0"/>
            </a:endParaRPr>
          </a:p>
        </p:txBody>
      </p:sp>
      <p:sp>
        <p:nvSpPr>
          <p:cNvPr id="8" name="Footer Placeholder 7">
            <a:extLst>
              <a:ext uri="{FF2B5EF4-FFF2-40B4-BE49-F238E27FC236}">
                <a16:creationId xmlns:a16="http://schemas.microsoft.com/office/drawing/2014/main" id="{809AD9CB-0C96-4E3B-B766-6143C0D75AEA}"/>
              </a:ext>
            </a:extLst>
          </p:cNvPr>
          <p:cNvSpPr>
            <a:spLocks noGrp="1"/>
          </p:cNvSpPr>
          <p:nvPr>
            <p:ph type="ftr" sz="quarter" idx="11"/>
          </p:nvPr>
        </p:nvSpPr>
        <p:spPr/>
        <p:txBody>
          <a:bodyPr/>
          <a:lstStyle>
            <a:lvl1pPr>
              <a:defRPr/>
            </a:lvl1pPr>
          </a:lstStyle>
          <a:p>
            <a:endParaRPr lang="en-US" altLang="en-US" dirty="0"/>
          </a:p>
        </p:txBody>
      </p:sp>
      <p:sp>
        <p:nvSpPr>
          <p:cNvPr id="9" name="Slide Number Placeholder 8">
            <a:extLst>
              <a:ext uri="{FF2B5EF4-FFF2-40B4-BE49-F238E27FC236}">
                <a16:creationId xmlns:a16="http://schemas.microsoft.com/office/drawing/2014/main" id="{43966055-C292-458A-8967-EFB8B4C2D3AE}"/>
              </a:ext>
            </a:extLst>
          </p:cNvPr>
          <p:cNvSpPr>
            <a:spLocks noGrp="1"/>
          </p:cNvSpPr>
          <p:nvPr>
            <p:ph type="sldNum" sz="quarter" idx="12"/>
          </p:nvPr>
        </p:nvSpPr>
        <p:spPr/>
        <p:txBody>
          <a:bodyPr/>
          <a:lstStyle>
            <a:lvl1pPr>
              <a:defRPr/>
            </a:lvl1pPr>
          </a:lstStyle>
          <a:p>
            <a:fld id="{49AEB13C-4606-4A0F-B91E-539A43B5C0A5}" type="slidenum">
              <a:rPr lang="en-US" altLang="en-US"/>
              <a:pPr/>
              <a:t>‹#›</a:t>
            </a:fld>
            <a:endParaRPr lang="en-US" altLang="en-US" dirty="0"/>
          </a:p>
        </p:txBody>
      </p:sp>
    </p:spTree>
    <p:extLst>
      <p:ext uri="{BB962C8B-B14F-4D97-AF65-F5344CB8AC3E}">
        <p14:creationId xmlns:p14="http://schemas.microsoft.com/office/powerpoint/2010/main" val="1643145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F6BF-57C5-4CCB-A574-0527E998D2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CC7DC-0FDD-4E69-93F2-6618CDEEB6F8}"/>
              </a:ext>
            </a:extLst>
          </p:cNvPr>
          <p:cNvSpPr>
            <a:spLocks noGrp="1"/>
          </p:cNvSpPr>
          <p:nvPr>
            <p:ph type="dt" sz="half" idx="10"/>
          </p:nvPr>
        </p:nvSpPr>
        <p:spPr/>
        <p:txBody>
          <a:bodyPr/>
          <a:lstStyle>
            <a:lvl1pPr>
              <a:defRPr/>
            </a:lvl1pPr>
          </a:lstStyle>
          <a:p>
            <a:fld id="{DD77AA33-5E1D-4088-8706-88D0EAA8A6FA}" type="datetime4">
              <a:rPr lang="en-US" altLang="en-US"/>
              <a:pPr/>
              <a:t>February 19, 2026</a:t>
            </a:fld>
            <a:endParaRPr lang="en-US" altLang="en-US" dirty="0">
              <a:latin typeface="Times" panose="02020603050405020304" pitchFamily="18" charset="0"/>
            </a:endParaRPr>
          </a:p>
        </p:txBody>
      </p:sp>
      <p:sp>
        <p:nvSpPr>
          <p:cNvPr id="4" name="Footer Placeholder 3">
            <a:extLst>
              <a:ext uri="{FF2B5EF4-FFF2-40B4-BE49-F238E27FC236}">
                <a16:creationId xmlns:a16="http://schemas.microsoft.com/office/drawing/2014/main" id="{CADEE538-E8F6-416C-9B77-6BD3454CC7BF}"/>
              </a:ext>
            </a:extLst>
          </p:cNvPr>
          <p:cNvSpPr>
            <a:spLocks noGrp="1"/>
          </p:cNvSpPr>
          <p:nvPr>
            <p:ph type="ftr" sz="quarter" idx="11"/>
          </p:nvPr>
        </p:nvSpPr>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3050DC95-DB3A-4789-9E3F-B626699262E7}"/>
              </a:ext>
            </a:extLst>
          </p:cNvPr>
          <p:cNvSpPr>
            <a:spLocks noGrp="1"/>
          </p:cNvSpPr>
          <p:nvPr>
            <p:ph type="sldNum" sz="quarter" idx="12"/>
          </p:nvPr>
        </p:nvSpPr>
        <p:spPr/>
        <p:txBody>
          <a:bodyPr/>
          <a:lstStyle>
            <a:lvl1pPr>
              <a:defRPr/>
            </a:lvl1pPr>
          </a:lstStyle>
          <a:p>
            <a:fld id="{123709B3-1B44-40F8-B864-114BC2D68850}" type="slidenum">
              <a:rPr lang="en-US" altLang="en-US"/>
              <a:pPr/>
              <a:t>‹#›</a:t>
            </a:fld>
            <a:endParaRPr lang="en-US" altLang="en-US" dirty="0"/>
          </a:p>
        </p:txBody>
      </p:sp>
    </p:spTree>
    <p:extLst>
      <p:ext uri="{BB962C8B-B14F-4D97-AF65-F5344CB8AC3E}">
        <p14:creationId xmlns:p14="http://schemas.microsoft.com/office/powerpoint/2010/main" val="3018518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4CBF3-99C7-45A1-BFBB-0787FA08744D}"/>
              </a:ext>
            </a:extLst>
          </p:cNvPr>
          <p:cNvSpPr>
            <a:spLocks noGrp="1"/>
          </p:cNvSpPr>
          <p:nvPr>
            <p:ph type="dt" sz="half" idx="10"/>
          </p:nvPr>
        </p:nvSpPr>
        <p:spPr/>
        <p:txBody>
          <a:bodyPr/>
          <a:lstStyle>
            <a:lvl1pPr>
              <a:defRPr/>
            </a:lvl1pPr>
          </a:lstStyle>
          <a:p>
            <a:fld id="{DE25518A-9757-495D-8065-59FF5E72D6CD}" type="datetime4">
              <a:rPr lang="en-US" altLang="en-US"/>
              <a:pPr/>
              <a:t>February 19, 2026</a:t>
            </a:fld>
            <a:endParaRPr lang="en-US" altLang="en-US" dirty="0">
              <a:latin typeface="Times" panose="02020603050405020304" pitchFamily="18" charset="0"/>
            </a:endParaRPr>
          </a:p>
        </p:txBody>
      </p:sp>
      <p:sp>
        <p:nvSpPr>
          <p:cNvPr id="3" name="Footer Placeholder 2">
            <a:extLst>
              <a:ext uri="{FF2B5EF4-FFF2-40B4-BE49-F238E27FC236}">
                <a16:creationId xmlns:a16="http://schemas.microsoft.com/office/drawing/2014/main" id="{77404085-7BB6-40DB-A652-AA1C8C97AFCA}"/>
              </a:ext>
            </a:extLst>
          </p:cNvPr>
          <p:cNvSpPr>
            <a:spLocks noGrp="1"/>
          </p:cNvSpPr>
          <p:nvPr>
            <p:ph type="ftr" sz="quarter" idx="11"/>
          </p:nvPr>
        </p:nvSpPr>
        <p:spPr/>
        <p:txBody>
          <a:bodyPr/>
          <a:lstStyle>
            <a:lvl1pPr>
              <a:defRPr/>
            </a:lvl1pPr>
          </a:lstStyle>
          <a:p>
            <a:endParaRPr lang="en-US" altLang="en-US" dirty="0"/>
          </a:p>
        </p:txBody>
      </p:sp>
      <p:sp>
        <p:nvSpPr>
          <p:cNvPr id="4" name="Slide Number Placeholder 3">
            <a:extLst>
              <a:ext uri="{FF2B5EF4-FFF2-40B4-BE49-F238E27FC236}">
                <a16:creationId xmlns:a16="http://schemas.microsoft.com/office/drawing/2014/main" id="{1C07B7EB-E278-41AB-9A26-936C7A489240}"/>
              </a:ext>
            </a:extLst>
          </p:cNvPr>
          <p:cNvSpPr>
            <a:spLocks noGrp="1"/>
          </p:cNvSpPr>
          <p:nvPr>
            <p:ph type="sldNum" sz="quarter" idx="12"/>
          </p:nvPr>
        </p:nvSpPr>
        <p:spPr/>
        <p:txBody>
          <a:bodyPr/>
          <a:lstStyle>
            <a:lvl1pPr>
              <a:defRPr/>
            </a:lvl1pPr>
          </a:lstStyle>
          <a:p>
            <a:fld id="{19563345-3C9E-4948-9C66-7092F0B20AD3}" type="slidenum">
              <a:rPr lang="en-US" altLang="en-US"/>
              <a:pPr/>
              <a:t>‹#›</a:t>
            </a:fld>
            <a:endParaRPr lang="en-US" altLang="en-US" dirty="0"/>
          </a:p>
        </p:txBody>
      </p:sp>
    </p:spTree>
    <p:extLst>
      <p:ext uri="{BB962C8B-B14F-4D97-AF65-F5344CB8AC3E}">
        <p14:creationId xmlns:p14="http://schemas.microsoft.com/office/powerpoint/2010/main" val="4272920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EC77B-5308-4203-AFBB-7A72156C0CDB}"/>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A6FC2-CE64-4DD6-8AA2-58222E7A7E00}"/>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F791C4-75F7-41D3-9935-517B00BE5779}"/>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B9F79-06C2-4D1B-B5BC-31CBD4C1176B}"/>
              </a:ext>
            </a:extLst>
          </p:cNvPr>
          <p:cNvSpPr>
            <a:spLocks noGrp="1"/>
          </p:cNvSpPr>
          <p:nvPr>
            <p:ph type="dt" sz="half" idx="10"/>
          </p:nvPr>
        </p:nvSpPr>
        <p:spPr/>
        <p:txBody>
          <a:bodyPr/>
          <a:lstStyle>
            <a:lvl1pPr>
              <a:defRPr/>
            </a:lvl1pPr>
          </a:lstStyle>
          <a:p>
            <a:fld id="{FC21A2AB-7E85-457F-B502-892B36B7F4A4}" type="datetime4">
              <a:rPr lang="en-US" altLang="en-US"/>
              <a:pPr/>
              <a:t>February 19,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A64A0BD2-75EA-4163-9E61-D81E9C735FE8}"/>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7CE5DF2E-3895-4B53-B362-E9BDF3DE067A}"/>
              </a:ext>
            </a:extLst>
          </p:cNvPr>
          <p:cNvSpPr>
            <a:spLocks noGrp="1"/>
          </p:cNvSpPr>
          <p:nvPr>
            <p:ph type="sldNum" sz="quarter" idx="12"/>
          </p:nvPr>
        </p:nvSpPr>
        <p:spPr/>
        <p:txBody>
          <a:bodyPr/>
          <a:lstStyle>
            <a:lvl1pPr>
              <a:defRPr/>
            </a:lvl1pPr>
          </a:lstStyle>
          <a:p>
            <a:fld id="{F7BAD8D1-54A3-4135-A788-739D83994481}" type="slidenum">
              <a:rPr lang="en-US" altLang="en-US"/>
              <a:pPr/>
              <a:t>‹#›</a:t>
            </a:fld>
            <a:endParaRPr lang="en-US" altLang="en-US" dirty="0"/>
          </a:p>
        </p:txBody>
      </p:sp>
    </p:spTree>
    <p:extLst>
      <p:ext uri="{BB962C8B-B14F-4D97-AF65-F5344CB8AC3E}">
        <p14:creationId xmlns:p14="http://schemas.microsoft.com/office/powerpoint/2010/main" val="80844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1994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8829-73EC-40D6-80FF-4E3FECFD0A77}"/>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2DEFA-AC84-4632-882A-4DECE3016981}"/>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8916382-5B30-488F-B76B-D6052F001461}"/>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11B3F-BD10-4C93-992A-9F16C189578F}"/>
              </a:ext>
            </a:extLst>
          </p:cNvPr>
          <p:cNvSpPr>
            <a:spLocks noGrp="1"/>
          </p:cNvSpPr>
          <p:nvPr>
            <p:ph type="dt" sz="half" idx="10"/>
          </p:nvPr>
        </p:nvSpPr>
        <p:spPr/>
        <p:txBody>
          <a:bodyPr/>
          <a:lstStyle>
            <a:lvl1pPr>
              <a:defRPr/>
            </a:lvl1pPr>
          </a:lstStyle>
          <a:p>
            <a:fld id="{8DEDE12B-75B7-43DF-8908-58EB2E8ECD9E}" type="datetime4">
              <a:rPr lang="en-US" altLang="en-US"/>
              <a:pPr/>
              <a:t>February 19, 2026</a:t>
            </a:fld>
            <a:endParaRPr lang="en-US" altLang="en-US" dirty="0">
              <a:latin typeface="Times" panose="02020603050405020304" pitchFamily="18" charset="0"/>
            </a:endParaRPr>
          </a:p>
        </p:txBody>
      </p:sp>
      <p:sp>
        <p:nvSpPr>
          <p:cNvPr id="6" name="Footer Placeholder 5">
            <a:extLst>
              <a:ext uri="{FF2B5EF4-FFF2-40B4-BE49-F238E27FC236}">
                <a16:creationId xmlns:a16="http://schemas.microsoft.com/office/drawing/2014/main" id="{C1FCF1FA-7A0B-49E3-8EA0-2BAF34920082}"/>
              </a:ext>
            </a:extLst>
          </p:cNvPr>
          <p:cNvSpPr>
            <a:spLocks noGrp="1"/>
          </p:cNvSpPr>
          <p:nvPr>
            <p:ph type="ftr" sz="quarter" idx="11"/>
          </p:nvPr>
        </p:nvSpPr>
        <p:spPr/>
        <p:txBody>
          <a:bodyPr/>
          <a:lstStyle>
            <a:lvl1pPr>
              <a:defRPr/>
            </a:lvl1pPr>
          </a:lstStyle>
          <a:p>
            <a:endParaRPr lang="en-US" altLang="en-US" dirty="0"/>
          </a:p>
        </p:txBody>
      </p:sp>
      <p:sp>
        <p:nvSpPr>
          <p:cNvPr id="7" name="Slide Number Placeholder 6">
            <a:extLst>
              <a:ext uri="{FF2B5EF4-FFF2-40B4-BE49-F238E27FC236}">
                <a16:creationId xmlns:a16="http://schemas.microsoft.com/office/drawing/2014/main" id="{D2D5FF72-AEC2-4183-B13D-4F93B4E180C9}"/>
              </a:ext>
            </a:extLst>
          </p:cNvPr>
          <p:cNvSpPr>
            <a:spLocks noGrp="1"/>
          </p:cNvSpPr>
          <p:nvPr>
            <p:ph type="sldNum" sz="quarter" idx="12"/>
          </p:nvPr>
        </p:nvSpPr>
        <p:spPr/>
        <p:txBody>
          <a:bodyPr/>
          <a:lstStyle>
            <a:lvl1pPr>
              <a:defRPr/>
            </a:lvl1pPr>
          </a:lstStyle>
          <a:p>
            <a:fld id="{ACB23E08-17BA-4ADF-89D9-FA174DA6FCFE}" type="slidenum">
              <a:rPr lang="en-US" altLang="en-US"/>
              <a:pPr/>
              <a:t>‹#›</a:t>
            </a:fld>
            <a:endParaRPr lang="en-US" altLang="en-US" dirty="0"/>
          </a:p>
        </p:txBody>
      </p:sp>
    </p:spTree>
    <p:extLst>
      <p:ext uri="{BB962C8B-B14F-4D97-AF65-F5344CB8AC3E}">
        <p14:creationId xmlns:p14="http://schemas.microsoft.com/office/powerpoint/2010/main" val="1608984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488B-D061-41C9-9506-EEAEF66889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BEA5F6-6B3D-47CB-A12D-4D8608C679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FE504-365D-4466-8568-5A3E0679CCBD}"/>
              </a:ext>
            </a:extLst>
          </p:cNvPr>
          <p:cNvSpPr>
            <a:spLocks noGrp="1"/>
          </p:cNvSpPr>
          <p:nvPr>
            <p:ph type="dt" sz="half" idx="10"/>
          </p:nvPr>
        </p:nvSpPr>
        <p:spPr/>
        <p:txBody>
          <a:bodyPr/>
          <a:lstStyle>
            <a:lvl1pPr>
              <a:defRPr/>
            </a:lvl1pPr>
          </a:lstStyle>
          <a:p>
            <a:fld id="{BE5A0E12-A0F8-48E7-96CE-FFF3332CD6D6}" type="datetime4">
              <a:rPr lang="en-US" altLang="en-US"/>
              <a:pPr/>
              <a:t>February 19,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55EB9022-6E6C-4B72-B6D3-C64C20AE91A8}"/>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B4429B32-5C64-4680-AFBC-265E58D6B425}"/>
              </a:ext>
            </a:extLst>
          </p:cNvPr>
          <p:cNvSpPr>
            <a:spLocks noGrp="1"/>
          </p:cNvSpPr>
          <p:nvPr>
            <p:ph type="sldNum" sz="quarter" idx="12"/>
          </p:nvPr>
        </p:nvSpPr>
        <p:spPr/>
        <p:txBody>
          <a:bodyPr/>
          <a:lstStyle>
            <a:lvl1pPr>
              <a:defRPr/>
            </a:lvl1pPr>
          </a:lstStyle>
          <a:p>
            <a:fld id="{D008E08F-D097-45B6-960B-F9C0284A7C4A}" type="slidenum">
              <a:rPr lang="en-US" altLang="en-US"/>
              <a:pPr/>
              <a:t>‹#›</a:t>
            </a:fld>
            <a:endParaRPr lang="en-US" altLang="en-US" dirty="0"/>
          </a:p>
        </p:txBody>
      </p:sp>
    </p:spTree>
    <p:extLst>
      <p:ext uri="{BB962C8B-B14F-4D97-AF65-F5344CB8AC3E}">
        <p14:creationId xmlns:p14="http://schemas.microsoft.com/office/powerpoint/2010/main" val="608438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35819-D550-40EC-AD47-BA5EFA80A186}"/>
              </a:ext>
            </a:extLst>
          </p:cNvPr>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69ADD-B1EF-43B8-B141-692A4BECE0B4}"/>
              </a:ext>
            </a:extLst>
          </p:cNvPr>
          <p:cNvSpPr>
            <a:spLocks noGrp="1"/>
          </p:cNvSpPr>
          <p:nvPr>
            <p:ph type="body" orient="vert" idx="1"/>
          </p:nvPr>
        </p:nvSpPr>
        <p:spPr>
          <a:xfrm>
            <a:off x="1079500" y="390526"/>
            <a:ext cx="7569200" cy="5705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05694-E1DB-499C-90C1-DAFA960CA03C}"/>
              </a:ext>
            </a:extLst>
          </p:cNvPr>
          <p:cNvSpPr>
            <a:spLocks noGrp="1"/>
          </p:cNvSpPr>
          <p:nvPr>
            <p:ph type="dt" sz="half" idx="10"/>
          </p:nvPr>
        </p:nvSpPr>
        <p:spPr/>
        <p:txBody>
          <a:bodyPr/>
          <a:lstStyle>
            <a:lvl1pPr>
              <a:defRPr/>
            </a:lvl1pPr>
          </a:lstStyle>
          <a:p>
            <a:fld id="{C12AB809-06CD-49AB-9C75-6F2BB0C71431}" type="datetime4">
              <a:rPr lang="en-US" altLang="en-US"/>
              <a:pPr/>
              <a:t>February 19, 2026</a:t>
            </a:fld>
            <a:endParaRPr lang="en-US" altLang="en-US" dirty="0">
              <a:latin typeface="Times" panose="02020603050405020304" pitchFamily="18" charset="0"/>
            </a:endParaRPr>
          </a:p>
        </p:txBody>
      </p:sp>
      <p:sp>
        <p:nvSpPr>
          <p:cNvPr id="5" name="Footer Placeholder 4">
            <a:extLst>
              <a:ext uri="{FF2B5EF4-FFF2-40B4-BE49-F238E27FC236}">
                <a16:creationId xmlns:a16="http://schemas.microsoft.com/office/drawing/2014/main" id="{0982A895-A2B7-4BC9-8919-CD1D5C830379}"/>
              </a:ext>
            </a:extLst>
          </p:cNvPr>
          <p:cNvSpPr>
            <a:spLocks noGrp="1"/>
          </p:cNvSpPr>
          <p:nvPr>
            <p:ph type="ftr" sz="quarter" idx="11"/>
          </p:nvPr>
        </p:nvSpPr>
        <p:spPr/>
        <p:txBody>
          <a:bodyPr/>
          <a:lstStyle>
            <a:lvl1pPr>
              <a:defRPr/>
            </a:lvl1pPr>
          </a:lstStyle>
          <a:p>
            <a:endParaRPr lang="en-US" altLang="en-US" dirty="0"/>
          </a:p>
        </p:txBody>
      </p:sp>
      <p:sp>
        <p:nvSpPr>
          <p:cNvPr id="6" name="Slide Number Placeholder 5">
            <a:extLst>
              <a:ext uri="{FF2B5EF4-FFF2-40B4-BE49-F238E27FC236}">
                <a16:creationId xmlns:a16="http://schemas.microsoft.com/office/drawing/2014/main" id="{57B782E6-2A12-4548-9EDD-8D5FBC790480}"/>
              </a:ext>
            </a:extLst>
          </p:cNvPr>
          <p:cNvSpPr>
            <a:spLocks noGrp="1"/>
          </p:cNvSpPr>
          <p:nvPr>
            <p:ph type="sldNum" sz="quarter" idx="12"/>
          </p:nvPr>
        </p:nvSpPr>
        <p:spPr/>
        <p:txBody>
          <a:bodyPr/>
          <a:lstStyle>
            <a:lvl1pPr>
              <a:defRPr/>
            </a:lvl1pPr>
          </a:lstStyle>
          <a:p>
            <a:fld id="{ECAC6B72-50AE-42A3-9B71-4AC3065E1286}" type="slidenum">
              <a:rPr lang="en-US" altLang="en-US"/>
              <a:pPr/>
              <a:t>‹#›</a:t>
            </a:fld>
            <a:endParaRPr lang="en-US" altLang="en-US" dirty="0"/>
          </a:p>
        </p:txBody>
      </p:sp>
    </p:spTree>
    <p:extLst>
      <p:ext uri="{BB962C8B-B14F-4D97-AF65-F5344CB8AC3E}">
        <p14:creationId xmlns:p14="http://schemas.microsoft.com/office/powerpoint/2010/main" val="2804898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0FE7-7979-248F-DB24-065687B9D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0ACC4F-5AC5-894F-94E0-01BDDE329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94524-301D-E5EF-F7BB-48DF95AB9F2C}"/>
              </a:ext>
            </a:extLst>
          </p:cNvPr>
          <p:cNvSpPr>
            <a:spLocks noGrp="1"/>
          </p:cNvSpPr>
          <p:nvPr>
            <p:ph type="dt" sz="half" idx="10"/>
          </p:nvPr>
        </p:nvSpPr>
        <p:spPr/>
        <p:txBody>
          <a:bodyPr/>
          <a:lstStyle/>
          <a:p>
            <a:fld id="{4F874A0C-DECF-44A9-A84D-5ABAF118DFF4}" type="datetime1">
              <a:rPr lang="en-US" smtClean="0"/>
              <a:t>2/19/2026</a:t>
            </a:fld>
            <a:endParaRPr lang="en-US" dirty="0"/>
          </a:p>
        </p:txBody>
      </p:sp>
      <p:sp>
        <p:nvSpPr>
          <p:cNvPr id="5" name="Footer Placeholder 4">
            <a:extLst>
              <a:ext uri="{FF2B5EF4-FFF2-40B4-BE49-F238E27FC236}">
                <a16:creationId xmlns:a16="http://schemas.microsoft.com/office/drawing/2014/main" id="{1F6490BF-BDAD-8DA5-BB64-64C49B1E8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60DC78-EFA4-6AAE-314B-4AF2AA23C315}"/>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950178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FFB5-5E0C-009C-67C9-AC25C2083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3517B-2746-6061-7FF4-82E73EE343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36116-256E-62D6-245D-7DA66EFFD5C8}"/>
              </a:ext>
            </a:extLst>
          </p:cNvPr>
          <p:cNvSpPr>
            <a:spLocks noGrp="1"/>
          </p:cNvSpPr>
          <p:nvPr>
            <p:ph type="dt" sz="half" idx="10"/>
          </p:nvPr>
        </p:nvSpPr>
        <p:spPr/>
        <p:txBody>
          <a:bodyPr/>
          <a:lstStyle/>
          <a:p>
            <a:fld id="{F477C406-DB88-4F9D-906A-E736B9331E2C}" type="datetime1">
              <a:rPr lang="en-US" smtClean="0"/>
              <a:t>2/19/2026</a:t>
            </a:fld>
            <a:endParaRPr lang="en-US" dirty="0"/>
          </a:p>
        </p:txBody>
      </p:sp>
      <p:sp>
        <p:nvSpPr>
          <p:cNvPr id="5" name="Footer Placeholder 4">
            <a:extLst>
              <a:ext uri="{FF2B5EF4-FFF2-40B4-BE49-F238E27FC236}">
                <a16:creationId xmlns:a16="http://schemas.microsoft.com/office/drawing/2014/main" id="{AF0D0CEB-876A-A108-AF44-6FA5FB1026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7212C8-E9FE-5B7A-FC11-E4EF91ECC8F0}"/>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3994853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A67E-405E-65C1-0D17-792D6EF53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71A26-AFD5-DECD-D018-90F82F15E9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542F9-2A7C-F825-35FA-901B06C4B770}"/>
              </a:ext>
            </a:extLst>
          </p:cNvPr>
          <p:cNvSpPr>
            <a:spLocks noGrp="1"/>
          </p:cNvSpPr>
          <p:nvPr>
            <p:ph type="dt" sz="half" idx="10"/>
          </p:nvPr>
        </p:nvSpPr>
        <p:spPr/>
        <p:txBody>
          <a:bodyPr/>
          <a:lstStyle/>
          <a:p>
            <a:fld id="{D50DB739-D961-4A68-BF6D-0B039B36FA4A}" type="datetime1">
              <a:rPr lang="en-US" smtClean="0"/>
              <a:t>2/19/2026</a:t>
            </a:fld>
            <a:endParaRPr lang="en-US" dirty="0"/>
          </a:p>
        </p:txBody>
      </p:sp>
      <p:sp>
        <p:nvSpPr>
          <p:cNvPr id="5" name="Footer Placeholder 4">
            <a:extLst>
              <a:ext uri="{FF2B5EF4-FFF2-40B4-BE49-F238E27FC236}">
                <a16:creationId xmlns:a16="http://schemas.microsoft.com/office/drawing/2014/main" id="{CF989A79-A9CA-0066-2FF8-23DECD96EE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1EB30A-7AAD-A168-BAEC-E3AC72262AD5}"/>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2928764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2A67-B0A9-53B0-6A4E-EB55944F0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1042A-6AE1-4F4A-DCB3-54FF7083C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432AF2-9F21-FEBD-3B3F-9BD276263D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067AC-8EC8-27B3-0A90-8C68D3EC4110}"/>
              </a:ext>
            </a:extLst>
          </p:cNvPr>
          <p:cNvSpPr>
            <a:spLocks noGrp="1"/>
          </p:cNvSpPr>
          <p:nvPr>
            <p:ph type="dt" sz="half" idx="10"/>
          </p:nvPr>
        </p:nvSpPr>
        <p:spPr/>
        <p:txBody>
          <a:bodyPr/>
          <a:lstStyle/>
          <a:p>
            <a:fld id="{49B196C9-E3B1-4580-84B0-821DD2AF8AC6}" type="datetime1">
              <a:rPr lang="en-US" smtClean="0"/>
              <a:t>2/19/2026</a:t>
            </a:fld>
            <a:endParaRPr lang="en-US" dirty="0"/>
          </a:p>
        </p:txBody>
      </p:sp>
      <p:sp>
        <p:nvSpPr>
          <p:cNvPr id="6" name="Footer Placeholder 5">
            <a:extLst>
              <a:ext uri="{FF2B5EF4-FFF2-40B4-BE49-F238E27FC236}">
                <a16:creationId xmlns:a16="http://schemas.microsoft.com/office/drawing/2014/main" id="{4D287925-DB7A-B38D-2F78-D929A03D5B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FB8227-66B5-A4FA-DAA0-BCFB539EA3E6}"/>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3687719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568E-C60C-14E2-ABD8-6E32FEADDE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E12BBD-6D08-F2C3-9A46-418EF1888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33F370-AD81-F9DC-744C-86AE88F6D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6E59AA-EAAC-E152-E20B-ED96FA5AE5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878854-64EA-24B3-2F1B-82DD06405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BB2268-D4CB-4C47-4BFF-793065E8C21F}"/>
              </a:ext>
            </a:extLst>
          </p:cNvPr>
          <p:cNvSpPr>
            <a:spLocks noGrp="1"/>
          </p:cNvSpPr>
          <p:nvPr>
            <p:ph type="dt" sz="half" idx="10"/>
          </p:nvPr>
        </p:nvSpPr>
        <p:spPr/>
        <p:txBody>
          <a:bodyPr/>
          <a:lstStyle/>
          <a:p>
            <a:fld id="{8E050482-CEF7-4485-AE5A-CBD0D476B3B3}" type="datetime1">
              <a:rPr lang="en-US" smtClean="0"/>
              <a:t>2/19/2026</a:t>
            </a:fld>
            <a:endParaRPr lang="en-US" dirty="0"/>
          </a:p>
        </p:txBody>
      </p:sp>
      <p:sp>
        <p:nvSpPr>
          <p:cNvPr id="8" name="Footer Placeholder 7">
            <a:extLst>
              <a:ext uri="{FF2B5EF4-FFF2-40B4-BE49-F238E27FC236}">
                <a16:creationId xmlns:a16="http://schemas.microsoft.com/office/drawing/2014/main" id="{68BCC8DD-BFC1-A1D2-FD67-69C3D2ABF6D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7F2900-4A58-4EBD-50CE-6A94081EEF49}"/>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1599565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4E3D6-7C17-8F0B-DFBC-1F75F35EC4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87054-E2C2-A10F-0C31-37916C0F4284}"/>
              </a:ext>
            </a:extLst>
          </p:cNvPr>
          <p:cNvSpPr>
            <a:spLocks noGrp="1"/>
          </p:cNvSpPr>
          <p:nvPr>
            <p:ph type="dt" sz="half" idx="10"/>
          </p:nvPr>
        </p:nvSpPr>
        <p:spPr/>
        <p:txBody>
          <a:bodyPr/>
          <a:lstStyle/>
          <a:p>
            <a:fld id="{C88C27BB-A046-47C8-AC36-AC9E6BCBB9A1}" type="datetime1">
              <a:rPr lang="en-US" smtClean="0"/>
              <a:t>2/19/2026</a:t>
            </a:fld>
            <a:endParaRPr lang="en-US" dirty="0"/>
          </a:p>
        </p:txBody>
      </p:sp>
      <p:sp>
        <p:nvSpPr>
          <p:cNvPr id="4" name="Footer Placeholder 3">
            <a:extLst>
              <a:ext uri="{FF2B5EF4-FFF2-40B4-BE49-F238E27FC236}">
                <a16:creationId xmlns:a16="http://schemas.microsoft.com/office/drawing/2014/main" id="{5675AFCE-0964-6310-E0F4-0088B5F0BA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2B2D276-682B-EC64-6953-5458C5F97F3F}"/>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3075037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0DDE5-CFC9-CCB2-B01B-76F8C921884A}"/>
              </a:ext>
            </a:extLst>
          </p:cNvPr>
          <p:cNvSpPr>
            <a:spLocks noGrp="1"/>
          </p:cNvSpPr>
          <p:nvPr>
            <p:ph type="dt" sz="half" idx="10"/>
          </p:nvPr>
        </p:nvSpPr>
        <p:spPr/>
        <p:txBody>
          <a:bodyPr/>
          <a:lstStyle/>
          <a:p>
            <a:fld id="{85E79AD3-8C53-4B07-85EA-550C7AFDC543}" type="datetime1">
              <a:rPr lang="en-US" smtClean="0"/>
              <a:t>2/19/2026</a:t>
            </a:fld>
            <a:endParaRPr lang="en-US" dirty="0"/>
          </a:p>
        </p:txBody>
      </p:sp>
      <p:sp>
        <p:nvSpPr>
          <p:cNvPr id="3" name="Footer Placeholder 2">
            <a:extLst>
              <a:ext uri="{FF2B5EF4-FFF2-40B4-BE49-F238E27FC236}">
                <a16:creationId xmlns:a16="http://schemas.microsoft.com/office/drawing/2014/main" id="{93C78EC1-86E9-BD51-A895-F27F54C65D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630BFA0-6BC2-70B8-3868-9A7D966762FC}"/>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39410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9782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A632-57D3-46BE-0EBE-754DE0B3F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9609AA-23BC-28CF-0702-67BD2B59B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CCC979-3800-FA88-3C6D-BB13CA310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533B6-D19D-AE31-027A-B318246547EF}"/>
              </a:ext>
            </a:extLst>
          </p:cNvPr>
          <p:cNvSpPr>
            <a:spLocks noGrp="1"/>
          </p:cNvSpPr>
          <p:nvPr>
            <p:ph type="dt" sz="half" idx="10"/>
          </p:nvPr>
        </p:nvSpPr>
        <p:spPr/>
        <p:txBody>
          <a:bodyPr/>
          <a:lstStyle/>
          <a:p>
            <a:fld id="{0710F22B-4412-46FD-B99A-D59E5C507734}" type="datetime1">
              <a:rPr lang="en-US" smtClean="0"/>
              <a:t>2/19/2026</a:t>
            </a:fld>
            <a:endParaRPr lang="en-US" dirty="0"/>
          </a:p>
        </p:txBody>
      </p:sp>
      <p:sp>
        <p:nvSpPr>
          <p:cNvPr id="6" name="Footer Placeholder 5">
            <a:extLst>
              <a:ext uri="{FF2B5EF4-FFF2-40B4-BE49-F238E27FC236}">
                <a16:creationId xmlns:a16="http://schemas.microsoft.com/office/drawing/2014/main" id="{A373B1E8-F2FE-7E9B-3D90-5CDE421FDF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B1A874-FC2C-CF27-BD5A-264EFF2CFCC7}"/>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3096079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933D-7554-FD27-9026-3B778F10E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7AAD96-9675-704B-5E50-622A57823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66B405-3D9A-7491-B1BD-E5F883A64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33826-BC03-6E05-B2BF-12490931308F}"/>
              </a:ext>
            </a:extLst>
          </p:cNvPr>
          <p:cNvSpPr>
            <a:spLocks noGrp="1"/>
          </p:cNvSpPr>
          <p:nvPr>
            <p:ph type="dt" sz="half" idx="10"/>
          </p:nvPr>
        </p:nvSpPr>
        <p:spPr/>
        <p:txBody>
          <a:bodyPr/>
          <a:lstStyle/>
          <a:p>
            <a:fld id="{29C79944-87EB-476B-898E-27F86FF8AAEF}" type="datetime1">
              <a:rPr lang="en-US" smtClean="0"/>
              <a:t>2/19/2026</a:t>
            </a:fld>
            <a:endParaRPr lang="en-US" dirty="0"/>
          </a:p>
        </p:txBody>
      </p:sp>
      <p:sp>
        <p:nvSpPr>
          <p:cNvPr id="6" name="Footer Placeholder 5">
            <a:extLst>
              <a:ext uri="{FF2B5EF4-FFF2-40B4-BE49-F238E27FC236}">
                <a16:creationId xmlns:a16="http://schemas.microsoft.com/office/drawing/2014/main" id="{CC090964-AF68-3588-B65C-1C52459425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358666-488B-A668-9FEA-3F07354F1758}"/>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2632626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0FA1-BC1B-DD02-3C7F-1AB6C78375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4549E-31DE-2E6D-5F33-DA6111EC6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1474A-3CDD-7750-3A1E-7DD26ED529E1}"/>
              </a:ext>
            </a:extLst>
          </p:cNvPr>
          <p:cNvSpPr>
            <a:spLocks noGrp="1"/>
          </p:cNvSpPr>
          <p:nvPr>
            <p:ph type="dt" sz="half" idx="10"/>
          </p:nvPr>
        </p:nvSpPr>
        <p:spPr/>
        <p:txBody>
          <a:bodyPr/>
          <a:lstStyle/>
          <a:p>
            <a:fld id="{1804F90C-9576-4221-8D42-E204CB23694A}" type="datetime1">
              <a:rPr lang="en-US" smtClean="0"/>
              <a:t>2/19/2026</a:t>
            </a:fld>
            <a:endParaRPr lang="en-US" dirty="0"/>
          </a:p>
        </p:txBody>
      </p:sp>
      <p:sp>
        <p:nvSpPr>
          <p:cNvPr id="5" name="Footer Placeholder 4">
            <a:extLst>
              <a:ext uri="{FF2B5EF4-FFF2-40B4-BE49-F238E27FC236}">
                <a16:creationId xmlns:a16="http://schemas.microsoft.com/office/drawing/2014/main" id="{CA227DC8-15F7-FFC0-07ED-E6BF623F69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F0EA5E-E5BE-8DCA-1F28-1239BC144161}"/>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568207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CF881-FD80-BFDF-ACFE-C7DDB6D6EC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D6C80-4E81-3ADC-48C7-D3D7FEEE2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C2B1D-9A3C-134D-D58C-B8CBB1CA6823}"/>
              </a:ext>
            </a:extLst>
          </p:cNvPr>
          <p:cNvSpPr>
            <a:spLocks noGrp="1"/>
          </p:cNvSpPr>
          <p:nvPr>
            <p:ph type="dt" sz="half" idx="10"/>
          </p:nvPr>
        </p:nvSpPr>
        <p:spPr/>
        <p:txBody>
          <a:bodyPr/>
          <a:lstStyle/>
          <a:p>
            <a:fld id="{B9D833A9-734D-499C-87AB-022228BC45B5}" type="datetime1">
              <a:rPr lang="en-US" smtClean="0"/>
              <a:t>2/19/2026</a:t>
            </a:fld>
            <a:endParaRPr lang="en-US" dirty="0"/>
          </a:p>
        </p:txBody>
      </p:sp>
      <p:sp>
        <p:nvSpPr>
          <p:cNvPr id="5" name="Footer Placeholder 4">
            <a:extLst>
              <a:ext uri="{FF2B5EF4-FFF2-40B4-BE49-F238E27FC236}">
                <a16:creationId xmlns:a16="http://schemas.microsoft.com/office/drawing/2014/main" id="{2955004D-C2E0-A4F9-99CC-FB84F91246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AC803B-5693-DC89-C178-DE29004FB7D1}"/>
              </a:ext>
            </a:extLst>
          </p:cNvPr>
          <p:cNvSpPr>
            <a:spLocks noGrp="1"/>
          </p:cNvSpPr>
          <p:nvPr>
            <p:ph type="sldNum" sz="quarter" idx="12"/>
          </p:nvPr>
        </p:nvSpPr>
        <p:spPr/>
        <p:txBody>
          <a:bodyPr/>
          <a:lstStyle/>
          <a:p>
            <a:fld id="{11D26D01-175A-41E2-A968-403F28C8B52B}" type="slidenum">
              <a:rPr lang="en-US" smtClean="0"/>
              <a:t>‹#›</a:t>
            </a:fld>
            <a:endParaRPr lang="en-US" dirty="0"/>
          </a:p>
        </p:txBody>
      </p:sp>
    </p:spTree>
    <p:extLst>
      <p:ext uri="{BB962C8B-B14F-4D97-AF65-F5344CB8AC3E}">
        <p14:creationId xmlns:p14="http://schemas.microsoft.com/office/powerpoint/2010/main" val="97982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2312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949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844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254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4055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500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2/19/2026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99536179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PP_Second_C.jpg                                                0033966FKarls G4                       C0DC18D5:">
            <a:extLst>
              <a:ext uri="{FF2B5EF4-FFF2-40B4-BE49-F238E27FC236}">
                <a16:creationId xmlns:a16="http://schemas.microsoft.com/office/drawing/2014/main" id="{C9D83208-FB0D-4818-8F2B-0A3EEB25ABA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C9E8235A-BDC4-46CE-ACE2-0A5DB68CF673}"/>
              </a:ext>
            </a:extLst>
          </p:cNvPr>
          <p:cNvSpPr>
            <a:spLocks noGrp="1" noChangeArrowheads="1"/>
          </p:cNvSpPr>
          <p:nvPr>
            <p:ph type="title"/>
          </p:nvPr>
        </p:nvSpPr>
        <p:spPr bwMode="black">
          <a:xfrm>
            <a:off x="1079500" y="390525"/>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F53BE1-5AEF-4263-8319-6D5A752C95B5}"/>
              </a:ext>
            </a:extLst>
          </p:cNvPr>
          <p:cNvSpPr>
            <a:spLocks noGrp="1" noChangeArrowheads="1"/>
          </p:cNvSpPr>
          <p:nvPr>
            <p:ph type="body" idx="1"/>
          </p:nvPr>
        </p:nvSpPr>
        <p:spPr bwMode="black">
          <a:xfrm>
            <a:off x="10795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B41BB6E-554F-4C09-89E6-61C05324EDA9}"/>
              </a:ext>
            </a:extLst>
          </p:cNvPr>
          <p:cNvSpPr>
            <a:spLocks noGrp="1" noChangeArrowheads="1"/>
          </p:cNvSpPr>
          <p:nvPr>
            <p:ph type="dt" sz="half" idx="2"/>
          </p:nvPr>
        </p:nvSpPr>
        <p:spPr bwMode="black">
          <a:xfrm>
            <a:off x="1079500" y="63246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254B8E"/>
                </a:solidFill>
                <a:latin typeface="+mn-lt"/>
              </a:defRPr>
            </a:lvl1pPr>
          </a:lstStyle>
          <a:p>
            <a:fld id="{64384B90-0C74-4041-8C92-46ACEADF0EDB}" type="datetime4">
              <a:rPr lang="en-US" altLang="en-US"/>
              <a:pPr/>
              <a:t>February 19, 2026</a:t>
            </a:fld>
            <a:endParaRPr lang="en-US" altLang="en-US" dirty="0">
              <a:latin typeface="Times" panose="02020603050405020304" pitchFamily="18" charset="0"/>
            </a:endParaRPr>
          </a:p>
        </p:txBody>
      </p:sp>
      <p:sp>
        <p:nvSpPr>
          <p:cNvPr id="1029" name="Rectangle 5">
            <a:extLst>
              <a:ext uri="{FF2B5EF4-FFF2-40B4-BE49-F238E27FC236}">
                <a16:creationId xmlns:a16="http://schemas.microsoft.com/office/drawing/2014/main" id="{04783731-8602-4591-A467-5D7CD4AC25C1}"/>
              </a:ext>
            </a:extLst>
          </p:cNvPr>
          <p:cNvSpPr>
            <a:spLocks noGrp="1" noChangeArrowheads="1"/>
          </p:cNvSpPr>
          <p:nvPr>
            <p:ph type="ftr" sz="quarter" idx="3"/>
          </p:nvPr>
        </p:nvSpPr>
        <p:spPr bwMode="black">
          <a:xfrm>
            <a:off x="3860800" y="6324600"/>
            <a:ext cx="386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defRPr>
            </a:lvl1pPr>
          </a:lstStyle>
          <a:p>
            <a:endParaRPr lang="en-US" altLang="en-US" dirty="0"/>
          </a:p>
        </p:txBody>
      </p:sp>
      <p:sp>
        <p:nvSpPr>
          <p:cNvPr id="1030" name="Rectangle 6">
            <a:extLst>
              <a:ext uri="{FF2B5EF4-FFF2-40B4-BE49-F238E27FC236}">
                <a16:creationId xmlns:a16="http://schemas.microsoft.com/office/drawing/2014/main" id="{3BBB1F29-F0CC-4933-9965-543F0931DEFA}"/>
              </a:ext>
            </a:extLst>
          </p:cNvPr>
          <p:cNvSpPr>
            <a:spLocks noGrp="1" noChangeArrowheads="1"/>
          </p:cNvSpPr>
          <p:nvPr>
            <p:ph type="sldNum" sz="quarter" idx="4"/>
          </p:nvPr>
        </p:nvSpPr>
        <p:spPr bwMode="black">
          <a:xfrm>
            <a:off x="8229600" y="6324600"/>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254B8E"/>
                </a:solidFill>
                <a:latin typeface="+mn-lt"/>
              </a:defRPr>
            </a:lvl1pPr>
          </a:lstStyle>
          <a:p>
            <a:fld id="{1A626CA7-E004-4775-BD08-E9C619C4660A}" type="slidenum">
              <a:rPr lang="en-US" altLang="en-US"/>
              <a:pPr/>
              <a:t>‹#›</a:t>
            </a:fld>
            <a:endParaRPr lang="en-US" altLang="en-US" dirty="0"/>
          </a:p>
        </p:txBody>
      </p:sp>
    </p:spTree>
    <p:extLst>
      <p:ext uri="{BB962C8B-B14F-4D97-AF65-F5344CB8AC3E}">
        <p14:creationId xmlns:p14="http://schemas.microsoft.com/office/powerpoint/2010/main" val="314668817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p:txStyles>
    <p:titleStyle>
      <a:lvl1pPr algn="l" rtl="0" eaLnBrk="1" fontAlgn="base" hangingPunct="1">
        <a:spcBef>
          <a:spcPct val="0"/>
        </a:spcBef>
        <a:spcAft>
          <a:spcPct val="0"/>
        </a:spcAft>
        <a:defRPr sz="3600" b="1" kern="1200">
          <a:solidFill>
            <a:srgbClr val="254B8E"/>
          </a:solidFill>
          <a:latin typeface="+mj-lt"/>
          <a:ea typeface="+mj-ea"/>
          <a:cs typeface="+mj-cs"/>
        </a:defRPr>
      </a:lvl1pPr>
      <a:lvl2pPr algn="l" rtl="0" eaLnBrk="1" fontAlgn="base" hangingPunct="1">
        <a:spcBef>
          <a:spcPct val="0"/>
        </a:spcBef>
        <a:spcAft>
          <a:spcPct val="0"/>
        </a:spcAft>
        <a:defRPr sz="3600" b="1">
          <a:solidFill>
            <a:srgbClr val="254B8E"/>
          </a:solidFill>
          <a:latin typeface="Arial" panose="020B0604020202020204" pitchFamily="34" charset="0"/>
        </a:defRPr>
      </a:lvl2pPr>
      <a:lvl3pPr algn="l" rtl="0" eaLnBrk="1" fontAlgn="base" hangingPunct="1">
        <a:spcBef>
          <a:spcPct val="0"/>
        </a:spcBef>
        <a:spcAft>
          <a:spcPct val="0"/>
        </a:spcAft>
        <a:defRPr sz="3600" b="1">
          <a:solidFill>
            <a:srgbClr val="254B8E"/>
          </a:solidFill>
          <a:latin typeface="Arial" panose="020B0604020202020204" pitchFamily="34" charset="0"/>
        </a:defRPr>
      </a:lvl3pPr>
      <a:lvl4pPr algn="l" rtl="0" eaLnBrk="1" fontAlgn="base" hangingPunct="1">
        <a:spcBef>
          <a:spcPct val="0"/>
        </a:spcBef>
        <a:spcAft>
          <a:spcPct val="0"/>
        </a:spcAft>
        <a:defRPr sz="3600" b="1">
          <a:solidFill>
            <a:srgbClr val="254B8E"/>
          </a:solidFill>
          <a:latin typeface="Arial" panose="020B0604020202020204" pitchFamily="34" charset="0"/>
        </a:defRPr>
      </a:lvl4pPr>
      <a:lvl5pPr algn="l" rtl="0" eaLnBrk="1" fontAlgn="base" hangingPunct="1">
        <a:spcBef>
          <a:spcPct val="0"/>
        </a:spcBef>
        <a:spcAft>
          <a:spcPct val="0"/>
        </a:spcAft>
        <a:defRPr sz="3600" b="1">
          <a:solidFill>
            <a:srgbClr val="254B8E"/>
          </a:solidFill>
          <a:latin typeface="Arial" panose="020B0604020202020204" pitchFamily="34" charset="0"/>
        </a:defRPr>
      </a:lvl5pPr>
      <a:lvl6pPr marL="457200" algn="l" rtl="0" eaLnBrk="1" fontAlgn="base" hangingPunct="1">
        <a:spcBef>
          <a:spcPct val="0"/>
        </a:spcBef>
        <a:spcAft>
          <a:spcPct val="0"/>
        </a:spcAft>
        <a:defRPr sz="3600" b="1">
          <a:solidFill>
            <a:srgbClr val="254B8E"/>
          </a:solidFill>
          <a:latin typeface="Arial" panose="020B0604020202020204" pitchFamily="34" charset="0"/>
        </a:defRPr>
      </a:lvl6pPr>
      <a:lvl7pPr marL="914400" algn="l" rtl="0" eaLnBrk="1" fontAlgn="base" hangingPunct="1">
        <a:spcBef>
          <a:spcPct val="0"/>
        </a:spcBef>
        <a:spcAft>
          <a:spcPct val="0"/>
        </a:spcAft>
        <a:defRPr sz="3600" b="1">
          <a:solidFill>
            <a:srgbClr val="254B8E"/>
          </a:solidFill>
          <a:latin typeface="Arial" panose="020B0604020202020204" pitchFamily="34" charset="0"/>
        </a:defRPr>
      </a:lvl7pPr>
      <a:lvl8pPr marL="1371600" algn="l" rtl="0" eaLnBrk="1" fontAlgn="base" hangingPunct="1">
        <a:spcBef>
          <a:spcPct val="0"/>
        </a:spcBef>
        <a:spcAft>
          <a:spcPct val="0"/>
        </a:spcAft>
        <a:defRPr sz="3600" b="1">
          <a:solidFill>
            <a:srgbClr val="254B8E"/>
          </a:solidFill>
          <a:latin typeface="Arial" panose="020B0604020202020204" pitchFamily="34" charset="0"/>
        </a:defRPr>
      </a:lvl8pPr>
      <a:lvl9pPr marL="1828800" algn="l" rtl="0" eaLnBrk="1" fontAlgn="base" hangingPunct="1">
        <a:spcBef>
          <a:spcPct val="0"/>
        </a:spcBef>
        <a:spcAft>
          <a:spcPct val="0"/>
        </a:spcAft>
        <a:defRPr sz="3600" b="1">
          <a:solidFill>
            <a:srgbClr val="254B8E"/>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254B8E"/>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254B8E"/>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254B8E"/>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254B8E"/>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254B8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2C865-D77A-FE62-528A-E01F5DF0C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76C8C-A786-5361-ACF4-710AA89A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84EC8-38E9-5660-F041-D1A0B228F7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16152C-E635-4904-BD0B-84A1743BC90B}" type="datetime1">
              <a:rPr lang="en-US" smtClean="0"/>
              <a:t>2/19/2026</a:t>
            </a:fld>
            <a:endParaRPr lang="en-US" dirty="0"/>
          </a:p>
        </p:txBody>
      </p:sp>
      <p:sp>
        <p:nvSpPr>
          <p:cNvPr id="5" name="Footer Placeholder 4">
            <a:extLst>
              <a:ext uri="{FF2B5EF4-FFF2-40B4-BE49-F238E27FC236}">
                <a16:creationId xmlns:a16="http://schemas.microsoft.com/office/drawing/2014/main" id="{FF6021E5-1946-EC26-FC11-80EF23777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814A212-B5B3-F7A1-0BBA-F5E48F8C5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D26D01-175A-41E2-A968-403F28C8B52B}" type="slidenum">
              <a:rPr lang="en-US" smtClean="0"/>
              <a:t>‹#›</a:t>
            </a:fld>
            <a:endParaRPr lang="en-US" dirty="0"/>
          </a:p>
        </p:txBody>
      </p:sp>
    </p:spTree>
    <p:extLst>
      <p:ext uri="{BB962C8B-B14F-4D97-AF65-F5344CB8AC3E}">
        <p14:creationId xmlns:p14="http://schemas.microsoft.com/office/powerpoint/2010/main" val="336817085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mdlivingwell.org/hub/"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E072FD-31C3-3466-A31D-2C1280F8C568}"/>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54B8E"/>
                </a:solidFill>
                <a:effectLst/>
                <a:uLnTx/>
                <a:uFillTx/>
                <a:latin typeface="Arial"/>
                <a:ea typeface="+mn-ea"/>
                <a:cs typeface="+mn-cs"/>
              </a:rPr>
              <a:t>February 19, 2026</a:t>
            </a:r>
            <a:endParaRPr kumimoji="0" lang="en-US" altLang="en-US" sz="1200" b="0" i="0" u="none" strike="noStrike" kern="1200" cap="none" spc="0" normalizeH="0" baseline="0" noProof="0" dirty="0">
              <a:ln>
                <a:noFill/>
              </a:ln>
              <a:solidFill>
                <a:srgbClr val="254B8E"/>
              </a:solidFill>
              <a:effectLst/>
              <a:uLnTx/>
              <a:uFillTx/>
              <a:latin typeface="Times"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id="{A33E3038-A329-A012-9DB2-A6ED0D1C335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69F5B8C-BB8F-44FC-B8B8-53C8E854318D}" type="slidenum">
              <a:rPr kumimoji="0" lang="en-US" altLang="en-US" sz="1200" b="0" i="0" u="none" strike="noStrike" kern="1200" cap="none" spc="0" normalizeH="0" baseline="0" noProof="0">
                <a:ln>
                  <a:noFill/>
                </a:ln>
                <a:solidFill>
                  <a:srgbClr val="254B8E"/>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254B8E"/>
              </a:solidFill>
              <a:effectLst/>
              <a:uLnTx/>
              <a:uFillTx/>
              <a:latin typeface="Arial"/>
              <a:ea typeface="+mn-ea"/>
              <a:cs typeface="+mn-cs"/>
            </a:endParaRPr>
          </a:p>
        </p:txBody>
      </p:sp>
      <p:sp>
        <p:nvSpPr>
          <p:cNvPr id="9" name="TextBox 8">
            <a:extLst>
              <a:ext uri="{FF2B5EF4-FFF2-40B4-BE49-F238E27FC236}">
                <a16:creationId xmlns:a16="http://schemas.microsoft.com/office/drawing/2014/main" id="{F464177F-D935-E928-65D9-9E2CC2F3D05B}"/>
              </a:ext>
            </a:extLst>
          </p:cNvPr>
          <p:cNvSpPr txBox="1"/>
          <p:nvPr/>
        </p:nvSpPr>
        <p:spPr>
          <a:xfrm>
            <a:off x="828943" y="407328"/>
            <a:ext cx="10938616"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254B8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rgbClr val="254B8E"/>
                </a:solidFill>
                <a:effectLst/>
                <a:uLnTx/>
                <a:uFillTx/>
                <a:latin typeface="Arial" panose="020B0604020202020204" pitchFamily="34" charset="0"/>
                <a:ea typeface="+mn-ea"/>
                <a:cs typeface="Arial" panose="020B0604020202020204" pitchFamily="34" charset="0"/>
              </a:rPr>
              <a:t>Welcome. This webinar will be recorded.</a:t>
            </a:r>
          </a:p>
        </p:txBody>
      </p:sp>
      <p:pic>
        <p:nvPicPr>
          <p:cNvPr id="3" name="Picture 2">
            <a:extLst>
              <a:ext uri="{FF2B5EF4-FFF2-40B4-BE49-F238E27FC236}">
                <a16:creationId xmlns:a16="http://schemas.microsoft.com/office/drawing/2014/main" id="{7C63A302-9EC1-C5C2-BD4E-E5EF31B2280D}"/>
              </a:ext>
            </a:extLst>
          </p:cNvPr>
          <p:cNvPicPr>
            <a:picLocks noChangeAspect="1"/>
          </p:cNvPicPr>
          <p:nvPr/>
        </p:nvPicPr>
        <p:blipFill>
          <a:blip r:embed="rId3"/>
          <a:stretch>
            <a:fillRect/>
          </a:stretch>
        </p:blipFill>
        <p:spPr>
          <a:xfrm>
            <a:off x="3059695" y="1197819"/>
            <a:ext cx="4686256" cy="5538295"/>
          </a:xfrm>
          <a:prstGeom prst="rect">
            <a:avLst/>
          </a:prstGeom>
        </p:spPr>
      </p:pic>
    </p:spTree>
    <p:extLst>
      <p:ext uri="{BB962C8B-B14F-4D97-AF65-F5344CB8AC3E}">
        <p14:creationId xmlns:p14="http://schemas.microsoft.com/office/powerpoint/2010/main" val="1927202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D821-AE85-32D8-A177-2DCC6919F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33F15-638C-ADF4-D980-4950AA1CE524}"/>
              </a:ext>
            </a:extLst>
          </p:cNvPr>
          <p:cNvSpPr>
            <a:spLocks noGrp="1"/>
          </p:cNvSpPr>
          <p:nvPr>
            <p:ph type="title"/>
          </p:nvPr>
        </p:nvSpPr>
        <p:spPr/>
        <p:txBody>
          <a:bodyPr/>
          <a:lstStyle/>
          <a:p>
            <a:r>
              <a:rPr lang="en-US" dirty="0"/>
              <a:t>Mild Cognitive Impairment</a:t>
            </a:r>
          </a:p>
        </p:txBody>
      </p:sp>
      <p:sp>
        <p:nvSpPr>
          <p:cNvPr id="6" name="Content Placeholder 5">
            <a:extLst>
              <a:ext uri="{FF2B5EF4-FFF2-40B4-BE49-F238E27FC236}">
                <a16:creationId xmlns:a16="http://schemas.microsoft.com/office/drawing/2014/main" id="{40C54B6D-4912-388C-C837-0581E71BCF6F}"/>
              </a:ext>
            </a:extLst>
          </p:cNvPr>
          <p:cNvSpPr>
            <a:spLocks noGrp="1"/>
          </p:cNvSpPr>
          <p:nvPr>
            <p:ph idx="1"/>
          </p:nvPr>
        </p:nvSpPr>
        <p:spPr>
          <a:xfrm>
            <a:off x="668867" y="1825625"/>
            <a:ext cx="6371726" cy="4351338"/>
          </a:xfrm>
        </p:spPr>
        <p:txBody>
          <a:bodyPr vert="horz" lIns="91440" tIns="45720" rIns="91440" bIns="45720" rtlCol="0" anchor="t">
            <a:normAutofit fontScale="92500" lnSpcReduction="10000"/>
          </a:bodyPr>
          <a:lstStyle/>
          <a:p>
            <a:r>
              <a:rPr lang="en-US" dirty="0"/>
              <a:t>Start to have difficulty remembering important information that was easy to remember before:</a:t>
            </a:r>
          </a:p>
          <a:p>
            <a:pPr lvl="1">
              <a:buFont typeface="Courier New" panose="020B0604020202020204" pitchFamily="34" charset="0"/>
              <a:buChar char="o"/>
            </a:pPr>
            <a:r>
              <a:rPr lang="en-US"/>
              <a:t>Appointment, conversations, recent events</a:t>
            </a:r>
            <a:endParaRPr lang="en-US" dirty="0"/>
          </a:p>
          <a:p>
            <a:r>
              <a:rPr lang="en-US"/>
              <a:t>Difficulty with making complex decisions, judging the time it takes to complete tasks or the sequence of steps to complete a complex task</a:t>
            </a:r>
            <a:endParaRPr lang="en-US" dirty="0"/>
          </a:p>
          <a:p>
            <a:r>
              <a:rPr lang="en-US" dirty="0"/>
              <a:t>Still able to do more complex </a:t>
            </a:r>
            <a:r>
              <a:rPr lang="en-US"/>
              <a:t>tasks: driving</a:t>
            </a:r>
            <a:r>
              <a:rPr lang="en-US" dirty="0"/>
              <a:t>, cooking, household chores</a:t>
            </a:r>
          </a:p>
          <a:p>
            <a:r>
              <a:rPr lang="en-US"/>
              <a:t>Medications: infusion medications, </a:t>
            </a:r>
            <a:r>
              <a:rPr lang="en-US" dirty="0"/>
              <a:t>donepezil</a:t>
            </a:r>
          </a:p>
          <a:p>
            <a:endParaRPr lang="en-US" dirty="0"/>
          </a:p>
        </p:txBody>
      </p:sp>
      <p:grpSp>
        <p:nvGrpSpPr>
          <p:cNvPr id="11" name="Group 10">
            <a:extLst>
              <a:ext uri="{FF2B5EF4-FFF2-40B4-BE49-F238E27FC236}">
                <a16:creationId xmlns:a16="http://schemas.microsoft.com/office/drawing/2014/main" id="{DABA6E97-D2BF-DE4E-E5C8-4B2F1C836483}"/>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D921C212-9418-C568-F0E7-327365EE545F}"/>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7DE1C91B-8EDB-71F9-89C8-CF1B301DC7C2}"/>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BAA93383-BAD0-2E44-44D6-B3A48E4E15EB}"/>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2E01125E-946C-9B8F-B561-19DEE39B3FE3}"/>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278EE276-2CCC-6D94-43E6-64ABBA34A505}"/>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5BEAFC71-D9B0-6535-2960-283E1F9F6F01}"/>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12" name="Star: 5 Points 11">
            <a:extLst>
              <a:ext uri="{FF2B5EF4-FFF2-40B4-BE49-F238E27FC236}">
                <a16:creationId xmlns:a16="http://schemas.microsoft.com/office/drawing/2014/main" id="{4DA113C2-0172-B53B-130C-9963101770FC}"/>
              </a:ext>
            </a:extLst>
          </p:cNvPr>
          <p:cNvSpPr/>
          <p:nvPr/>
        </p:nvSpPr>
        <p:spPr>
          <a:xfrm>
            <a:off x="6608618" y="1939636"/>
            <a:ext cx="872836" cy="80356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947BFB-F996-B4C3-B663-3717BF4331FE}"/>
              </a:ext>
            </a:extLst>
          </p:cNvPr>
          <p:cNvSpPr/>
          <p:nvPr/>
        </p:nvSpPr>
        <p:spPr>
          <a:xfrm>
            <a:off x="7544885" y="3021865"/>
            <a:ext cx="4541226" cy="3151002"/>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460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903A6-75B2-7EC5-FA67-21A1D2E12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B29D5-8A4C-95DB-BC5A-4E5658829356}"/>
              </a:ext>
            </a:extLst>
          </p:cNvPr>
          <p:cNvSpPr>
            <a:spLocks noGrp="1"/>
          </p:cNvSpPr>
          <p:nvPr>
            <p:ph type="title"/>
          </p:nvPr>
        </p:nvSpPr>
        <p:spPr/>
        <p:txBody>
          <a:bodyPr/>
          <a:lstStyle/>
          <a:p>
            <a:r>
              <a:rPr lang="en-US" dirty="0"/>
              <a:t>Mild dementia</a:t>
            </a:r>
          </a:p>
        </p:txBody>
      </p:sp>
      <p:sp>
        <p:nvSpPr>
          <p:cNvPr id="6" name="Content Placeholder 5">
            <a:extLst>
              <a:ext uri="{FF2B5EF4-FFF2-40B4-BE49-F238E27FC236}">
                <a16:creationId xmlns:a16="http://schemas.microsoft.com/office/drawing/2014/main" id="{FCC0BBFE-1533-71E1-BF90-3857EE990748}"/>
              </a:ext>
            </a:extLst>
          </p:cNvPr>
          <p:cNvSpPr>
            <a:spLocks noGrp="1"/>
          </p:cNvSpPr>
          <p:nvPr>
            <p:ph idx="1"/>
          </p:nvPr>
        </p:nvSpPr>
        <p:spPr>
          <a:xfrm>
            <a:off x="668867" y="1825625"/>
            <a:ext cx="6395916" cy="4798861"/>
          </a:xfrm>
        </p:spPr>
        <p:txBody>
          <a:bodyPr vert="horz" lIns="91440" tIns="45720" rIns="91440" bIns="45720" rtlCol="0" anchor="t">
            <a:normAutofit lnSpcReduction="10000"/>
          </a:bodyPr>
          <a:lstStyle/>
          <a:p>
            <a:r>
              <a:rPr lang="en-US" dirty="0"/>
              <a:t>Forgetting information you just heard or read</a:t>
            </a:r>
          </a:p>
          <a:p>
            <a:r>
              <a:rPr lang="en-US" dirty="0"/>
              <a:t>Difficulty coming up with the right word or name in conversation</a:t>
            </a:r>
          </a:p>
          <a:p>
            <a:r>
              <a:rPr lang="en-US"/>
              <a:t>Losing items</a:t>
            </a:r>
            <a:endParaRPr lang="en-US" dirty="0"/>
          </a:p>
          <a:p>
            <a:r>
              <a:rPr lang="en-US"/>
              <a:t>Difficulty planning and organizing</a:t>
            </a:r>
            <a:endParaRPr lang="en-US" dirty="0"/>
          </a:p>
          <a:p>
            <a:r>
              <a:rPr lang="en-US"/>
              <a:t>Starting to have difficulty with complex tasks </a:t>
            </a:r>
          </a:p>
          <a:p>
            <a:pPr lvl="1">
              <a:buFont typeface="Courier New" panose="020B0604020202020204" pitchFamily="34" charset="0"/>
              <a:buChar char="o"/>
            </a:pPr>
            <a:r>
              <a:rPr lang="en-US"/>
              <a:t>Simplify tasks, fewer steps</a:t>
            </a:r>
          </a:p>
          <a:p>
            <a:r>
              <a:rPr lang="en-US"/>
              <a:t>Medications: infusion medications, donepezil</a:t>
            </a:r>
            <a:r>
              <a:rPr lang="en-US" dirty="0"/>
              <a:t>, memantine</a:t>
            </a:r>
          </a:p>
        </p:txBody>
      </p:sp>
      <p:grpSp>
        <p:nvGrpSpPr>
          <p:cNvPr id="11" name="Group 10">
            <a:extLst>
              <a:ext uri="{FF2B5EF4-FFF2-40B4-BE49-F238E27FC236}">
                <a16:creationId xmlns:a16="http://schemas.microsoft.com/office/drawing/2014/main" id="{9E7732C7-8486-CBED-A080-10AE8BF34DA5}"/>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A853FFE9-F0B9-B1CF-989B-17457C5FDA4F}"/>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766B5B3D-F237-2C74-A698-770E71143450}"/>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93DDD9BE-E2C7-C84A-D227-EE946B00903C}"/>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EE4B7AB1-B039-FD6B-4388-68B01E64D938}"/>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84EEAC6E-D4F8-FA6D-8543-43E66FBBDC9B}"/>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85F5292F-4EFF-E14D-E558-34E9F8381D0C}"/>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12" name="Star: 5 Points 11">
            <a:extLst>
              <a:ext uri="{FF2B5EF4-FFF2-40B4-BE49-F238E27FC236}">
                <a16:creationId xmlns:a16="http://schemas.microsoft.com/office/drawing/2014/main" id="{D45098C0-EF05-17EF-9027-EEDC20F0E024}"/>
              </a:ext>
            </a:extLst>
          </p:cNvPr>
          <p:cNvSpPr/>
          <p:nvPr/>
        </p:nvSpPr>
        <p:spPr>
          <a:xfrm>
            <a:off x="6621995" y="3203982"/>
            <a:ext cx="872836" cy="80356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947896-EEBC-4CE0-5BEC-1FBEE7A689AF}"/>
              </a:ext>
            </a:extLst>
          </p:cNvPr>
          <p:cNvSpPr/>
          <p:nvPr/>
        </p:nvSpPr>
        <p:spPr>
          <a:xfrm>
            <a:off x="7544885" y="4258317"/>
            <a:ext cx="4541226" cy="1914549"/>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82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B180-7429-8281-D883-9418FFF9E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55CAAD-5B25-416D-AD34-16FCC6B76BA7}"/>
              </a:ext>
            </a:extLst>
          </p:cNvPr>
          <p:cNvSpPr>
            <a:spLocks noGrp="1"/>
          </p:cNvSpPr>
          <p:nvPr>
            <p:ph type="title"/>
          </p:nvPr>
        </p:nvSpPr>
        <p:spPr/>
        <p:txBody>
          <a:bodyPr/>
          <a:lstStyle/>
          <a:p>
            <a:r>
              <a:rPr lang="en-US" dirty="0"/>
              <a:t>Moderate dementia</a:t>
            </a:r>
          </a:p>
        </p:txBody>
      </p:sp>
      <p:sp>
        <p:nvSpPr>
          <p:cNvPr id="6" name="Content Placeholder 5">
            <a:extLst>
              <a:ext uri="{FF2B5EF4-FFF2-40B4-BE49-F238E27FC236}">
                <a16:creationId xmlns:a16="http://schemas.microsoft.com/office/drawing/2014/main" id="{800BA071-E06F-F73B-F9F2-21B103B4171D}"/>
              </a:ext>
            </a:extLst>
          </p:cNvPr>
          <p:cNvSpPr>
            <a:spLocks noGrp="1"/>
          </p:cNvSpPr>
          <p:nvPr>
            <p:ph idx="1"/>
          </p:nvPr>
        </p:nvSpPr>
        <p:spPr>
          <a:xfrm>
            <a:off x="632582" y="1438578"/>
            <a:ext cx="6408011" cy="5258480"/>
          </a:xfrm>
        </p:spPr>
        <p:txBody>
          <a:bodyPr vert="horz" lIns="91440" tIns="45720" rIns="91440" bIns="45720" rtlCol="0" anchor="t">
            <a:normAutofit fontScale="85000" lnSpcReduction="20000"/>
          </a:bodyPr>
          <a:lstStyle/>
          <a:p>
            <a:r>
              <a:rPr lang="en-US"/>
              <a:t>Forgetful of more recent events or personal history (family events, vacations)</a:t>
            </a:r>
            <a:endParaRPr lang="en-US" dirty="0"/>
          </a:p>
          <a:p>
            <a:r>
              <a:rPr lang="en-US"/>
              <a:t>Confusion about where they are or what day it is, sometimes wandering</a:t>
            </a:r>
          </a:p>
          <a:p>
            <a:r>
              <a:rPr lang="en-US"/>
              <a:t>Mood changes, difficulty with social situations</a:t>
            </a:r>
            <a:endParaRPr lang="en-US" dirty="0"/>
          </a:p>
          <a:p>
            <a:r>
              <a:rPr lang="en-US"/>
              <a:t>Behavior changes, including being suspicious or paranoid of others</a:t>
            </a:r>
            <a:endParaRPr lang="en-US" dirty="0"/>
          </a:p>
          <a:p>
            <a:r>
              <a:rPr lang="en-US"/>
              <a:t>Being unable to recall information about themselves (home address, phone number)</a:t>
            </a:r>
            <a:endParaRPr lang="en-US" dirty="0"/>
          </a:p>
          <a:p>
            <a:r>
              <a:rPr lang="en-US" dirty="0"/>
              <a:t>Still can participate in daily activities, but with assistance</a:t>
            </a:r>
          </a:p>
          <a:p>
            <a:r>
              <a:rPr lang="en-US" dirty="0"/>
              <a:t>May start having difficulty with </a:t>
            </a:r>
            <a:r>
              <a:rPr lang="en-US"/>
              <a:t>controlling</a:t>
            </a:r>
            <a:r>
              <a:rPr lang="en-US" dirty="0"/>
              <a:t> bladder/bowels</a:t>
            </a:r>
          </a:p>
          <a:p>
            <a:r>
              <a:rPr lang="en-US" dirty="0"/>
              <a:t>Medications: memantine</a:t>
            </a:r>
          </a:p>
        </p:txBody>
      </p:sp>
      <p:grpSp>
        <p:nvGrpSpPr>
          <p:cNvPr id="11" name="Group 10">
            <a:extLst>
              <a:ext uri="{FF2B5EF4-FFF2-40B4-BE49-F238E27FC236}">
                <a16:creationId xmlns:a16="http://schemas.microsoft.com/office/drawing/2014/main" id="{B037611D-D5A4-F2A3-C8DA-0F773A8E8271}"/>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2161346D-6F80-BC56-62B9-ECD6435C78C4}"/>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48E6CE0E-9115-B4C9-15B1-12724C337492}"/>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3A32B8FB-5545-0E63-E831-896646617F26}"/>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F486D368-0926-9C54-94BA-9F7BCE7F5506}"/>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9C8BF754-71ED-7B45-1E93-DA40002E2F95}"/>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914A29B2-FEA3-362C-8573-508511C150EA}"/>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12" name="Star: 5 Points 11">
            <a:extLst>
              <a:ext uri="{FF2B5EF4-FFF2-40B4-BE49-F238E27FC236}">
                <a16:creationId xmlns:a16="http://schemas.microsoft.com/office/drawing/2014/main" id="{6040813B-B69A-FF89-8E04-893CCCDB6358}"/>
              </a:ext>
            </a:extLst>
          </p:cNvPr>
          <p:cNvSpPr/>
          <p:nvPr/>
        </p:nvSpPr>
        <p:spPr>
          <a:xfrm>
            <a:off x="6753374" y="4228741"/>
            <a:ext cx="872836" cy="80356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291575E-1BBC-B075-077D-50BC6D57E3DB}"/>
              </a:ext>
            </a:extLst>
          </p:cNvPr>
          <p:cNvSpPr/>
          <p:nvPr/>
        </p:nvSpPr>
        <p:spPr>
          <a:xfrm>
            <a:off x="7544885" y="5407182"/>
            <a:ext cx="4541226" cy="76568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70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D3BE-4901-8741-161A-8444181E5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9C3F8-3360-56B0-B979-6A6B139F226D}"/>
              </a:ext>
            </a:extLst>
          </p:cNvPr>
          <p:cNvSpPr>
            <a:spLocks noGrp="1"/>
          </p:cNvSpPr>
          <p:nvPr>
            <p:ph type="title"/>
          </p:nvPr>
        </p:nvSpPr>
        <p:spPr/>
        <p:txBody>
          <a:bodyPr/>
          <a:lstStyle/>
          <a:p>
            <a:r>
              <a:rPr lang="en-US" dirty="0"/>
              <a:t>Severe dementia</a:t>
            </a:r>
          </a:p>
        </p:txBody>
      </p:sp>
      <p:sp>
        <p:nvSpPr>
          <p:cNvPr id="6" name="Content Placeholder 5">
            <a:extLst>
              <a:ext uri="{FF2B5EF4-FFF2-40B4-BE49-F238E27FC236}">
                <a16:creationId xmlns:a16="http://schemas.microsoft.com/office/drawing/2014/main" id="{B4D678A0-752F-BDD5-6D2C-0955DACC2CD4}"/>
              </a:ext>
            </a:extLst>
          </p:cNvPr>
          <p:cNvSpPr>
            <a:spLocks noGrp="1"/>
          </p:cNvSpPr>
          <p:nvPr>
            <p:ph idx="1"/>
          </p:nvPr>
        </p:nvSpPr>
        <p:spPr>
          <a:xfrm>
            <a:off x="668867" y="1825625"/>
            <a:ext cx="6371726" cy="4859337"/>
          </a:xfrm>
        </p:spPr>
        <p:txBody>
          <a:bodyPr vert="horz" lIns="91440" tIns="45720" rIns="91440" bIns="45720" rtlCol="0" anchor="t">
            <a:normAutofit/>
          </a:bodyPr>
          <a:lstStyle/>
          <a:p>
            <a:r>
              <a:rPr lang="en-US"/>
              <a:t>Lose ability to interact with others, respond to environment </a:t>
            </a:r>
            <a:endParaRPr lang="en-US" dirty="0"/>
          </a:p>
          <a:p>
            <a:r>
              <a:rPr lang="en-US"/>
              <a:t>Difficulty communicating</a:t>
            </a:r>
            <a:endParaRPr lang="en-US" dirty="0"/>
          </a:p>
          <a:p>
            <a:r>
              <a:rPr lang="en-US" dirty="0"/>
              <a:t>Difficulty controlling movement (walking, </a:t>
            </a:r>
            <a:r>
              <a:rPr lang="en-US"/>
              <a:t>increased falls</a:t>
            </a:r>
            <a:r>
              <a:rPr lang="en-US" dirty="0"/>
              <a:t>)</a:t>
            </a:r>
          </a:p>
          <a:p>
            <a:r>
              <a:rPr lang="en-US"/>
              <a:t>Significant personality changes, inability to take care of self</a:t>
            </a:r>
            <a:endParaRPr lang="en-US" dirty="0"/>
          </a:p>
          <a:p>
            <a:pPr lvl="1">
              <a:buFont typeface="Courier New" panose="020B0604020202020204" pitchFamily="34" charset="0"/>
              <a:buChar char="o"/>
            </a:pPr>
            <a:r>
              <a:rPr lang="en-US" dirty="0"/>
              <a:t>Often need 24/7 </a:t>
            </a:r>
            <a:r>
              <a:rPr lang="en-US"/>
              <a:t>supervision and help with personal care</a:t>
            </a:r>
            <a:endParaRPr lang="en-US" dirty="0"/>
          </a:p>
          <a:p>
            <a:r>
              <a:rPr lang="en-US" dirty="0"/>
              <a:t>Medications: possibly memantine, treat symptoms (behaviors, mood)</a:t>
            </a:r>
          </a:p>
        </p:txBody>
      </p:sp>
      <p:grpSp>
        <p:nvGrpSpPr>
          <p:cNvPr id="11" name="Group 10">
            <a:extLst>
              <a:ext uri="{FF2B5EF4-FFF2-40B4-BE49-F238E27FC236}">
                <a16:creationId xmlns:a16="http://schemas.microsoft.com/office/drawing/2014/main" id="{00A716C2-936A-6B10-687A-DB337F4838CE}"/>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336E2635-B303-EBC4-02EE-3CBC784190A0}"/>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4687C0A4-798C-9AE8-741B-1E537CFE217E}"/>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1870ED0B-8429-1D68-09C5-47DF2F075DE5}"/>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8AD11CD7-C064-7A9F-FFD3-D3FA0C4B8B21}"/>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FA5356C8-2DC5-9587-33AE-E3A69D17D3E9}"/>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74AAB9C0-3A74-767C-894C-56F04E740EC0}"/>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12" name="Star: 5 Points 11">
            <a:extLst>
              <a:ext uri="{FF2B5EF4-FFF2-40B4-BE49-F238E27FC236}">
                <a16:creationId xmlns:a16="http://schemas.microsoft.com/office/drawing/2014/main" id="{BA075014-B73F-0A6D-AA91-DF6A4DCC8178}"/>
              </a:ext>
            </a:extLst>
          </p:cNvPr>
          <p:cNvSpPr/>
          <p:nvPr/>
        </p:nvSpPr>
        <p:spPr>
          <a:xfrm>
            <a:off x="6705600" y="5237017"/>
            <a:ext cx="872836" cy="80356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80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713B8-9B52-F1F0-903D-C41FA1B23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52856-4F52-426B-C1BD-21C2485A1FEA}"/>
              </a:ext>
            </a:extLst>
          </p:cNvPr>
          <p:cNvSpPr>
            <a:spLocks noGrp="1"/>
          </p:cNvSpPr>
          <p:nvPr>
            <p:ph type="title"/>
          </p:nvPr>
        </p:nvSpPr>
        <p:spPr/>
        <p:txBody>
          <a:bodyPr/>
          <a:lstStyle/>
          <a:p>
            <a:r>
              <a:rPr lang="en-US"/>
              <a:t>Palliative Care in dementia</a:t>
            </a:r>
            <a:endParaRPr lang="en-US" dirty="0"/>
          </a:p>
        </p:txBody>
      </p:sp>
      <p:sp>
        <p:nvSpPr>
          <p:cNvPr id="6" name="Content Placeholder 5">
            <a:extLst>
              <a:ext uri="{FF2B5EF4-FFF2-40B4-BE49-F238E27FC236}">
                <a16:creationId xmlns:a16="http://schemas.microsoft.com/office/drawing/2014/main" id="{82489E04-E6F3-532B-B8C0-D6B22E2BC15C}"/>
              </a:ext>
            </a:extLst>
          </p:cNvPr>
          <p:cNvSpPr>
            <a:spLocks noGrp="1"/>
          </p:cNvSpPr>
          <p:nvPr>
            <p:ph idx="1"/>
          </p:nvPr>
        </p:nvSpPr>
        <p:spPr>
          <a:xfrm>
            <a:off x="668867" y="1825625"/>
            <a:ext cx="6371726" cy="4859337"/>
          </a:xfrm>
        </p:spPr>
        <p:txBody>
          <a:bodyPr vert="horz" lIns="91440" tIns="45720" rIns="91440" bIns="45720" rtlCol="0" anchor="t">
            <a:normAutofit/>
          </a:bodyPr>
          <a:lstStyle/>
          <a:p>
            <a:r>
              <a:rPr lang="en-US"/>
              <a:t>Palliative care can help with symptoms:</a:t>
            </a:r>
            <a:endParaRPr lang="en-US" dirty="0"/>
          </a:p>
          <a:p>
            <a:pPr lvl="1">
              <a:buFont typeface="Courier New" panose="020B0604020202020204" pitchFamily="34" charset="0"/>
              <a:buChar char="o"/>
            </a:pPr>
            <a:r>
              <a:rPr lang="en-US"/>
              <a:t>Pain</a:t>
            </a:r>
            <a:endParaRPr lang="en-US" dirty="0"/>
          </a:p>
          <a:p>
            <a:pPr lvl="1">
              <a:buFont typeface="Courier New" panose="020B0604020202020204" pitchFamily="34" charset="0"/>
              <a:buChar char="o"/>
            </a:pPr>
            <a:r>
              <a:rPr lang="en-US" dirty="0"/>
              <a:t>Anxiety, </a:t>
            </a:r>
            <a:r>
              <a:rPr lang="en-US"/>
              <a:t>anxiety, hallucinations</a:t>
            </a:r>
            <a:endParaRPr lang="en-US" dirty="0"/>
          </a:p>
          <a:p>
            <a:r>
              <a:rPr lang="en-US"/>
              <a:t>Difficulty with swallowing</a:t>
            </a:r>
            <a:endParaRPr lang="en-US" dirty="0"/>
          </a:p>
          <a:p>
            <a:r>
              <a:rPr lang="en-US">
                <a:latin typeface="Aptos" panose="02110004020202020204"/>
              </a:rPr>
              <a:t>Inability to move</a:t>
            </a:r>
            <a:endParaRPr lang="en-US" dirty="0">
              <a:latin typeface="Aptos" panose="02110004020202020204"/>
            </a:endParaRPr>
          </a:p>
          <a:p>
            <a:r>
              <a:rPr lang="en-US">
                <a:latin typeface="Aptos" panose="02110004020202020204"/>
              </a:rPr>
              <a:t>Difficulty communicating</a:t>
            </a:r>
            <a:endParaRPr lang="en-US" dirty="0">
              <a:latin typeface="Aptos" panose="02110004020202020204"/>
            </a:endParaRPr>
          </a:p>
          <a:p>
            <a:r>
              <a:rPr lang="en-US">
                <a:latin typeface="Aptos" panose="02110004020202020204"/>
              </a:rPr>
              <a:t>Hospice care</a:t>
            </a:r>
            <a:endParaRPr lang="en-US" dirty="0">
              <a:latin typeface="Aptos" panose="02110004020202020204"/>
            </a:endParaRPr>
          </a:p>
          <a:p>
            <a:pPr lvl="1">
              <a:buFont typeface="Courier New" panose="020B0604020202020204" pitchFamily="34" charset="0"/>
              <a:buChar char="o"/>
            </a:pPr>
            <a:r>
              <a:rPr lang="en-US">
                <a:latin typeface="Aptos" panose="02110004020202020204"/>
              </a:rPr>
              <a:t>Not only helping loved one with their symptoms and function, but providing care to family</a:t>
            </a:r>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grpSp>
        <p:nvGrpSpPr>
          <p:cNvPr id="11" name="Group 10">
            <a:extLst>
              <a:ext uri="{FF2B5EF4-FFF2-40B4-BE49-F238E27FC236}">
                <a16:creationId xmlns:a16="http://schemas.microsoft.com/office/drawing/2014/main" id="{B60F6AE3-9FE3-E010-7FCF-14A5E9CF57A6}"/>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2F03DD6F-7FD4-8AAF-155E-44781E4FE2E7}"/>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3873BC52-D5E0-CA06-88D4-7A4C0DDFE34C}"/>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6190D9C4-90FB-2F6C-7582-F352D34299AE}"/>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625B2386-5165-DCB6-4BDF-1A7BB28FFBA6}"/>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7F8AAAD9-5F2B-0C59-623E-AE02909E8F86}"/>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6B082180-FB9F-F885-4A87-8F64FFBA8381}"/>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12" name="Star: 5 Points 11">
            <a:extLst>
              <a:ext uri="{FF2B5EF4-FFF2-40B4-BE49-F238E27FC236}">
                <a16:creationId xmlns:a16="http://schemas.microsoft.com/office/drawing/2014/main" id="{BF18806E-EBC3-12B6-1D3D-0BE528D4E480}"/>
              </a:ext>
            </a:extLst>
          </p:cNvPr>
          <p:cNvSpPr/>
          <p:nvPr/>
        </p:nvSpPr>
        <p:spPr>
          <a:xfrm>
            <a:off x="6959600" y="5890160"/>
            <a:ext cx="872836" cy="80356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98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0D7D9-E361-71FC-2CA0-4409C00F8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BB9DC-2827-1F63-FB62-242D1213CA8E}"/>
              </a:ext>
            </a:extLst>
          </p:cNvPr>
          <p:cNvSpPr>
            <a:spLocks noGrp="1"/>
          </p:cNvSpPr>
          <p:nvPr>
            <p:ph type="title"/>
          </p:nvPr>
        </p:nvSpPr>
        <p:spPr/>
        <p:txBody>
          <a:bodyPr/>
          <a:lstStyle/>
          <a:p>
            <a:r>
              <a:rPr lang="en-US" dirty="0"/>
              <a:t>Diagnosing memory impairment – in the clinic</a:t>
            </a:r>
          </a:p>
        </p:txBody>
      </p:sp>
      <p:sp>
        <p:nvSpPr>
          <p:cNvPr id="6" name="Content Placeholder 5">
            <a:extLst>
              <a:ext uri="{FF2B5EF4-FFF2-40B4-BE49-F238E27FC236}">
                <a16:creationId xmlns:a16="http://schemas.microsoft.com/office/drawing/2014/main" id="{8BE03149-DD93-C07A-990D-502A37BC8B79}"/>
              </a:ext>
            </a:extLst>
          </p:cNvPr>
          <p:cNvSpPr>
            <a:spLocks noGrp="1"/>
          </p:cNvSpPr>
          <p:nvPr>
            <p:ph idx="1"/>
          </p:nvPr>
        </p:nvSpPr>
        <p:spPr>
          <a:xfrm>
            <a:off x="668867" y="1825625"/>
            <a:ext cx="6371726" cy="4351338"/>
          </a:xfrm>
        </p:spPr>
        <p:txBody>
          <a:bodyPr vert="horz" lIns="91440" tIns="45720" rIns="91440" bIns="45720" rtlCol="0" anchor="t">
            <a:normAutofit lnSpcReduction="10000"/>
          </a:bodyPr>
          <a:lstStyle/>
          <a:p>
            <a:r>
              <a:rPr lang="en-US" dirty="0"/>
              <a:t>Specify changes in memory and thinking</a:t>
            </a:r>
          </a:p>
          <a:p>
            <a:pPr lvl="1">
              <a:buFont typeface="Courier New" panose="020B0604020202020204" pitchFamily="34" charset="0"/>
              <a:buChar char="o"/>
            </a:pPr>
            <a:r>
              <a:rPr lang="en-US"/>
              <a:t>Short term memory, ability to remember conversations</a:t>
            </a:r>
          </a:p>
          <a:p>
            <a:pPr lvl="1">
              <a:buFont typeface="Courier New" panose="020B0604020202020204" pitchFamily="34" charset="0"/>
              <a:buChar char="o"/>
            </a:pPr>
            <a:r>
              <a:rPr lang="en-US"/>
              <a:t>Changes in ability to do daily tasks</a:t>
            </a:r>
            <a:endParaRPr lang="en-US" dirty="0"/>
          </a:p>
          <a:p>
            <a:pPr lvl="1">
              <a:buFont typeface="Courier New" panose="020B0604020202020204" pitchFamily="34" charset="0"/>
              <a:buChar char="o"/>
            </a:pPr>
            <a:r>
              <a:rPr lang="en-US"/>
              <a:t>Changes in ability to do more complex tasks (</a:t>
            </a:r>
            <a:endParaRPr lang="en-US" dirty="0"/>
          </a:p>
          <a:p>
            <a:pPr lvl="1">
              <a:buFont typeface="Courier New" panose="020B0604020202020204" pitchFamily="34" charset="0"/>
              <a:buChar char="o"/>
            </a:pPr>
            <a:r>
              <a:rPr lang="en-US"/>
              <a:t>Changes in mood or behavior</a:t>
            </a:r>
          </a:p>
          <a:p>
            <a:r>
              <a:rPr lang="en-US" dirty="0"/>
              <a:t>Memory testing – done at follow up visits to monitor disease progression</a:t>
            </a:r>
          </a:p>
          <a:p>
            <a:r>
              <a:rPr lang="en-US"/>
              <a:t>Neurologic examination</a:t>
            </a:r>
            <a:endParaRPr lang="en-US" dirty="0"/>
          </a:p>
        </p:txBody>
      </p:sp>
      <p:pic>
        <p:nvPicPr>
          <p:cNvPr id="3" name="Picture 2" descr="A doctor talking to a patient&#10;&#10;AI-generated content may be incorrect.">
            <a:extLst>
              <a:ext uri="{FF2B5EF4-FFF2-40B4-BE49-F238E27FC236}">
                <a16:creationId xmlns:a16="http://schemas.microsoft.com/office/drawing/2014/main" id="{64D985CA-8081-6B5B-E644-F9645E5B0EC0}"/>
              </a:ext>
            </a:extLst>
          </p:cNvPr>
          <p:cNvPicPr>
            <a:picLocks noChangeAspect="1"/>
          </p:cNvPicPr>
          <p:nvPr/>
        </p:nvPicPr>
        <p:blipFill>
          <a:blip r:embed="rId3"/>
          <a:srcRect l="14246" t="2306" r="8101" b="17400"/>
          <a:stretch>
            <a:fillRect/>
          </a:stretch>
        </p:blipFill>
        <p:spPr>
          <a:xfrm>
            <a:off x="7034122" y="1825924"/>
            <a:ext cx="4379480" cy="3019254"/>
          </a:xfrm>
          <a:prstGeom prst="rect">
            <a:avLst/>
          </a:prstGeom>
        </p:spPr>
      </p:pic>
    </p:spTree>
    <p:extLst>
      <p:ext uri="{BB962C8B-B14F-4D97-AF65-F5344CB8AC3E}">
        <p14:creationId xmlns:p14="http://schemas.microsoft.com/office/powerpoint/2010/main" val="1770093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5905-A0D1-7348-E6FA-7D257297E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B524A-ABCB-99E6-E8AD-D264F7B93953}"/>
              </a:ext>
            </a:extLst>
          </p:cNvPr>
          <p:cNvSpPr>
            <a:spLocks noGrp="1"/>
          </p:cNvSpPr>
          <p:nvPr>
            <p:ph type="title"/>
          </p:nvPr>
        </p:nvSpPr>
        <p:spPr/>
        <p:txBody>
          <a:bodyPr/>
          <a:lstStyle/>
          <a:p>
            <a:r>
              <a:rPr lang="en-US" dirty="0"/>
              <a:t>Diagnosing memory impairment – imaging</a:t>
            </a:r>
          </a:p>
        </p:txBody>
      </p:sp>
      <p:sp>
        <p:nvSpPr>
          <p:cNvPr id="6" name="Content Placeholder 5">
            <a:extLst>
              <a:ext uri="{FF2B5EF4-FFF2-40B4-BE49-F238E27FC236}">
                <a16:creationId xmlns:a16="http://schemas.microsoft.com/office/drawing/2014/main" id="{5D6D946E-D6A7-B3D7-D91F-5EB583469EB7}"/>
              </a:ext>
            </a:extLst>
          </p:cNvPr>
          <p:cNvSpPr>
            <a:spLocks noGrp="1"/>
          </p:cNvSpPr>
          <p:nvPr>
            <p:ph idx="1"/>
          </p:nvPr>
        </p:nvSpPr>
        <p:spPr>
          <a:xfrm>
            <a:off x="668867" y="1825625"/>
            <a:ext cx="6371726" cy="4351338"/>
          </a:xfrm>
        </p:spPr>
        <p:txBody>
          <a:bodyPr vert="horz" lIns="91440" tIns="45720" rIns="91440" bIns="45720" rtlCol="0" anchor="t">
            <a:normAutofit/>
          </a:bodyPr>
          <a:lstStyle/>
          <a:p>
            <a:r>
              <a:rPr lang="en-US"/>
              <a:t>Structure</a:t>
            </a:r>
            <a:endParaRPr lang="en-US" dirty="0"/>
          </a:p>
          <a:p>
            <a:pPr lvl="1">
              <a:buFont typeface="Courier New" panose="020B0604020202020204" pitchFamily="34" charset="0"/>
              <a:buChar char="o"/>
            </a:pPr>
            <a:r>
              <a:rPr lang="en-US"/>
              <a:t>MRI</a:t>
            </a:r>
          </a:p>
          <a:p>
            <a:r>
              <a:rPr lang="en-US"/>
              <a:t>Function</a:t>
            </a:r>
          </a:p>
          <a:p>
            <a:pPr lvl="1">
              <a:buFont typeface="Courier New" panose="020B0604020202020204" pitchFamily="34" charset="0"/>
              <a:buChar char="o"/>
            </a:pPr>
            <a:r>
              <a:rPr lang="en-US" dirty="0"/>
              <a:t>FDG-PET, looks at the activity of different parts of the brain</a:t>
            </a:r>
          </a:p>
          <a:p>
            <a:r>
              <a:rPr lang="en-US"/>
              <a:t>Protein build-up in the brain</a:t>
            </a:r>
            <a:endParaRPr lang="en-US" dirty="0"/>
          </a:p>
          <a:p>
            <a:pPr lvl="1">
              <a:buFont typeface="Courier New" panose="020B0604020202020204" pitchFamily="34" charset="0"/>
              <a:buChar char="o"/>
            </a:pPr>
            <a:r>
              <a:rPr lang="en-US"/>
              <a:t>Amyloid-PET</a:t>
            </a:r>
            <a:endParaRPr lang="en-US" dirty="0"/>
          </a:p>
          <a:p>
            <a:pPr lvl="1">
              <a:buFont typeface="Courier New" panose="020B0604020202020204" pitchFamily="34" charset="0"/>
              <a:buChar char="o"/>
            </a:pPr>
            <a:r>
              <a:rPr lang="en-US"/>
              <a:t>Tau-PET (currently only in clinical trials)</a:t>
            </a:r>
            <a:endParaRPr lang="en-US" dirty="0"/>
          </a:p>
        </p:txBody>
      </p:sp>
      <p:pic>
        <p:nvPicPr>
          <p:cNvPr id="3" name="Picture 2" descr="Scan of a human brain in a neurology clinic">
            <a:extLst>
              <a:ext uri="{FF2B5EF4-FFF2-40B4-BE49-F238E27FC236}">
                <a16:creationId xmlns:a16="http://schemas.microsoft.com/office/drawing/2014/main" id="{3A63DD83-B8AF-C975-1A1F-186133031EE7}"/>
              </a:ext>
            </a:extLst>
          </p:cNvPr>
          <p:cNvPicPr>
            <a:picLocks noChangeAspect="1"/>
          </p:cNvPicPr>
          <p:nvPr/>
        </p:nvPicPr>
        <p:blipFill>
          <a:blip r:embed="rId3"/>
          <a:srcRect t="4039" b="4039"/>
          <a:stretch>
            <a:fillRect/>
          </a:stretch>
        </p:blipFill>
        <p:spPr>
          <a:xfrm>
            <a:off x="7034122" y="1825924"/>
            <a:ext cx="4379480" cy="3019254"/>
          </a:xfrm>
          <a:prstGeom prst="rect">
            <a:avLst/>
          </a:prstGeom>
        </p:spPr>
      </p:pic>
    </p:spTree>
    <p:extLst>
      <p:ext uri="{BB962C8B-B14F-4D97-AF65-F5344CB8AC3E}">
        <p14:creationId xmlns:p14="http://schemas.microsoft.com/office/powerpoint/2010/main" val="312258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C6BD-DAEF-7165-B585-3FE6E8AB0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664EF-868A-069C-52A9-81BBA71455CC}"/>
              </a:ext>
            </a:extLst>
          </p:cNvPr>
          <p:cNvSpPr>
            <a:spLocks noGrp="1"/>
          </p:cNvSpPr>
          <p:nvPr>
            <p:ph type="title"/>
          </p:nvPr>
        </p:nvSpPr>
        <p:spPr/>
        <p:txBody>
          <a:bodyPr/>
          <a:lstStyle/>
          <a:p>
            <a:r>
              <a:rPr lang="en-US" dirty="0"/>
              <a:t>Diagnosing memory impairment – blood tests</a:t>
            </a:r>
          </a:p>
        </p:txBody>
      </p:sp>
      <p:sp>
        <p:nvSpPr>
          <p:cNvPr id="6" name="Content Placeholder 5">
            <a:extLst>
              <a:ext uri="{FF2B5EF4-FFF2-40B4-BE49-F238E27FC236}">
                <a16:creationId xmlns:a16="http://schemas.microsoft.com/office/drawing/2014/main" id="{D4C9A75D-7434-7AF3-6360-4FE2759891D0}"/>
              </a:ext>
            </a:extLst>
          </p:cNvPr>
          <p:cNvSpPr>
            <a:spLocks noGrp="1"/>
          </p:cNvSpPr>
          <p:nvPr>
            <p:ph idx="1"/>
          </p:nvPr>
        </p:nvSpPr>
        <p:spPr>
          <a:xfrm>
            <a:off x="668867" y="1825625"/>
            <a:ext cx="6359631" cy="4665814"/>
          </a:xfrm>
        </p:spPr>
        <p:txBody>
          <a:bodyPr vert="horz" lIns="91440" tIns="45720" rIns="91440" bIns="45720" rtlCol="0" anchor="t">
            <a:normAutofit/>
          </a:bodyPr>
          <a:lstStyle/>
          <a:p>
            <a:r>
              <a:rPr lang="en-US"/>
              <a:t>Amyloid PET often not covered by insurance if patient does not qualify for infusion therapies</a:t>
            </a:r>
          </a:p>
          <a:p>
            <a:r>
              <a:rPr lang="en-US"/>
              <a:t>Blood tests that measure proteins from the brain that are in blood circulation </a:t>
            </a:r>
          </a:p>
          <a:p>
            <a:r>
              <a:rPr lang="en-US" dirty="0"/>
              <a:t>Caution – false positi</a:t>
            </a:r>
            <a:r>
              <a:rPr lang="en-US"/>
              <a:t>ves and false negatives</a:t>
            </a:r>
          </a:p>
          <a:p>
            <a:r>
              <a:rPr lang="en-US" dirty="0"/>
              <a:t>Newer technology – </a:t>
            </a:r>
            <a:r>
              <a:rPr lang="en-US" dirty="0" err="1"/>
              <a:t>Lumipulse</a:t>
            </a:r>
            <a:r>
              <a:rPr lang="en-US" sz="2000" dirty="0"/>
              <a:t> (not in use now due to technical issues)</a:t>
            </a:r>
          </a:p>
          <a:p>
            <a:endParaRPr lang="en-US" dirty="0"/>
          </a:p>
        </p:txBody>
      </p:sp>
      <p:pic>
        <p:nvPicPr>
          <p:cNvPr id="3" name="Picture 2" descr="A row of samples for medical testing">
            <a:extLst>
              <a:ext uri="{FF2B5EF4-FFF2-40B4-BE49-F238E27FC236}">
                <a16:creationId xmlns:a16="http://schemas.microsoft.com/office/drawing/2014/main" id="{E200A732-19AF-D054-5ACF-62882D8E9090}"/>
              </a:ext>
            </a:extLst>
          </p:cNvPr>
          <p:cNvPicPr>
            <a:picLocks noChangeAspect="1"/>
          </p:cNvPicPr>
          <p:nvPr/>
        </p:nvPicPr>
        <p:blipFill>
          <a:blip r:embed="rId3"/>
          <a:srcRect t="4039" b="4039"/>
          <a:stretch>
            <a:fillRect/>
          </a:stretch>
        </p:blipFill>
        <p:spPr>
          <a:xfrm>
            <a:off x="7034122" y="1825924"/>
            <a:ext cx="4379480" cy="3019254"/>
          </a:xfrm>
          <a:prstGeom prst="rect">
            <a:avLst/>
          </a:prstGeom>
        </p:spPr>
      </p:pic>
    </p:spTree>
    <p:extLst>
      <p:ext uri="{BB962C8B-B14F-4D97-AF65-F5344CB8AC3E}">
        <p14:creationId xmlns:p14="http://schemas.microsoft.com/office/powerpoint/2010/main" val="352502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700D-8C06-6A6C-6AB6-D4080B8D5EBE}"/>
              </a:ext>
            </a:extLst>
          </p:cNvPr>
          <p:cNvSpPr>
            <a:spLocks noGrp="1"/>
          </p:cNvSpPr>
          <p:nvPr>
            <p:ph type="title"/>
          </p:nvPr>
        </p:nvSpPr>
        <p:spPr/>
        <p:txBody>
          <a:bodyPr/>
          <a:lstStyle/>
          <a:p>
            <a:r>
              <a:rPr lang="en-US"/>
              <a:t>Additional Questions</a:t>
            </a:r>
          </a:p>
        </p:txBody>
      </p:sp>
      <p:sp>
        <p:nvSpPr>
          <p:cNvPr id="3" name="Content Placeholder 2">
            <a:extLst>
              <a:ext uri="{FF2B5EF4-FFF2-40B4-BE49-F238E27FC236}">
                <a16:creationId xmlns:a16="http://schemas.microsoft.com/office/drawing/2014/main" id="{4F5C6A0A-34DA-5D3D-EC60-1E5C4CF393B4}"/>
              </a:ext>
            </a:extLst>
          </p:cNvPr>
          <p:cNvSpPr>
            <a:spLocks noGrp="1"/>
          </p:cNvSpPr>
          <p:nvPr>
            <p:ph idx="1"/>
          </p:nvPr>
        </p:nvSpPr>
        <p:spPr>
          <a:xfrm>
            <a:off x="838200" y="1390197"/>
            <a:ext cx="10515600" cy="5306861"/>
          </a:xfrm>
        </p:spPr>
        <p:txBody>
          <a:bodyPr vert="horz" lIns="91440" tIns="45720" rIns="91440" bIns="45720" rtlCol="0" anchor="t">
            <a:normAutofit/>
          </a:bodyPr>
          <a:lstStyle/>
          <a:p>
            <a:r>
              <a:rPr lang="en-US"/>
              <a:t>Difficulty with taking medicines</a:t>
            </a:r>
          </a:p>
          <a:p>
            <a:pPr lvl="1">
              <a:buFont typeface="Courier New" panose="020B0604020202020204" pitchFamily="34" charset="0"/>
              <a:buChar char="o"/>
            </a:pPr>
            <a:r>
              <a:rPr lang="en-US"/>
              <a:t>Not wanting to take medications</a:t>
            </a:r>
          </a:p>
          <a:p>
            <a:pPr lvl="2">
              <a:buFont typeface="Wingdings" panose="020B0604020202020204" pitchFamily="34" charset="0"/>
              <a:buChar char="§"/>
            </a:pPr>
            <a:r>
              <a:rPr lang="en-US"/>
              <a:t>Conversion to other formulations (liquid, oral dissolving tablets, patches, crushing)</a:t>
            </a:r>
            <a:endParaRPr lang="en-US" dirty="0"/>
          </a:p>
          <a:p>
            <a:pPr lvl="2">
              <a:buFont typeface="Wingdings" panose="020B0604020202020204" pitchFamily="34" charset="0"/>
              <a:buChar char="§"/>
            </a:pPr>
            <a:r>
              <a:rPr lang="en-US" dirty="0"/>
              <a:t>Can try to coax person to take medicine by stating how the medication can help them ("this is to help you sleep" or "this can help you with focus and attention") </a:t>
            </a:r>
          </a:p>
          <a:p>
            <a:pPr lvl="1">
              <a:buFont typeface="Courier New" panose="020B0604020202020204" pitchFamily="34" charset="0"/>
              <a:buChar char="o"/>
            </a:pPr>
            <a:r>
              <a:rPr lang="en-US"/>
              <a:t>Not able to tolerate patch medications (rashes)</a:t>
            </a:r>
            <a:endParaRPr lang="en-US" sz="2000" dirty="0"/>
          </a:p>
          <a:p>
            <a:pPr lvl="2">
              <a:buFont typeface="Wingdings" panose="020B0604020202020204" pitchFamily="34" charset="0"/>
              <a:buChar char="§"/>
            </a:pPr>
            <a:r>
              <a:rPr lang="en-US" dirty="0"/>
              <a:t>All patches have tablet versions of the </a:t>
            </a:r>
            <a:r>
              <a:rPr lang="en-US"/>
              <a:t>medication</a:t>
            </a:r>
            <a:endParaRPr lang="en-US" dirty="0"/>
          </a:p>
          <a:p>
            <a:r>
              <a:rPr lang="en-US"/>
              <a:t>Herbs and natural medications </a:t>
            </a:r>
            <a:endParaRPr lang="en-US" dirty="0"/>
          </a:p>
          <a:p>
            <a:pPr lvl="1">
              <a:buFont typeface="Courier New" panose="020B0604020202020204" pitchFamily="34" charset="0"/>
              <a:buChar char="o"/>
            </a:pPr>
            <a:r>
              <a:rPr lang="en-US" dirty="0"/>
              <a:t>No evidence for these treatments </a:t>
            </a:r>
            <a:r>
              <a:rPr lang="en-US"/>
              <a:t>helping to slow down progression of dementia</a:t>
            </a:r>
            <a:endParaRPr lang="en-US" dirty="0"/>
          </a:p>
          <a:p>
            <a:r>
              <a:rPr lang="en-US"/>
              <a:t>Funding assistive living facility programs in MD: </a:t>
            </a:r>
          </a:p>
          <a:p>
            <a:pPr lvl="1">
              <a:buFont typeface="Courier New" panose="020B0604020202020204" pitchFamily="34" charset="0"/>
              <a:buChar char="o"/>
            </a:pPr>
            <a:r>
              <a:rPr lang="en-US"/>
              <a:t>Local Area Agencies on Aging for more specific information</a:t>
            </a:r>
            <a:endParaRPr lang="en-US" dirty="0"/>
          </a:p>
          <a:p>
            <a:pPr lvl="1">
              <a:buFont typeface="Courier New" panose="020B0604020202020204" pitchFamily="34" charset="0"/>
              <a:buChar char="o"/>
            </a:pPr>
            <a:r>
              <a:rPr lang="en-US"/>
              <a:t>Senior Assisted Living Subsidy Program</a:t>
            </a:r>
            <a:endParaRPr lang="en-US" dirty="0"/>
          </a:p>
          <a:p>
            <a:pPr lvl="2">
              <a:buFont typeface="Wingdings" panose="020B0604020202020204" pitchFamily="34" charset="0"/>
              <a:buChar char="§"/>
            </a:pPr>
            <a:endParaRPr lang="en-US" dirty="0"/>
          </a:p>
        </p:txBody>
      </p:sp>
    </p:spTree>
    <p:extLst>
      <p:ext uri="{BB962C8B-B14F-4D97-AF65-F5344CB8AC3E}">
        <p14:creationId xmlns:p14="http://schemas.microsoft.com/office/powerpoint/2010/main" val="150487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C70A54-E7F1-B42A-A67E-D1FB4B45E159}"/>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Thank you!</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2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DB86AA-278A-EFF9-D503-49AE4AA571FE}"/>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DD5028-FAD2-A924-7731-144CEEACE6D4}"/>
              </a:ext>
            </a:extLst>
          </p:cNvPr>
          <p:cNvSpPr>
            <a:spLocks noGrp="1"/>
          </p:cNvSpPr>
          <p:nvPr>
            <p:ph type="title"/>
          </p:nvPr>
        </p:nvSpPr>
        <p:spPr>
          <a:xfrm>
            <a:off x="517171" y="1116510"/>
            <a:ext cx="3507307" cy="2664446"/>
          </a:xfrm>
          <a:solidFill>
            <a:schemeClr val="tx2">
              <a:lumMod val="90000"/>
              <a:lumOff val="10000"/>
            </a:schemeClr>
          </a:solidFill>
          <a:ln w="76200">
            <a:solidFill>
              <a:schemeClr val="accent2"/>
            </a:solidFill>
          </a:ln>
        </p:spPr>
        <p:txBody>
          <a:bodyPr vert="horz" lIns="91440" tIns="45720" rIns="91440" bIns="45720" rtlCol="0" anchor="b">
            <a:normAutofit/>
          </a:bodyPr>
          <a:lstStyle/>
          <a:p>
            <a:pPr algn="ctr">
              <a:lnSpc>
                <a:spcPct val="100000"/>
              </a:lnSpc>
            </a:pPr>
            <a:r>
              <a:rPr lang="en-US" sz="4000" b="1" kern="1200" dirty="0">
                <a:solidFill>
                  <a:schemeClr val="accent2"/>
                </a:solidFill>
                <a:latin typeface="+mj-lt"/>
                <a:ea typeface="+mj-ea"/>
                <a:cs typeface="+mj-cs"/>
                <a:hlinkClick r:id="rId3">
                  <a:extLst>
                    <a:ext uri="{A12FA001-AC4F-418D-AE19-62706E023703}">
                      <ahyp:hlinkClr xmlns:ahyp="http://schemas.microsoft.com/office/drawing/2018/hyperlinkcolor" val="tx"/>
                    </a:ext>
                  </a:extLst>
                </a:hlinkClick>
              </a:rPr>
              <a:t>VIRTUAL STATEWIDE WORKSHOPS</a:t>
            </a:r>
            <a:br>
              <a:rPr lang="en-US" sz="4000" b="1" kern="1200" dirty="0">
                <a:solidFill>
                  <a:schemeClr val="accent2"/>
                </a:solidFill>
                <a:latin typeface="+mj-lt"/>
                <a:ea typeface="+mj-ea"/>
                <a:cs typeface="+mj-cs"/>
              </a:rPr>
            </a:br>
            <a:endParaRPr lang="en-US" sz="4000" kern="1200" dirty="0">
              <a:solidFill>
                <a:schemeClr val="tx1"/>
              </a:solidFill>
              <a:latin typeface="+mj-lt"/>
              <a:ea typeface="+mj-ea"/>
              <a:cs typeface="+mj-cs"/>
            </a:endParaRPr>
          </a:p>
        </p:txBody>
      </p:sp>
      <p:sp>
        <p:nvSpPr>
          <p:cNvPr id="3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17" name="Object 16">
            <a:extLst>
              <a:ext uri="{FF2B5EF4-FFF2-40B4-BE49-F238E27FC236}">
                <a16:creationId xmlns:a16="http://schemas.microsoft.com/office/drawing/2014/main" id="{E657BB9C-2E09-9B4D-EE1E-9B85DFCF9F3D}"/>
              </a:ext>
            </a:extLst>
          </p:cNvPr>
          <p:cNvGraphicFramePr>
            <a:graphicFrameLocks noChangeAspect="1"/>
          </p:cNvGraphicFramePr>
          <p:nvPr>
            <p:extLst>
              <p:ext uri="{D42A27DB-BD31-4B8C-83A1-F6EECF244321}">
                <p14:modId xmlns:p14="http://schemas.microsoft.com/office/powerpoint/2010/main" val="2738142885"/>
              </p:ext>
            </p:extLst>
          </p:nvPr>
        </p:nvGraphicFramePr>
        <p:xfrm>
          <a:off x="6503194" y="183753"/>
          <a:ext cx="3943184" cy="6490494"/>
        </p:xfrm>
        <a:graphic>
          <a:graphicData uri="http://schemas.openxmlformats.org/presentationml/2006/ole">
            <mc:AlternateContent xmlns:mc="http://schemas.openxmlformats.org/markup-compatibility/2006">
              <mc:Choice xmlns:v="urn:schemas-microsoft-com:vml" Requires="v">
                <p:oleObj name="Acrobat Document" r:id="rId4" imgW="4663440" imgH="7680677" progId="Acrobat.Document.DC">
                  <p:embed/>
                </p:oleObj>
              </mc:Choice>
              <mc:Fallback>
                <p:oleObj name="Acrobat Document" r:id="rId4" imgW="4663440" imgH="7680677" progId="Acrobat.Document.DC">
                  <p:embed/>
                  <p:pic>
                    <p:nvPicPr>
                      <p:cNvPr id="17" name="Object 16">
                        <a:extLst>
                          <a:ext uri="{FF2B5EF4-FFF2-40B4-BE49-F238E27FC236}">
                            <a16:creationId xmlns:a16="http://schemas.microsoft.com/office/drawing/2014/main" id="{E657BB9C-2E09-9B4D-EE1E-9B85DFCF9F3D}"/>
                          </a:ext>
                        </a:extLst>
                      </p:cNvPr>
                      <p:cNvPicPr/>
                      <p:nvPr/>
                    </p:nvPicPr>
                    <p:blipFill>
                      <a:blip r:embed="rId5"/>
                      <a:stretch>
                        <a:fillRect/>
                      </a:stretch>
                    </p:blipFill>
                    <p:spPr>
                      <a:xfrm>
                        <a:off x="6503194" y="183753"/>
                        <a:ext cx="3943184" cy="6490494"/>
                      </a:xfrm>
                      <a:prstGeom prst="rect">
                        <a:avLst/>
                      </a:prstGeom>
                      <a:ln w="76200">
                        <a:solidFill>
                          <a:schemeClr val="tx2">
                            <a:lumMod val="90000"/>
                            <a:lumOff val="10000"/>
                          </a:schemeClr>
                        </a:solidFill>
                      </a:ln>
                    </p:spPr>
                  </p:pic>
                </p:oleObj>
              </mc:Fallback>
            </mc:AlternateContent>
          </a:graphicData>
        </a:graphic>
      </p:graphicFrame>
      <p:pic>
        <p:nvPicPr>
          <p:cNvPr id="20" name="Picture 19">
            <a:extLst>
              <a:ext uri="{FF2B5EF4-FFF2-40B4-BE49-F238E27FC236}">
                <a16:creationId xmlns:a16="http://schemas.microsoft.com/office/drawing/2014/main" id="{6C1EBD2E-71D5-59D9-BE48-E25ADFD35469}"/>
              </a:ext>
            </a:extLst>
          </p:cNvPr>
          <p:cNvPicPr>
            <a:picLocks noChangeAspect="1"/>
          </p:cNvPicPr>
          <p:nvPr/>
        </p:nvPicPr>
        <p:blipFill>
          <a:blip r:embed="rId6"/>
          <a:stretch>
            <a:fillRect/>
          </a:stretch>
        </p:blipFill>
        <p:spPr>
          <a:xfrm>
            <a:off x="721519" y="5102580"/>
            <a:ext cx="2883551" cy="836620"/>
          </a:xfrm>
          <a:prstGeom prst="rect">
            <a:avLst/>
          </a:prstGeom>
        </p:spPr>
      </p:pic>
    </p:spTree>
    <p:extLst>
      <p:ext uri="{BB962C8B-B14F-4D97-AF65-F5344CB8AC3E}">
        <p14:creationId xmlns:p14="http://schemas.microsoft.com/office/powerpoint/2010/main" val="627532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9997-4D1C-E745-9315-AF7F46419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E8BAD-91AB-01B6-BA7F-1A574897987F}"/>
              </a:ext>
            </a:extLst>
          </p:cNvPr>
          <p:cNvSpPr>
            <a:spLocks noGrp="1"/>
          </p:cNvSpPr>
          <p:nvPr>
            <p:ph type="title"/>
          </p:nvPr>
        </p:nvSpPr>
        <p:spPr>
          <a:xfrm>
            <a:off x="638354" y="768347"/>
            <a:ext cx="10610491" cy="4184649"/>
          </a:xfrm>
        </p:spPr>
        <p:txBody>
          <a:bodyPr/>
          <a:lstStyle/>
          <a:p>
            <a:r>
              <a:rPr lang="en-US" dirty="0">
                <a:solidFill>
                  <a:srgbClr val="AE8A06"/>
                </a:solidFill>
              </a:rPr>
              <a:t>Save the date:</a:t>
            </a:r>
            <a:br>
              <a:rPr lang="en-US" dirty="0"/>
            </a:br>
            <a:r>
              <a:rPr lang="en-US" sz="5400" dirty="0"/>
              <a:t>March 19, 2026  </a:t>
            </a:r>
            <a:br>
              <a:rPr lang="en-US" sz="5400" dirty="0"/>
            </a:br>
            <a:r>
              <a:rPr lang="en-US" sz="5400" dirty="0"/>
              <a:t>12:15 PM</a:t>
            </a:r>
            <a:br>
              <a:rPr lang="en-US" sz="5400" dirty="0"/>
            </a:br>
            <a:r>
              <a:rPr lang="en-US" sz="5400" dirty="0">
                <a:solidFill>
                  <a:srgbClr val="AE8A06"/>
                </a:solidFill>
              </a:rPr>
              <a:t>Maryland’s Dementia Initiatives</a:t>
            </a:r>
            <a:br>
              <a:rPr lang="en-US" sz="5400" dirty="0"/>
            </a:br>
            <a:endParaRPr lang="en-US" sz="5400" dirty="0"/>
          </a:p>
        </p:txBody>
      </p:sp>
      <p:sp>
        <p:nvSpPr>
          <p:cNvPr id="5" name="Slide Number Placeholder 4">
            <a:extLst>
              <a:ext uri="{FF2B5EF4-FFF2-40B4-BE49-F238E27FC236}">
                <a16:creationId xmlns:a16="http://schemas.microsoft.com/office/drawing/2014/main" id="{4166A759-C05C-57D7-AF18-8B63516388A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8B339D-D855-40D1-8E31-5BDA52854CC6}" type="slidenum">
              <a:rPr kumimoji="0" lang="en-US" altLang="en-US" sz="1200" b="0" i="0" u="none" strike="noStrike" kern="1200" cap="none" spc="0" normalizeH="0" baseline="0" noProof="0">
                <a:ln>
                  <a:noFill/>
                </a:ln>
                <a:solidFill>
                  <a:srgbClr val="254B8E"/>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254B8E"/>
              </a:solidFill>
              <a:effectLst/>
              <a:uLnTx/>
              <a:uFillTx/>
              <a:latin typeface="Arial"/>
              <a:ea typeface="+mn-ea"/>
              <a:cs typeface="+mn-cs"/>
            </a:endParaRPr>
          </a:p>
        </p:txBody>
      </p:sp>
    </p:spTree>
    <p:extLst>
      <p:ext uri="{BB962C8B-B14F-4D97-AF65-F5344CB8AC3E}">
        <p14:creationId xmlns:p14="http://schemas.microsoft.com/office/powerpoint/2010/main" val="3123920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CC63-788C-4D93-A019-D35F2A866801}"/>
              </a:ext>
            </a:extLst>
          </p:cNvPr>
          <p:cNvSpPr>
            <a:spLocks noGrp="1"/>
          </p:cNvSpPr>
          <p:nvPr>
            <p:ph type="title"/>
          </p:nvPr>
        </p:nvSpPr>
        <p:spPr>
          <a:xfrm>
            <a:off x="638354" y="768347"/>
            <a:ext cx="10610491" cy="4184649"/>
          </a:xfrm>
        </p:spPr>
        <p:txBody>
          <a:bodyPr/>
          <a:lstStyle/>
          <a:p>
            <a:r>
              <a:rPr lang="en-US" dirty="0">
                <a:solidFill>
                  <a:srgbClr val="AE8A06"/>
                </a:solidFill>
              </a:rPr>
              <a:t>Save the date:</a:t>
            </a:r>
            <a:br>
              <a:rPr lang="en-US" dirty="0"/>
            </a:br>
            <a:r>
              <a:rPr lang="en-US" sz="5400" dirty="0"/>
              <a:t>March 19, 2026  </a:t>
            </a:r>
            <a:br>
              <a:rPr lang="en-US" sz="5400" dirty="0"/>
            </a:br>
            <a:r>
              <a:rPr lang="en-US" sz="5400" dirty="0"/>
              <a:t>12:15 PM</a:t>
            </a:r>
            <a:br>
              <a:rPr lang="en-US" sz="5400" dirty="0"/>
            </a:br>
            <a:r>
              <a:rPr lang="en-US" sz="5400" dirty="0">
                <a:solidFill>
                  <a:srgbClr val="AE8A06"/>
                </a:solidFill>
              </a:rPr>
              <a:t>Maryland’s Dementia Initiatives</a:t>
            </a:r>
            <a:br>
              <a:rPr lang="en-US" sz="5400" dirty="0"/>
            </a:br>
            <a:endParaRPr lang="en-US" sz="5400" dirty="0"/>
          </a:p>
        </p:txBody>
      </p:sp>
      <p:sp>
        <p:nvSpPr>
          <p:cNvPr id="5" name="Slide Number Placeholder 4">
            <a:extLst>
              <a:ext uri="{FF2B5EF4-FFF2-40B4-BE49-F238E27FC236}">
                <a16:creationId xmlns:a16="http://schemas.microsoft.com/office/drawing/2014/main" id="{1D630138-B9D1-4243-A8D5-77A1304DECD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8B339D-D855-40D1-8E31-5BDA52854CC6}" type="slidenum">
              <a:rPr kumimoji="0" lang="en-US" altLang="en-US" sz="1200" b="0" i="0" u="none" strike="noStrike" kern="1200" cap="none" spc="0" normalizeH="0" baseline="0" noProof="0">
                <a:ln>
                  <a:noFill/>
                </a:ln>
                <a:solidFill>
                  <a:srgbClr val="254B8E"/>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254B8E"/>
              </a:solidFill>
              <a:effectLst/>
              <a:uLnTx/>
              <a:uFillTx/>
              <a:latin typeface="Arial"/>
              <a:ea typeface="+mn-ea"/>
              <a:cs typeface="+mn-cs"/>
            </a:endParaRPr>
          </a:p>
        </p:txBody>
      </p:sp>
    </p:spTree>
    <p:extLst>
      <p:ext uri="{BB962C8B-B14F-4D97-AF65-F5344CB8AC3E}">
        <p14:creationId xmlns:p14="http://schemas.microsoft.com/office/powerpoint/2010/main" val="196951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ental health awareness mural">
            <a:extLst>
              <a:ext uri="{FF2B5EF4-FFF2-40B4-BE49-F238E27FC236}">
                <a16:creationId xmlns:a16="http://schemas.microsoft.com/office/drawing/2014/main" id="{2F8CD779-372D-0461-F4DA-73C08D760FCF}"/>
              </a:ext>
            </a:extLst>
          </p:cNvPr>
          <p:cNvPicPr>
            <a:picLocks noChangeAspect="1"/>
          </p:cNvPicPr>
          <p:nvPr/>
        </p:nvPicPr>
        <p:blipFill>
          <a:blip r:embed="rId2">
            <a:alphaModFix/>
          </a:blip>
          <a:srcRect r="28506" b="-1"/>
          <a:stretch>
            <a:fillRect/>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663" y="882745"/>
            <a:ext cx="9496260" cy="2542583"/>
          </a:xfrm>
        </p:spPr>
        <p:txBody>
          <a:bodyPr>
            <a:noAutofit/>
          </a:bodyPr>
          <a:lstStyle/>
          <a:p>
            <a:pPr algn="l"/>
            <a:r>
              <a:rPr lang="en-US" b="1" dirty="0">
                <a:solidFill>
                  <a:srgbClr val="FFFFFF"/>
                </a:solidFill>
              </a:rPr>
              <a:t>Diagnosing and Classifying Dementia/Alzheimer’s Disease</a:t>
            </a:r>
            <a:endParaRPr lang="en-US" dirty="0"/>
          </a:p>
        </p:txBody>
      </p:sp>
      <p:sp>
        <p:nvSpPr>
          <p:cNvPr id="3" name="Subtitle 2"/>
          <p:cNvSpPr>
            <a:spLocks noGrp="1"/>
          </p:cNvSpPr>
          <p:nvPr>
            <p:ph type="subTitle" idx="1"/>
          </p:nvPr>
        </p:nvSpPr>
        <p:spPr>
          <a:xfrm>
            <a:off x="728663" y="3902075"/>
            <a:ext cx="5505449" cy="2585660"/>
          </a:xfrm>
        </p:spPr>
        <p:txBody>
          <a:bodyPr vert="horz" lIns="91440" tIns="45720" rIns="91440" bIns="45720" rtlCol="0" anchor="t">
            <a:normAutofit fontScale="85000" lnSpcReduction="10000"/>
          </a:bodyPr>
          <a:lstStyle/>
          <a:p>
            <a:pPr algn="l"/>
            <a:r>
              <a:rPr lang="en-US" dirty="0">
                <a:solidFill>
                  <a:schemeClr val="bg1"/>
                </a:solidFill>
              </a:rPr>
              <a:t>Lunch &amp; Learn Dementia Series </a:t>
            </a:r>
          </a:p>
          <a:p>
            <a:pPr algn="l"/>
            <a:r>
              <a:rPr lang="en-US" dirty="0">
                <a:solidFill>
                  <a:schemeClr val="bg1"/>
                </a:solidFill>
              </a:rPr>
              <a:t>February 19, 2026</a:t>
            </a:r>
          </a:p>
          <a:p>
            <a:pPr algn="l"/>
            <a:endParaRPr lang="en-US" dirty="0">
              <a:solidFill>
                <a:schemeClr val="bg1"/>
              </a:solidFill>
            </a:endParaRPr>
          </a:p>
          <a:p>
            <a:pPr algn="l">
              <a:lnSpc>
                <a:spcPct val="80000"/>
              </a:lnSpc>
            </a:pPr>
            <a:r>
              <a:rPr lang="en-US" dirty="0">
                <a:solidFill>
                  <a:srgbClr val="FFFFFF"/>
                </a:solidFill>
              </a:rPr>
              <a:t>Lolita </a:t>
            </a:r>
            <a:r>
              <a:rPr lang="en-US" dirty="0" err="1">
                <a:solidFill>
                  <a:srgbClr val="FFFFFF"/>
                </a:solidFill>
              </a:rPr>
              <a:t>Nidadavolu</a:t>
            </a:r>
            <a:r>
              <a:rPr lang="en-US" dirty="0">
                <a:solidFill>
                  <a:srgbClr val="FFFFFF"/>
                </a:solidFill>
              </a:rPr>
              <a:t> MD, PhD</a:t>
            </a:r>
            <a:endParaRPr lang="en-US" dirty="0"/>
          </a:p>
          <a:p>
            <a:pPr algn="l">
              <a:lnSpc>
                <a:spcPct val="80000"/>
              </a:lnSpc>
            </a:pPr>
            <a:r>
              <a:rPr lang="en-US" dirty="0">
                <a:solidFill>
                  <a:srgbClr val="FFFFFF"/>
                </a:solidFill>
              </a:rPr>
              <a:t>Assistant Professor of Medicine</a:t>
            </a:r>
            <a:endParaRPr lang="en-US" dirty="0"/>
          </a:p>
          <a:p>
            <a:pPr algn="l">
              <a:lnSpc>
                <a:spcPct val="80000"/>
              </a:lnSpc>
            </a:pPr>
            <a:r>
              <a:rPr lang="en-US" dirty="0">
                <a:solidFill>
                  <a:srgbClr val="FFFFFF"/>
                </a:solidFill>
              </a:rPr>
              <a:t>Johns Hopkins University, School of Medicine</a:t>
            </a:r>
            <a:endParaRPr lang="en-US" dirty="0"/>
          </a:p>
          <a:p>
            <a:pPr algn="l"/>
            <a:r>
              <a:rPr lang="en-US" dirty="0">
                <a:solidFill>
                  <a:srgbClr val="FFFFFF"/>
                </a:solidFill>
              </a:rPr>
              <a:t>Division of Geriatric Medicine and Gerontology</a:t>
            </a:r>
            <a:endParaRPr lang="en-US" dirty="0"/>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E47E-D407-1D4C-C012-791021CA2A84}"/>
              </a:ext>
            </a:extLst>
          </p:cNvPr>
          <p:cNvSpPr>
            <a:spLocks noGrp="1"/>
          </p:cNvSpPr>
          <p:nvPr>
            <p:ph type="title"/>
          </p:nvPr>
        </p:nvSpPr>
        <p:spPr/>
        <p:txBody>
          <a:bodyPr/>
          <a:lstStyle/>
          <a:p>
            <a:r>
              <a:rPr lang="en-US" dirty="0"/>
              <a:t>What is dementia?</a:t>
            </a:r>
          </a:p>
        </p:txBody>
      </p:sp>
      <p:sp>
        <p:nvSpPr>
          <p:cNvPr id="6" name="Content Placeholder 5">
            <a:extLst>
              <a:ext uri="{FF2B5EF4-FFF2-40B4-BE49-F238E27FC236}">
                <a16:creationId xmlns:a16="http://schemas.microsoft.com/office/drawing/2014/main" id="{CD010093-EDB5-5612-22FD-8B5E91875891}"/>
              </a:ext>
            </a:extLst>
          </p:cNvPr>
          <p:cNvSpPr>
            <a:spLocks noGrp="1"/>
          </p:cNvSpPr>
          <p:nvPr>
            <p:ph idx="1"/>
          </p:nvPr>
        </p:nvSpPr>
        <p:spPr>
          <a:xfrm>
            <a:off x="668867" y="1825625"/>
            <a:ext cx="6371726" cy="4351338"/>
          </a:xfrm>
        </p:spPr>
        <p:txBody>
          <a:bodyPr vert="horz" lIns="91440" tIns="45720" rIns="91440" bIns="45720" rtlCol="0" anchor="t">
            <a:normAutofit/>
          </a:bodyPr>
          <a:lstStyle/>
          <a:p>
            <a:r>
              <a:rPr lang="en-US" dirty="0"/>
              <a:t>Dementia is a broad term</a:t>
            </a:r>
          </a:p>
          <a:p>
            <a:r>
              <a:rPr lang="en-US" dirty="0"/>
              <a:t>Loss of memory and other cognitive abilities. Serious enough to interfere with daily life</a:t>
            </a:r>
          </a:p>
          <a:p>
            <a:r>
              <a:rPr lang="en-US" dirty="0"/>
              <a:t>60% due to Alzheimer disease (AD)</a:t>
            </a:r>
          </a:p>
          <a:p>
            <a:r>
              <a:rPr lang="en-US" b="1" dirty="0"/>
              <a:t>Not </a:t>
            </a:r>
            <a:r>
              <a:rPr lang="en-US" dirty="0"/>
              <a:t>a normal part of aging</a:t>
            </a:r>
          </a:p>
          <a:p>
            <a:r>
              <a:rPr lang="en-US" dirty="0"/>
              <a:t>Worsens over time (progressive)</a:t>
            </a:r>
          </a:p>
        </p:txBody>
      </p:sp>
      <p:pic>
        <p:nvPicPr>
          <p:cNvPr id="12" name="Picture 11" descr="A diagram of an umbrella with text and rainbow dots&#10;&#10;AI-generated content may be incorrect.">
            <a:extLst>
              <a:ext uri="{FF2B5EF4-FFF2-40B4-BE49-F238E27FC236}">
                <a16:creationId xmlns:a16="http://schemas.microsoft.com/office/drawing/2014/main" id="{0EBD7347-4814-9125-B31A-91D71BB0EBA4}"/>
              </a:ext>
            </a:extLst>
          </p:cNvPr>
          <p:cNvPicPr>
            <a:picLocks noChangeAspect="1"/>
          </p:cNvPicPr>
          <p:nvPr/>
        </p:nvPicPr>
        <p:blipFill>
          <a:blip r:embed="rId3"/>
          <a:stretch>
            <a:fillRect/>
          </a:stretch>
        </p:blipFill>
        <p:spPr>
          <a:xfrm>
            <a:off x="6780363" y="673991"/>
            <a:ext cx="5201726" cy="5049941"/>
          </a:xfrm>
          <a:prstGeom prst="rect">
            <a:avLst/>
          </a:prstGeom>
        </p:spPr>
      </p:pic>
    </p:spTree>
    <p:extLst>
      <p:ext uri="{BB962C8B-B14F-4D97-AF65-F5344CB8AC3E}">
        <p14:creationId xmlns:p14="http://schemas.microsoft.com/office/powerpoint/2010/main" val="20615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10F2-FFF7-069A-DA11-913B7DD26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444FF-B97F-93BE-DB14-47C407A30312}"/>
              </a:ext>
            </a:extLst>
          </p:cNvPr>
          <p:cNvSpPr>
            <a:spLocks noGrp="1"/>
          </p:cNvSpPr>
          <p:nvPr>
            <p:ph type="title"/>
          </p:nvPr>
        </p:nvSpPr>
        <p:spPr/>
        <p:txBody>
          <a:bodyPr/>
          <a:lstStyle/>
          <a:p>
            <a:r>
              <a:rPr lang="en-US" dirty="0"/>
              <a:t>Types of neurodegenerative disor</a:t>
            </a:r>
            <a:r>
              <a:rPr lang="en-US"/>
              <a:t>ders that cause dementia</a:t>
            </a:r>
          </a:p>
        </p:txBody>
      </p:sp>
      <p:sp>
        <p:nvSpPr>
          <p:cNvPr id="15" name="Rectangle: Rounded Corners 14">
            <a:extLst>
              <a:ext uri="{FF2B5EF4-FFF2-40B4-BE49-F238E27FC236}">
                <a16:creationId xmlns:a16="http://schemas.microsoft.com/office/drawing/2014/main" id="{2D2B86EC-60A8-B715-69AC-7C51E03A1A59}"/>
              </a:ext>
            </a:extLst>
          </p:cNvPr>
          <p:cNvSpPr/>
          <p:nvPr/>
        </p:nvSpPr>
        <p:spPr>
          <a:xfrm>
            <a:off x="1221619" y="2031999"/>
            <a:ext cx="2382761" cy="18747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Alzheimer's Disease</a:t>
            </a:r>
          </a:p>
        </p:txBody>
      </p:sp>
      <p:sp>
        <p:nvSpPr>
          <p:cNvPr id="18" name="Rectangle: Rounded Corners 17">
            <a:extLst>
              <a:ext uri="{FF2B5EF4-FFF2-40B4-BE49-F238E27FC236}">
                <a16:creationId xmlns:a16="http://schemas.microsoft.com/office/drawing/2014/main" id="{AB96569C-8EA1-DD86-F1E3-6EDC911DE773}"/>
              </a:ext>
            </a:extLst>
          </p:cNvPr>
          <p:cNvSpPr/>
          <p:nvPr/>
        </p:nvSpPr>
        <p:spPr>
          <a:xfrm>
            <a:off x="1221618" y="4366379"/>
            <a:ext cx="2382761" cy="1874761"/>
          </a:xfrm>
          <a:prstGeom prst="roundRect">
            <a:avLst/>
          </a:prstGeom>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a:t>Vascular dementia</a:t>
            </a:r>
          </a:p>
        </p:txBody>
      </p:sp>
      <p:sp>
        <p:nvSpPr>
          <p:cNvPr id="20" name="Rectangle: Rounded Corners 19">
            <a:extLst>
              <a:ext uri="{FF2B5EF4-FFF2-40B4-BE49-F238E27FC236}">
                <a16:creationId xmlns:a16="http://schemas.microsoft.com/office/drawing/2014/main" id="{B0E8715E-8834-C656-138A-6EB846524411}"/>
              </a:ext>
            </a:extLst>
          </p:cNvPr>
          <p:cNvSpPr/>
          <p:nvPr/>
        </p:nvSpPr>
        <p:spPr>
          <a:xfrm>
            <a:off x="5152571" y="2031998"/>
            <a:ext cx="2382761" cy="1874761"/>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a:t>Frontotemporal dementia</a:t>
            </a:r>
          </a:p>
        </p:txBody>
      </p:sp>
      <p:sp>
        <p:nvSpPr>
          <p:cNvPr id="21" name="Rectangle: Rounded Corners 20">
            <a:extLst>
              <a:ext uri="{FF2B5EF4-FFF2-40B4-BE49-F238E27FC236}">
                <a16:creationId xmlns:a16="http://schemas.microsoft.com/office/drawing/2014/main" id="{717A6ACD-CEEA-7087-D643-3654636A6B24}"/>
              </a:ext>
            </a:extLst>
          </p:cNvPr>
          <p:cNvSpPr/>
          <p:nvPr/>
        </p:nvSpPr>
        <p:spPr>
          <a:xfrm>
            <a:off x="8805334" y="2031999"/>
            <a:ext cx="2382761" cy="1874761"/>
          </a:xfrm>
          <a:prstGeom prst="round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dirty="0"/>
              <a:t>Lewy Body </a:t>
            </a:r>
            <a:r>
              <a:rPr lang="en-US"/>
              <a:t>Dementia</a:t>
            </a:r>
            <a:endParaRPr lang="en-US" dirty="0"/>
          </a:p>
        </p:txBody>
      </p:sp>
      <p:sp>
        <p:nvSpPr>
          <p:cNvPr id="22" name="Rectangle: Rounded Corners 21">
            <a:extLst>
              <a:ext uri="{FF2B5EF4-FFF2-40B4-BE49-F238E27FC236}">
                <a16:creationId xmlns:a16="http://schemas.microsoft.com/office/drawing/2014/main" id="{F6FB37F2-24E6-1A51-835F-28229FAEABA9}"/>
              </a:ext>
            </a:extLst>
          </p:cNvPr>
          <p:cNvSpPr/>
          <p:nvPr/>
        </p:nvSpPr>
        <p:spPr>
          <a:xfrm>
            <a:off x="5152571" y="4366379"/>
            <a:ext cx="2382761" cy="1874761"/>
          </a:xfrm>
          <a:prstGeom prst="roundRect">
            <a:avLst/>
          </a:prstGeom>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Mixed disease</a:t>
            </a:r>
          </a:p>
        </p:txBody>
      </p:sp>
      <p:sp>
        <p:nvSpPr>
          <p:cNvPr id="23" name="Rectangle: Rounded Corners 22">
            <a:extLst>
              <a:ext uri="{FF2B5EF4-FFF2-40B4-BE49-F238E27FC236}">
                <a16:creationId xmlns:a16="http://schemas.microsoft.com/office/drawing/2014/main" id="{0BA93C09-93C5-C7B5-D80A-4D819DF97851}"/>
              </a:ext>
            </a:extLst>
          </p:cNvPr>
          <p:cNvSpPr/>
          <p:nvPr/>
        </p:nvSpPr>
        <p:spPr>
          <a:xfrm>
            <a:off x="8805333" y="4366379"/>
            <a:ext cx="2382761" cy="1874761"/>
          </a:xfrm>
          <a:prstGeom prst="roundRect">
            <a:avLst/>
          </a:prstGeom>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Other diseases</a:t>
            </a:r>
          </a:p>
        </p:txBody>
      </p:sp>
    </p:spTree>
    <p:extLst>
      <p:ext uri="{BB962C8B-B14F-4D97-AF65-F5344CB8AC3E}">
        <p14:creationId xmlns:p14="http://schemas.microsoft.com/office/powerpoint/2010/main" val="88026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5345-FA1A-BAD2-B8ED-608233B7C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97780-0E61-A3A2-59F2-EF659CCDDE47}"/>
              </a:ext>
            </a:extLst>
          </p:cNvPr>
          <p:cNvSpPr>
            <a:spLocks noGrp="1"/>
          </p:cNvSpPr>
          <p:nvPr>
            <p:ph type="title"/>
          </p:nvPr>
        </p:nvSpPr>
        <p:spPr/>
        <p:txBody>
          <a:bodyPr/>
          <a:lstStyle/>
          <a:p>
            <a:r>
              <a:rPr lang="en-US"/>
              <a:t>Other important contributing factors</a:t>
            </a:r>
          </a:p>
        </p:txBody>
      </p:sp>
      <p:sp>
        <p:nvSpPr>
          <p:cNvPr id="3" name="Content Placeholder 2">
            <a:extLst>
              <a:ext uri="{FF2B5EF4-FFF2-40B4-BE49-F238E27FC236}">
                <a16:creationId xmlns:a16="http://schemas.microsoft.com/office/drawing/2014/main" id="{DAD48AD7-E4D6-D56F-67C8-A001D7B52250}"/>
              </a:ext>
            </a:extLst>
          </p:cNvPr>
          <p:cNvSpPr>
            <a:spLocks noGrp="1"/>
          </p:cNvSpPr>
          <p:nvPr>
            <p:ph idx="1"/>
          </p:nvPr>
        </p:nvSpPr>
        <p:spPr/>
        <p:txBody>
          <a:bodyPr vert="horz" lIns="91440" tIns="45720" rIns="91440" bIns="45720" rtlCol="0" anchor="t">
            <a:normAutofit lnSpcReduction="10000"/>
          </a:bodyPr>
          <a:lstStyle/>
          <a:p>
            <a:r>
              <a:rPr lang="en-US"/>
              <a:t>Alcohol use (and misuse)</a:t>
            </a:r>
          </a:p>
          <a:p>
            <a:pPr lvl="1">
              <a:buFont typeface="Courier New" panose="020B0604020202020204" pitchFamily="34" charset="0"/>
              <a:buChar char="o"/>
            </a:pPr>
            <a:r>
              <a:rPr lang="en-US"/>
              <a:t>Can be associated with severe vitamin deficiencies</a:t>
            </a:r>
            <a:endParaRPr lang="en-US" dirty="0"/>
          </a:p>
          <a:p>
            <a:r>
              <a:rPr lang="en-US" dirty="0"/>
              <a:t>Medications that </a:t>
            </a:r>
            <a:r>
              <a:rPr lang="en-US"/>
              <a:t>contribute to confusion:</a:t>
            </a:r>
          </a:p>
          <a:p>
            <a:pPr lvl="1">
              <a:buFont typeface="Courier New" panose="020B0604020202020204" pitchFamily="34" charset="0"/>
              <a:buChar char="o"/>
            </a:pPr>
            <a:r>
              <a:rPr lang="en-US" dirty="0"/>
              <a:t>Sedatives (Xanax, Ativan, </a:t>
            </a:r>
            <a:r>
              <a:rPr lang="en-US"/>
              <a:t>Ambien</a:t>
            </a:r>
            <a:r>
              <a:rPr lang="en-US" dirty="0"/>
              <a:t>)</a:t>
            </a:r>
          </a:p>
          <a:p>
            <a:pPr lvl="1">
              <a:buFont typeface="Courier New" panose="020B0604020202020204" pitchFamily="34" charset="0"/>
              <a:buChar char="o"/>
            </a:pPr>
            <a:r>
              <a:rPr lang="en-US" dirty="0"/>
              <a:t>Antihistamines (</a:t>
            </a:r>
            <a:r>
              <a:rPr lang="en-US"/>
              <a:t>Benadryl</a:t>
            </a:r>
            <a:r>
              <a:rPr lang="en-US" dirty="0"/>
              <a:t>)</a:t>
            </a:r>
          </a:p>
          <a:p>
            <a:pPr lvl="1">
              <a:buFont typeface="Courier New" panose="020B0604020202020204" pitchFamily="34" charset="0"/>
              <a:buChar char="o"/>
            </a:pPr>
            <a:r>
              <a:rPr lang="en-US"/>
              <a:t>Pain medicine (opioids)</a:t>
            </a:r>
            <a:endParaRPr lang="en-US" dirty="0"/>
          </a:p>
          <a:p>
            <a:pPr lvl="1">
              <a:buFont typeface="Courier New" panose="020B0604020202020204" pitchFamily="34" charset="0"/>
              <a:buChar char="o"/>
            </a:pPr>
            <a:r>
              <a:rPr lang="en-US"/>
              <a:t>Steroids </a:t>
            </a:r>
            <a:endParaRPr lang="en-US" dirty="0"/>
          </a:p>
          <a:p>
            <a:pPr lvl="1">
              <a:buFont typeface="Courier New" panose="020B0604020202020204" pitchFamily="34" charset="0"/>
              <a:buChar char="o"/>
            </a:pPr>
            <a:r>
              <a:rPr lang="en-US" dirty="0"/>
              <a:t>Some medicines for urinar</a:t>
            </a:r>
            <a:r>
              <a:rPr lang="en-US"/>
              <a:t>y incontinence (Detrol)</a:t>
            </a:r>
            <a:endParaRPr lang="en-US" dirty="0"/>
          </a:p>
          <a:p>
            <a:r>
              <a:rPr lang="en-US"/>
              <a:t>History of repeated head injuries</a:t>
            </a:r>
          </a:p>
          <a:p>
            <a:r>
              <a:rPr lang="en-US"/>
              <a:t>Untreated depression and/or anxiety</a:t>
            </a:r>
            <a:endParaRPr lang="en-US" dirty="0"/>
          </a:p>
        </p:txBody>
      </p:sp>
    </p:spTree>
    <p:extLst>
      <p:ext uri="{BB962C8B-B14F-4D97-AF65-F5344CB8AC3E}">
        <p14:creationId xmlns:p14="http://schemas.microsoft.com/office/powerpoint/2010/main" val="231418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2678-3A96-5FFF-3102-5FA44AD15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95C82-1481-6AA9-DB93-848F29A4C6C6}"/>
              </a:ext>
            </a:extLst>
          </p:cNvPr>
          <p:cNvSpPr>
            <a:spLocks noGrp="1"/>
          </p:cNvSpPr>
          <p:nvPr>
            <p:ph type="title"/>
          </p:nvPr>
        </p:nvSpPr>
        <p:spPr/>
        <p:txBody>
          <a:bodyPr/>
          <a:lstStyle/>
          <a:p>
            <a:r>
              <a:rPr lang="en-US" dirty="0"/>
              <a:t>Progression to dementia</a:t>
            </a:r>
          </a:p>
        </p:txBody>
      </p:sp>
      <p:sp>
        <p:nvSpPr>
          <p:cNvPr id="6" name="Content Placeholder 5">
            <a:extLst>
              <a:ext uri="{FF2B5EF4-FFF2-40B4-BE49-F238E27FC236}">
                <a16:creationId xmlns:a16="http://schemas.microsoft.com/office/drawing/2014/main" id="{B1159480-3112-82AC-EB42-497E7F3AC845}"/>
              </a:ext>
            </a:extLst>
          </p:cNvPr>
          <p:cNvSpPr>
            <a:spLocks noGrp="1"/>
          </p:cNvSpPr>
          <p:nvPr>
            <p:ph idx="1"/>
          </p:nvPr>
        </p:nvSpPr>
        <p:spPr>
          <a:xfrm>
            <a:off x="668867" y="1825625"/>
            <a:ext cx="6371726" cy="4351338"/>
          </a:xfrm>
        </p:spPr>
        <p:txBody>
          <a:bodyPr vert="horz" lIns="91440" tIns="45720" rIns="91440" bIns="45720" rtlCol="0" anchor="t">
            <a:normAutofit/>
          </a:bodyPr>
          <a:lstStyle/>
          <a:p>
            <a:r>
              <a:rPr lang="en-US" dirty="0"/>
              <a:t>Typical progression through the following stages</a:t>
            </a:r>
          </a:p>
          <a:p>
            <a:r>
              <a:rPr lang="en-US" dirty="0"/>
              <a:t>Some people may skip stages</a:t>
            </a:r>
          </a:p>
          <a:p>
            <a:r>
              <a:rPr lang="en-US" dirty="0"/>
              <a:t>Don't know how long a specific individual will be at a specific stage before progressing</a:t>
            </a:r>
          </a:p>
          <a:p>
            <a:pPr lvl="1">
              <a:buFont typeface="Courier New" panose="020B0604020202020204" pitchFamily="34" charset="0"/>
              <a:buChar char="o"/>
            </a:pPr>
            <a:r>
              <a:rPr lang="en-US" dirty="0"/>
              <a:t>(Major area of current research)</a:t>
            </a:r>
          </a:p>
          <a:p>
            <a:r>
              <a:rPr lang="en-US" dirty="0"/>
              <a:t>Very common to see anxiety and/or depression at any stage of dementia</a:t>
            </a:r>
          </a:p>
        </p:txBody>
      </p:sp>
      <p:grpSp>
        <p:nvGrpSpPr>
          <p:cNvPr id="11" name="Group 10">
            <a:extLst>
              <a:ext uri="{FF2B5EF4-FFF2-40B4-BE49-F238E27FC236}">
                <a16:creationId xmlns:a16="http://schemas.microsoft.com/office/drawing/2014/main" id="{1924E5E0-1633-9867-EA72-F4AB62B5AB00}"/>
              </a:ext>
            </a:extLst>
          </p:cNvPr>
          <p:cNvGrpSpPr/>
          <p:nvPr/>
        </p:nvGrpSpPr>
        <p:grpSpPr>
          <a:xfrm>
            <a:off x="7484723" y="694393"/>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D767C8EB-875D-F3E0-B691-8B5C1115AEB9}"/>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2A15C802-1836-F68C-CC2C-728AC3EC306E}"/>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B88E6016-53F7-BF52-B795-8E02B64CDE05}"/>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DAFDE4BD-3FEC-F6E9-5F38-4F5EA916FC37}"/>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9185FBAD-BD74-1EBC-07DE-56EB9BCCFE4B}"/>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92554A43-30EB-DEF9-DB3B-9F32AE206946}"/>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3" name="Arrow: Down 2">
            <a:extLst>
              <a:ext uri="{FF2B5EF4-FFF2-40B4-BE49-F238E27FC236}">
                <a16:creationId xmlns:a16="http://schemas.microsoft.com/office/drawing/2014/main" id="{DDC98304-7052-66D0-45A9-FD501BCD1B8F}"/>
              </a:ext>
            </a:extLst>
          </p:cNvPr>
          <p:cNvSpPr/>
          <p:nvPr/>
        </p:nvSpPr>
        <p:spPr>
          <a:xfrm>
            <a:off x="6567055" y="817418"/>
            <a:ext cx="692727" cy="55418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2DE37-FA92-1323-DAD8-9FC169470B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9D0C3-4B40-68E8-29D4-145DF1016432}"/>
              </a:ext>
            </a:extLst>
          </p:cNvPr>
          <p:cNvSpPr>
            <a:spLocks noGrp="1"/>
          </p:cNvSpPr>
          <p:nvPr>
            <p:ph type="title"/>
          </p:nvPr>
        </p:nvSpPr>
        <p:spPr/>
        <p:txBody>
          <a:bodyPr/>
          <a:lstStyle/>
          <a:p>
            <a:r>
              <a:rPr lang="en-US" dirty="0"/>
              <a:t>Age-related memory changes</a:t>
            </a:r>
          </a:p>
        </p:txBody>
      </p:sp>
      <p:sp>
        <p:nvSpPr>
          <p:cNvPr id="6" name="Content Placeholder 5">
            <a:extLst>
              <a:ext uri="{FF2B5EF4-FFF2-40B4-BE49-F238E27FC236}">
                <a16:creationId xmlns:a16="http://schemas.microsoft.com/office/drawing/2014/main" id="{5B90F313-0A3B-9AD4-A77D-A49DA86AE4B5}"/>
              </a:ext>
            </a:extLst>
          </p:cNvPr>
          <p:cNvSpPr>
            <a:spLocks noGrp="1"/>
          </p:cNvSpPr>
          <p:nvPr>
            <p:ph idx="1"/>
          </p:nvPr>
        </p:nvSpPr>
        <p:spPr>
          <a:xfrm>
            <a:off x="668867" y="1825624"/>
            <a:ext cx="6371726" cy="4820207"/>
          </a:xfrm>
        </p:spPr>
        <p:txBody>
          <a:bodyPr vert="horz" lIns="91440" tIns="45720" rIns="91440" bIns="45720" rtlCol="0" anchor="t">
            <a:normAutofit lnSpcReduction="10000"/>
          </a:bodyPr>
          <a:lstStyle/>
          <a:p>
            <a:r>
              <a:rPr lang="en-US" dirty="0">
                <a:solidFill>
                  <a:srgbClr val="000000"/>
                </a:solidFill>
                <a:ea typeface="+mn-lt"/>
                <a:cs typeface="+mn-lt"/>
              </a:rPr>
              <a:t>It’s normal to forget things once in a while at any age</a:t>
            </a:r>
          </a:p>
          <a:p>
            <a:r>
              <a:rPr lang="en-US" dirty="0">
                <a:solidFill>
                  <a:srgbClr val="000000"/>
                </a:solidFill>
              </a:rPr>
              <a:t>Difficulty with multi-tasking (lack of attention)</a:t>
            </a:r>
          </a:p>
          <a:p>
            <a:r>
              <a:rPr lang="en-US" dirty="0">
                <a:solidFill>
                  <a:srgbClr val="000000"/>
                </a:solidFill>
              </a:rPr>
              <a:t>Mental slowing (take extra time when needed to do mental tasks)</a:t>
            </a:r>
          </a:p>
          <a:p>
            <a:r>
              <a:rPr lang="en-US" dirty="0">
                <a:solidFill>
                  <a:srgbClr val="000000"/>
                </a:solidFill>
              </a:rPr>
              <a:t>Need for cues to remember things (stress can worsen your ability to remember)</a:t>
            </a:r>
          </a:p>
          <a:p>
            <a:r>
              <a:rPr lang="en-US" dirty="0">
                <a:solidFill>
                  <a:srgbClr val="000000"/>
                </a:solidFill>
              </a:rPr>
              <a:t>Take longer to learn new things (personal meaning strengthens memory)</a:t>
            </a:r>
          </a:p>
          <a:p>
            <a:endParaRPr lang="en-US" dirty="0">
              <a:solidFill>
                <a:srgbClr val="000000"/>
              </a:solidFill>
            </a:endParaRPr>
          </a:p>
        </p:txBody>
      </p:sp>
      <p:grpSp>
        <p:nvGrpSpPr>
          <p:cNvPr id="11" name="Group 10">
            <a:extLst>
              <a:ext uri="{FF2B5EF4-FFF2-40B4-BE49-F238E27FC236}">
                <a16:creationId xmlns:a16="http://schemas.microsoft.com/office/drawing/2014/main" id="{952DF734-899D-EBA3-B539-2D0FEAD6C594}"/>
              </a:ext>
            </a:extLst>
          </p:cNvPr>
          <p:cNvGrpSpPr/>
          <p:nvPr/>
        </p:nvGrpSpPr>
        <p:grpSpPr>
          <a:xfrm>
            <a:off x="7484723" y="1167359"/>
            <a:ext cx="4712429" cy="5478473"/>
            <a:chOff x="7053402" y="866921"/>
            <a:chExt cx="4712429" cy="5478473"/>
          </a:xfrm>
        </p:grpSpPr>
        <p:pic>
          <p:nvPicPr>
            <p:cNvPr id="4" name="Picture 3" descr="A screenshot of a diagram&#10;&#10;AI-generated content may be incorrect.">
              <a:extLst>
                <a:ext uri="{FF2B5EF4-FFF2-40B4-BE49-F238E27FC236}">
                  <a16:creationId xmlns:a16="http://schemas.microsoft.com/office/drawing/2014/main" id="{9347B170-2E33-B120-B24E-D440076E2A8F}"/>
                </a:ext>
              </a:extLst>
            </p:cNvPr>
            <p:cNvPicPr>
              <a:picLocks noChangeAspect="1"/>
            </p:cNvPicPr>
            <p:nvPr/>
          </p:nvPicPr>
          <p:blipFill>
            <a:blip r:embed="rId3"/>
            <a:stretch>
              <a:fillRect/>
            </a:stretch>
          </p:blipFill>
          <p:spPr>
            <a:xfrm>
              <a:off x="7053402" y="866921"/>
              <a:ext cx="4712429" cy="5478473"/>
            </a:xfrm>
            <a:prstGeom prst="rect">
              <a:avLst/>
            </a:prstGeom>
          </p:spPr>
        </p:pic>
        <p:sp>
          <p:nvSpPr>
            <p:cNvPr id="5" name="Rectangle 4">
              <a:extLst>
                <a:ext uri="{FF2B5EF4-FFF2-40B4-BE49-F238E27FC236}">
                  <a16:creationId xmlns:a16="http://schemas.microsoft.com/office/drawing/2014/main" id="{053B1E11-DC2E-CEE0-CE5B-4186E2BD19B1}"/>
                </a:ext>
              </a:extLst>
            </p:cNvPr>
            <p:cNvSpPr/>
            <p:nvPr/>
          </p:nvSpPr>
          <p:spPr>
            <a:xfrm>
              <a:off x="7389391" y="2198098"/>
              <a:ext cx="4032709" cy="5738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Mild Cognitive Impairment (MCI)</a:t>
              </a:r>
            </a:p>
          </p:txBody>
        </p:sp>
        <p:sp>
          <p:nvSpPr>
            <p:cNvPr id="7" name="Rectangle 6">
              <a:extLst>
                <a:ext uri="{FF2B5EF4-FFF2-40B4-BE49-F238E27FC236}">
                  <a16:creationId xmlns:a16="http://schemas.microsoft.com/office/drawing/2014/main" id="{8EC27590-0B49-9EB6-70DD-6C2AB1229000}"/>
                </a:ext>
              </a:extLst>
            </p:cNvPr>
            <p:cNvSpPr/>
            <p:nvPr/>
          </p:nvSpPr>
          <p:spPr>
            <a:xfrm>
              <a:off x="7389390" y="1033531"/>
              <a:ext cx="3989577" cy="4012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000000"/>
                  </a:solidFill>
                </a:rPr>
                <a:t>Asymptomatic</a:t>
              </a:r>
            </a:p>
          </p:txBody>
        </p:sp>
        <p:sp>
          <p:nvSpPr>
            <p:cNvPr id="8" name="Rectangle 7">
              <a:extLst>
                <a:ext uri="{FF2B5EF4-FFF2-40B4-BE49-F238E27FC236}">
                  <a16:creationId xmlns:a16="http://schemas.microsoft.com/office/drawing/2014/main" id="{4B215F27-1065-281A-B431-B978513AB77D}"/>
                </a:ext>
              </a:extLst>
            </p:cNvPr>
            <p:cNvSpPr/>
            <p:nvPr/>
          </p:nvSpPr>
          <p:spPr>
            <a:xfrm>
              <a:off x="7188107" y="3434551"/>
              <a:ext cx="4420898" cy="573824"/>
            </a:xfrm>
            <a:prstGeom prst="rect">
              <a:avLst/>
            </a:prstGeom>
            <a:solidFill>
              <a:srgbClr val="A1779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Mild dementia</a:t>
              </a:r>
            </a:p>
          </p:txBody>
        </p:sp>
        <p:sp>
          <p:nvSpPr>
            <p:cNvPr id="9" name="Rectangle 8">
              <a:extLst>
                <a:ext uri="{FF2B5EF4-FFF2-40B4-BE49-F238E27FC236}">
                  <a16:creationId xmlns:a16="http://schemas.microsoft.com/office/drawing/2014/main" id="{A7F768B5-28EC-0ABF-B5B1-21A77F09F26B}"/>
                </a:ext>
              </a:extLst>
            </p:cNvPr>
            <p:cNvSpPr/>
            <p:nvPr/>
          </p:nvSpPr>
          <p:spPr>
            <a:xfrm>
              <a:off x="7173729" y="4541607"/>
              <a:ext cx="4420898" cy="57382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Moderate dementia</a:t>
              </a:r>
            </a:p>
          </p:txBody>
        </p:sp>
        <p:sp>
          <p:nvSpPr>
            <p:cNvPr id="10" name="Rectangle 9">
              <a:extLst>
                <a:ext uri="{FF2B5EF4-FFF2-40B4-BE49-F238E27FC236}">
                  <a16:creationId xmlns:a16="http://schemas.microsoft.com/office/drawing/2014/main" id="{B968BB4E-E0D1-C858-E854-E21379BADBB6}"/>
                </a:ext>
              </a:extLst>
            </p:cNvPr>
            <p:cNvSpPr/>
            <p:nvPr/>
          </p:nvSpPr>
          <p:spPr>
            <a:xfrm>
              <a:off x="7173728" y="5619908"/>
              <a:ext cx="4420898" cy="57382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bg1"/>
                  </a:solidFill>
                </a:rPr>
                <a:t>Severe dementia</a:t>
              </a:r>
            </a:p>
          </p:txBody>
        </p:sp>
      </p:grpSp>
      <p:sp>
        <p:nvSpPr>
          <p:cNvPr id="3" name="Rectangle 2">
            <a:extLst>
              <a:ext uri="{FF2B5EF4-FFF2-40B4-BE49-F238E27FC236}">
                <a16:creationId xmlns:a16="http://schemas.microsoft.com/office/drawing/2014/main" id="{6A22D36B-7538-4586-C374-3FD1872A9745}"/>
              </a:ext>
            </a:extLst>
          </p:cNvPr>
          <p:cNvSpPr/>
          <p:nvPr/>
        </p:nvSpPr>
        <p:spPr>
          <a:xfrm>
            <a:off x="7559264" y="1167358"/>
            <a:ext cx="4541226" cy="547847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115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TotalTime>
  <Words>2047</Words>
  <Application>Microsoft Office PowerPoint</Application>
  <PresentationFormat>Widescreen</PresentationFormat>
  <Paragraphs>210</Paragraphs>
  <Slides>20</Slides>
  <Notes>14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1" baseType="lpstr">
      <vt:lpstr>Aptos</vt:lpstr>
      <vt:lpstr>Aptos Display</vt:lpstr>
      <vt:lpstr>Arial</vt:lpstr>
      <vt:lpstr>Calibri</vt:lpstr>
      <vt:lpstr>Courier New</vt:lpstr>
      <vt:lpstr>Times</vt:lpstr>
      <vt:lpstr>Wingdings</vt:lpstr>
      <vt:lpstr>Office Theme</vt:lpstr>
      <vt:lpstr>3_Office Theme</vt:lpstr>
      <vt:lpstr>1_Office Theme</vt:lpstr>
      <vt:lpstr>Acrobat Document</vt:lpstr>
      <vt:lpstr>PowerPoint Presentation</vt:lpstr>
      <vt:lpstr>VIRTUAL STATEWIDE WORKSHOPS </vt:lpstr>
      <vt:lpstr>Save the date: March 19, 2026   12:15 PM Maryland’s Dementia Initiatives </vt:lpstr>
      <vt:lpstr>Diagnosing and Classifying Dementia/Alzheimer’s Disease</vt:lpstr>
      <vt:lpstr>What is dementia?</vt:lpstr>
      <vt:lpstr>Types of neurodegenerative disorders that cause dementia</vt:lpstr>
      <vt:lpstr>Other important contributing factors</vt:lpstr>
      <vt:lpstr>Progression to dementia</vt:lpstr>
      <vt:lpstr>Age-related memory changes</vt:lpstr>
      <vt:lpstr>Mild Cognitive Impairment</vt:lpstr>
      <vt:lpstr>Mild dementia</vt:lpstr>
      <vt:lpstr>Moderate dementia</vt:lpstr>
      <vt:lpstr>Severe dementia</vt:lpstr>
      <vt:lpstr>Palliative Care in dementia</vt:lpstr>
      <vt:lpstr>Diagnosing memory impairment – in the clinic</vt:lpstr>
      <vt:lpstr>Diagnosing memory impairment – imaging</vt:lpstr>
      <vt:lpstr>Diagnosing memory impairment – blood tests</vt:lpstr>
      <vt:lpstr>Additional Questions</vt:lpstr>
      <vt:lpstr>Thank you!</vt:lpstr>
      <vt:lpstr>Save the date: March 19, 2026   12:15 PM Maryland’s Dementia Initiatives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Wendy Farthing</cp:lastModifiedBy>
  <cp:revision>1657</cp:revision>
  <dcterms:created xsi:type="dcterms:W3CDTF">2026-01-08T23:04:40Z</dcterms:created>
  <dcterms:modified xsi:type="dcterms:W3CDTF">2026-02-19T16:02:18Z</dcterms:modified>
</cp:coreProperties>
</file>