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448" r:id="rId2"/>
    <p:sldId id="472" r:id="rId3"/>
    <p:sldId id="449" r:id="rId4"/>
    <p:sldId id="467" r:id="rId5"/>
    <p:sldId id="433" r:id="rId6"/>
    <p:sldId id="450" r:id="rId7"/>
    <p:sldId id="468" r:id="rId8"/>
    <p:sldId id="451" r:id="rId9"/>
    <p:sldId id="452" r:id="rId10"/>
    <p:sldId id="453" r:id="rId11"/>
    <p:sldId id="454" r:id="rId12"/>
    <p:sldId id="469" r:id="rId13"/>
    <p:sldId id="455" r:id="rId14"/>
    <p:sldId id="456" r:id="rId15"/>
    <p:sldId id="457" r:id="rId16"/>
    <p:sldId id="458" r:id="rId17"/>
    <p:sldId id="459" r:id="rId18"/>
    <p:sldId id="462" r:id="rId19"/>
    <p:sldId id="460" r:id="rId20"/>
    <p:sldId id="470" r:id="rId21"/>
    <p:sldId id="461" r:id="rId22"/>
    <p:sldId id="471" r:id="rId23"/>
    <p:sldId id="464" r:id="rId24"/>
    <p:sldId id="466" r:id="rId25"/>
    <p:sldId id="465" r:id="rId2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A7CA20-2D41-4284-9B57-1640A81D362F}" v="8" dt="2025-08-20T18:58:45.250"/>
    <p1510:client id="{305BF56B-D6FC-D3E7-17E1-2F4FDFEA3A1B}" v="195" dt="2025-08-20T16:44:13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6912" autoAdjust="0"/>
  </p:normalViewPr>
  <p:slideViewPr>
    <p:cSldViewPr snapToGrid="0">
      <p:cViewPr varScale="1">
        <p:scale>
          <a:sx n="134" d="100"/>
          <a:sy n="134" d="100"/>
        </p:scale>
        <p:origin x="3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Farthing" userId="2577b211-73fe-4c59-90f0-79dea9a1eef5" providerId="ADAL" clId="{1EA7CA20-2D41-4284-9B57-1640A81D362F}"/>
    <pc:docChg chg="custSel addSld modSld">
      <pc:chgData name="Wendy Farthing" userId="2577b211-73fe-4c59-90f0-79dea9a1eef5" providerId="ADAL" clId="{1EA7CA20-2D41-4284-9B57-1640A81D362F}" dt="2025-08-21T15:49:50.724" v="180" actId="18131"/>
      <pc:docMkLst>
        <pc:docMk/>
      </pc:docMkLst>
      <pc:sldChg chg="modSp mod">
        <pc:chgData name="Wendy Farthing" userId="2577b211-73fe-4c59-90f0-79dea9a1eef5" providerId="ADAL" clId="{1EA7CA20-2D41-4284-9B57-1640A81D362F}" dt="2025-08-21T15:49:50.724" v="180" actId="18131"/>
        <pc:sldMkLst>
          <pc:docMk/>
          <pc:sldMk cId="1823083169" sldId="448"/>
        </pc:sldMkLst>
        <pc:picChg chg="mod modCrop">
          <ac:chgData name="Wendy Farthing" userId="2577b211-73fe-4c59-90f0-79dea9a1eef5" providerId="ADAL" clId="{1EA7CA20-2D41-4284-9B57-1640A81D362F}" dt="2025-08-21T15:49:50.724" v="180" actId="18131"/>
          <ac:picMkLst>
            <pc:docMk/>
            <pc:sldMk cId="1823083169" sldId="448"/>
            <ac:picMk id="7" creationId="{7D52DF53-8359-6B41-766C-E312109E85D4}"/>
          </ac:picMkLst>
        </pc:picChg>
      </pc:sldChg>
      <pc:sldChg chg="modSp mod">
        <pc:chgData name="Wendy Farthing" userId="2577b211-73fe-4c59-90f0-79dea9a1eef5" providerId="ADAL" clId="{1EA7CA20-2D41-4284-9B57-1640A81D362F}" dt="2025-08-20T18:58:20.976" v="159" actId="255"/>
        <pc:sldMkLst>
          <pc:docMk/>
          <pc:sldMk cId="2209008898" sldId="467"/>
        </pc:sldMkLst>
        <pc:spChg chg="mod">
          <ac:chgData name="Wendy Farthing" userId="2577b211-73fe-4c59-90f0-79dea9a1eef5" providerId="ADAL" clId="{1EA7CA20-2D41-4284-9B57-1640A81D362F}" dt="2025-08-20T18:58:20.976" v="159" actId="255"/>
          <ac:spMkLst>
            <pc:docMk/>
            <pc:sldMk cId="2209008898" sldId="467"/>
            <ac:spMk id="3" creationId="{43F7DD93-0F81-138C-BB65-6079C6BAC499}"/>
          </ac:spMkLst>
        </pc:spChg>
      </pc:sldChg>
      <pc:sldChg chg="modSp mod">
        <pc:chgData name="Wendy Farthing" userId="2577b211-73fe-4c59-90f0-79dea9a1eef5" providerId="ADAL" clId="{1EA7CA20-2D41-4284-9B57-1640A81D362F}" dt="2025-08-20T18:58:45.250" v="167" actId="14100"/>
        <pc:sldMkLst>
          <pc:docMk/>
          <pc:sldMk cId="93088422" sldId="468"/>
        </pc:sldMkLst>
        <pc:spChg chg="mod">
          <ac:chgData name="Wendy Farthing" userId="2577b211-73fe-4c59-90f0-79dea9a1eef5" providerId="ADAL" clId="{1EA7CA20-2D41-4284-9B57-1640A81D362F}" dt="2025-08-20T18:58:45.250" v="167" actId="14100"/>
          <ac:spMkLst>
            <pc:docMk/>
            <pc:sldMk cId="93088422" sldId="468"/>
            <ac:spMk id="3" creationId="{51D95E6F-BAAA-C4EA-5964-85AC25ADF347}"/>
          </ac:spMkLst>
        </pc:spChg>
      </pc:sldChg>
      <pc:sldChg chg="modSp mod">
        <pc:chgData name="Wendy Farthing" userId="2577b211-73fe-4c59-90f0-79dea9a1eef5" providerId="ADAL" clId="{1EA7CA20-2D41-4284-9B57-1640A81D362F}" dt="2025-08-20T18:59:01.350" v="168" actId="255"/>
        <pc:sldMkLst>
          <pc:docMk/>
          <pc:sldMk cId="3428955640" sldId="469"/>
        </pc:sldMkLst>
        <pc:spChg chg="mod">
          <ac:chgData name="Wendy Farthing" userId="2577b211-73fe-4c59-90f0-79dea9a1eef5" providerId="ADAL" clId="{1EA7CA20-2D41-4284-9B57-1640A81D362F}" dt="2025-08-20T18:59:01.350" v="168" actId="255"/>
          <ac:spMkLst>
            <pc:docMk/>
            <pc:sldMk cId="3428955640" sldId="469"/>
            <ac:spMk id="3" creationId="{180AFFB3-EF39-3D5B-1C86-458363670043}"/>
          </ac:spMkLst>
        </pc:spChg>
      </pc:sldChg>
      <pc:sldChg chg="modSp mod">
        <pc:chgData name="Wendy Farthing" userId="2577b211-73fe-4c59-90f0-79dea9a1eef5" providerId="ADAL" clId="{1EA7CA20-2D41-4284-9B57-1640A81D362F}" dt="2025-08-20T18:59:25.226" v="169" actId="255"/>
        <pc:sldMkLst>
          <pc:docMk/>
          <pc:sldMk cId="4048461315" sldId="470"/>
        </pc:sldMkLst>
        <pc:spChg chg="mod">
          <ac:chgData name="Wendy Farthing" userId="2577b211-73fe-4c59-90f0-79dea9a1eef5" providerId="ADAL" clId="{1EA7CA20-2D41-4284-9B57-1640A81D362F}" dt="2025-08-20T18:59:25.226" v="169" actId="255"/>
          <ac:spMkLst>
            <pc:docMk/>
            <pc:sldMk cId="4048461315" sldId="470"/>
            <ac:spMk id="3" creationId="{C4F910B1-44D4-1D9C-E40A-BDC72006CEF7}"/>
          </ac:spMkLst>
        </pc:spChg>
      </pc:sldChg>
      <pc:sldChg chg="modSp mod">
        <pc:chgData name="Wendy Farthing" userId="2577b211-73fe-4c59-90f0-79dea9a1eef5" providerId="ADAL" clId="{1EA7CA20-2D41-4284-9B57-1640A81D362F}" dt="2025-08-20T18:59:44.575" v="170" actId="255"/>
        <pc:sldMkLst>
          <pc:docMk/>
          <pc:sldMk cId="129265063" sldId="471"/>
        </pc:sldMkLst>
        <pc:spChg chg="mod">
          <ac:chgData name="Wendy Farthing" userId="2577b211-73fe-4c59-90f0-79dea9a1eef5" providerId="ADAL" clId="{1EA7CA20-2D41-4284-9B57-1640A81D362F}" dt="2025-08-20T18:59:44.575" v="170" actId="255"/>
          <ac:spMkLst>
            <pc:docMk/>
            <pc:sldMk cId="129265063" sldId="471"/>
            <ac:spMk id="3" creationId="{74CF1143-39AC-538B-8D4C-E4089B7A4FEA}"/>
          </ac:spMkLst>
        </pc:spChg>
      </pc:sldChg>
      <pc:sldChg chg="modSp add mod">
        <pc:chgData name="Wendy Farthing" userId="2577b211-73fe-4c59-90f0-79dea9a1eef5" providerId="ADAL" clId="{1EA7CA20-2D41-4284-9B57-1640A81D362F}" dt="2025-08-20T19:01:10.793" v="175" actId="207"/>
        <pc:sldMkLst>
          <pc:docMk/>
          <pc:sldMk cId="1952119040" sldId="472"/>
        </pc:sldMkLst>
        <pc:spChg chg="mod">
          <ac:chgData name="Wendy Farthing" userId="2577b211-73fe-4c59-90f0-79dea9a1eef5" providerId="ADAL" clId="{1EA7CA20-2D41-4284-9B57-1640A81D362F}" dt="2025-08-20T19:01:10.793" v="175" actId="207"/>
          <ac:spMkLst>
            <pc:docMk/>
            <pc:sldMk cId="1952119040" sldId="472"/>
            <ac:spMk id="10" creationId="{F9E42730-20B0-E38E-E0CA-9E6FA26381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6B655A1-43B4-45C9-94E0-B988AE7A6DD2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32C2D3E-5D1A-475D-BB34-0D7D2409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7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BA4252-95EA-4593-9791-5C6512E3C0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8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71C5E-F010-89D1-43B3-FAE982603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B37AF5-B03D-0192-35C1-0AB3EE9D9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24057C-534A-10BF-4301-823F8A400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27087-F2FB-2A1E-C6B7-B0C5D167B6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BA4252-95EA-4593-9791-5C6512E3C03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76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Person with dementia symptoms may increase as they progress in dementia</a:t>
            </a:r>
          </a:p>
          <a:p>
            <a:r>
              <a:rPr lang="en-US" dirty="0"/>
              <a:t>See urge/detrusor instability and functional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C2D3E-5D1A-475D-BB34-0D7D240903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54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Elastic waist bands are easier to adjust to promote toileting and promote independence as long as possible</a:t>
            </a:r>
          </a:p>
          <a:p>
            <a:r>
              <a:rPr lang="en-US" dirty="0"/>
              <a:t>Let families know of need for change…zippers will become more difficult and take longer to remove to toilet.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C2D3E-5D1A-475D-BB34-0D7D240903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1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P_Title_C.jpg                                                 0033966FKarls G4                       C0DC18D5:">
            <a:extLst>
              <a:ext uri="{FF2B5EF4-FFF2-40B4-BE49-F238E27FC236}">
                <a16:creationId xmlns:a16="http://schemas.microsoft.com/office/drawing/2014/main" id="{B0EAF2F4-0FD1-4295-BD8D-CAB7A5E9A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4C473AF1-3674-4EE1-8AF7-F3E6B3AFAD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white">
          <a:xfrm>
            <a:off x="1079502" y="876300"/>
            <a:ext cx="104013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785D0B4-D106-485F-941E-FA6896116A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79502" y="2057400"/>
            <a:ext cx="10401300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A35BED7-1800-4B5A-9859-A9C0DCEA93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2200" y="6400800"/>
            <a:ext cx="2540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1DDEBB78-D71A-4D4D-80AC-5967BD300C82}" type="datetime4">
              <a:rPr lang="en-US" altLang="en-US"/>
              <a:pPr/>
              <a:t>August 21, 2025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8A01557-673F-4055-A154-7ABA6B8066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165600" y="6400800"/>
            <a:ext cx="38608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CAB604F-4386-49BB-A4A1-5FAC0C3520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940800" y="6400800"/>
            <a:ext cx="2540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E617084E-CE13-4440-A200-9F0C12C9E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21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4488B-D061-41C9-9506-EEAEF668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EA5F6-6B3D-47CB-A12D-4D8608C67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FE504-365D-4466-8568-5A3E0679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5A0E12-A0F8-48E7-96CE-FFF3332CD6D6}" type="datetime4">
              <a:rPr lang="en-US" altLang="en-US"/>
              <a:pPr/>
              <a:t>August 21, 2025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B9022-6E6C-4B72-B6D3-C64C20AE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29B32-5C64-4680-AFBC-265E58D6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8E08F-D097-45B6-960B-F9C0284A7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19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B35819-D550-40EC-AD47-BA5EFA80A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1900" y="390526"/>
            <a:ext cx="2590800" cy="5705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69ADD-B1EF-43B8-B141-692A4BECE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390526"/>
            <a:ext cx="7569200" cy="5705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05694-E1DB-499C-90C1-DAFA960CA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2AB809-06CD-49AB-9C75-6F2BB0C71431}" type="datetime4">
              <a:rPr lang="en-US" altLang="en-US"/>
              <a:pPr/>
              <a:t>August 21, 2025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2A895-A2B7-4BC9-8919-CD1D5C83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782E6-2A12-4548-9EDD-8D5FBC79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C6B72-50AE-42A3-9B71-4AC3065E12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84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8634-9000-4FA3-A5FD-17CD6A74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BA47B-7CAB-4B10-9B5C-E34E5AA5F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B0C91-7AB1-4AF1-BC29-EFA19C6E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E469DA-C716-4AD2-AB82-CDDF19AA6D07}" type="datetime4">
              <a:rPr lang="en-US" altLang="en-US"/>
              <a:pPr/>
              <a:t>August 21, 2025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DCE33-8BEE-4404-8DD6-06B9C366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8625-8EA0-40DD-B562-9677A3E2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F5B8C-BB8F-44FC-B8B8-53C8E8543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19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80566-1F66-4510-87CD-70A954264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445D9-157F-41DD-8CF0-1C121A72B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86276-FDD2-4FE0-BC8B-471426A0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9D2A9-68DE-4C5F-B33E-1A2C37A3D984}" type="datetime4">
              <a:rPr lang="en-US" altLang="en-US"/>
              <a:pPr/>
              <a:t>August 21, 2025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E9D9F-149E-4D22-85CB-8E70BA044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CBDD4-3D52-48EB-A8E1-E95CC08D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B339D-D855-40D1-8E31-5BDA52854C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461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D9B0A-C6C1-4C74-B3C7-8E458A99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80530-B7BD-4CEF-B54E-A28F51373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95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722C7-9167-4EDB-A5C0-4C4DF177E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7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43D51-9B96-4797-8946-094A3D2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13EB96-4271-4E01-BCCE-10B34F137257}" type="datetime4">
              <a:rPr lang="en-US" altLang="en-US"/>
              <a:pPr/>
              <a:t>August 21, 2025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995FB-5A80-4AA5-849F-89910452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5CED-AB14-4AAF-9BB9-FE3C0EB5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2BD1F-AB67-4F97-BDC2-4CBF94917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40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F77E-FB57-4AF8-9714-6A480AD2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90FE8-7132-407D-BE4B-036950851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B225F-25D9-4AEA-AF43-66DCF3893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F76AE4-7D9E-4D0A-AA34-C4BAC070C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9FE9E-6442-45C3-8C5B-8935917FB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68825C-C6B8-44BF-AE1E-E5BBA651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9E5E96-3711-4CE2-A318-3627CD586503}" type="datetime4">
              <a:rPr lang="en-US" altLang="en-US"/>
              <a:pPr/>
              <a:t>August 21, 2025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9AD9CB-0C96-4E3B-B766-6143C0D75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966055-C292-458A-8967-EFB8B4C2D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B13C-4606-4A0F-B91E-539A43B5C0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97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6BF-57C5-4CCB-A574-0527E998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CC7DC-0FDD-4E69-93F2-6618CDEE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77AA33-5E1D-4088-8706-88D0EAA8A6FA}" type="datetime4">
              <a:rPr lang="en-US" altLang="en-US"/>
              <a:pPr/>
              <a:t>August 21, 2025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EE538-E8F6-416C-9B77-6BD3454C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0DC95-DB3A-4789-9E3F-B6266992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09B3-1B44-40F8-B864-114BC2D68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15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4CBF3-99C7-45A1-BFBB-0787FA08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5518A-9757-495D-8065-59FF5E72D6CD}" type="datetime4">
              <a:rPr lang="en-US" altLang="en-US"/>
              <a:pPr/>
              <a:t>August 21, 2025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404085-7BB6-40DB-A652-AA1C8C97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7B7EB-E278-41AB-9A26-936C7A48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63345-3C9E-4948-9C66-7092F0B20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11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EC77B-5308-4203-AFBB-7A72156C0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A6FC2-CE64-4DD6-8AA2-58222E7A7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791C4-75F7-41D3-9935-517B00BE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B9F79-06C2-4D1B-B5BC-31CBD4C1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21A2AB-7E85-457F-B502-892B36B7F4A4}" type="datetime4">
              <a:rPr lang="en-US" altLang="en-US"/>
              <a:pPr/>
              <a:t>August 21, 2025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A0BD2-75EA-4163-9E61-D81E9C73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5DF2E-3895-4B53-B362-E9BDF3DE0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AD8D1-54A3-4135-A788-739D83994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01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8829-73EC-40D6-80FF-4E3FECFD0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E2DEFA-AC84-4632-882A-4DECE3016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16382-5B30-488F-B76B-D6052F001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11B3F-BD10-4C93-992A-9F16C1895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EDE12B-75B7-43DF-8908-58EB2E8ECD9E}" type="datetime4">
              <a:rPr lang="en-US" altLang="en-US"/>
              <a:pPr/>
              <a:t>August 21, 2025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CF1FA-7A0B-49E3-8EA0-2BAF3492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FF72-AEC2-4183-B13D-4F93B4E1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23E08-17BA-4ADF-89D9-FA174DA6F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59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PP_Second_C.jpg                                                0033966FKarls G4                       C0DC18D5:">
            <a:extLst>
              <a:ext uri="{FF2B5EF4-FFF2-40B4-BE49-F238E27FC236}">
                <a16:creationId xmlns:a16="http://schemas.microsoft.com/office/drawing/2014/main" id="{C9D83208-FB0D-4818-8F2B-0A3EEB25A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C9E8235A-BDC4-46CE-ACE2-0A5DB68CF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1079500" y="390525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FF53BE1-5AEF-4263-8319-6D5A752C9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10795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41BB6E-554F-4C09-89E6-61C05324ED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1079500" y="6324600"/>
            <a:ext cx="254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64384B90-0C74-4041-8C92-46ACEADF0EDB}" type="datetime4">
              <a:rPr lang="en-US" altLang="en-US"/>
              <a:pPr/>
              <a:t>August 21, 2025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4783731-8602-4591-A467-5D7CD4AC25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860800" y="6324600"/>
            <a:ext cx="386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BB1F29-F0CC-4933-9965-543F0931DE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229600" y="6324600"/>
            <a:ext cx="142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1A626CA7-E004-4775-BD08-E9C619C466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52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254B8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254B8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254B8E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254B8E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254B8E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254B8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s-media-cache-ak0.pinimg.com%2Foriginals%2Fb2%2Fa8%2F25%2Fb2a8254d605aa55e2e2c0b78830631a9.jpg&amp;imgrefurl=https%3A%2F%2Fwww.pinterest.com%2Fschmidtleann%2Fnursing-home-life%2F&amp;docid=Dls_JdRu_5YbhM&amp;tbnid=tviYF5_58I9AmM%3A&amp;w=600&amp;h=354&amp;bih=783&amp;biw=1440&amp;ved=0ahUKEwis-4WEsujPAhWLcT4KHR63DE8QxiAIAg&amp;iact=c&amp;ictx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a.org/tools/falls-free-checku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imgres?imgurl=http%3A%2F%2Fwww.ccmurology.com%2Fimages%2Fdisease%2Fstress_incontinence_01.jpg&amp;imgrefurl=http%3A%2F%2Fwww.ccmurology.com%2Fdisease%2Furinary_incontinence.php&amp;docid=kkNA9hxN9gQ5_M&amp;tbnid=laV2p1uKHi6npM%3A&amp;w=350&amp;h=211&amp;ei=GecLU8mJN8uysQT8i4DoDA&amp;ved=0CAIQxiAwAA&amp;iact=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072FD-31C3-3466-A31D-2C1280F8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E3038-A329-A012-9DB2-A6ED0D1C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69F5B8C-BB8F-44FC-B8B8-53C8E854318D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2DF53-8359-6B41-766C-E312109E85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20"/>
          <a:stretch>
            <a:fillRect/>
          </a:stretch>
        </p:blipFill>
        <p:spPr>
          <a:xfrm>
            <a:off x="2921001" y="1860447"/>
            <a:ext cx="5937249" cy="43344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64177F-D935-E928-65D9-9E2CC2F3D05B}"/>
              </a:ext>
            </a:extLst>
          </p:cNvPr>
          <p:cNvSpPr txBox="1"/>
          <p:nvPr/>
        </p:nvSpPr>
        <p:spPr>
          <a:xfrm>
            <a:off x="1638300" y="407328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>
                <a:solidFill>
                  <a:srgbClr val="254B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Welcome. Please mute your audio.  This webinar will be recorded.</a:t>
            </a:r>
          </a:p>
        </p:txBody>
      </p:sp>
    </p:spTree>
    <p:extLst>
      <p:ext uri="{BB962C8B-B14F-4D97-AF65-F5344CB8AC3E}">
        <p14:creationId xmlns:p14="http://schemas.microsoft.com/office/powerpoint/2010/main" val="182308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11FA1-908D-D247-211F-A99462071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7BFE-12ED-6C1C-1E67-CCE4CA5D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22" y="390525"/>
            <a:ext cx="9705503" cy="1143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7200" dirty="0">
                <a:latin typeface="Arial" panose="020B0604020202020204" pitchFamily="34" charset="0"/>
              </a:rPr>
              <a:t>Overflow</a:t>
            </a:r>
            <a:endParaRPr lang="en-US" sz="7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7EE03-FBCE-5BA2-ED48-424FE3A9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1014" y="6241473"/>
            <a:ext cx="19050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Arial"/>
              </a:rPr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46386-E851-B3B4-5117-785BC5ECA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B58B339D-D855-40D1-8E31-5BDA52854CC6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10</a:t>
            </a:fld>
            <a:endParaRPr lang="en-US" altLang="en-US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33D57-9303-84FF-6B87-0405AC69A286}"/>
              </a:ext>
            </a:extLst>
          </p:cNvPr>
          <p:cNvSpPr txBox="1"/>
          <p:nvPr/>
        </p:nvSpPr>
        <p:spPr>
          <a:xfrm>
            <a:off x="651014" y="1690896"/>
            <a:ext cx="85658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</a:rPr>
              <a:t>Difficulty passing urine- obstruction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3600" dirty="0">
              <a:latin typeface="Arial" panose="020B0604020202020204" pitchFamily="34" charset="0"/>
            </a:endParaRPr>
          </a:p>
          <a:p>
            <a:endParaRPr lang="en-US" altLang="en-US" sz="3600" dirty="0"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3600" dirty="0"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3600" dirty="0"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</a:rPr>
              <a:t>Bladder muscle not being stimulated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B3CA8-EAA6-137D-23D0-21DB4D95D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94" y="5030787"/>
            <a:ext cx="285432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Treatment of Urinary Retention - NIDDK">
            <a:extLst>
              <a:ext uri="{FF2B5EF4-FFF2-40B4-BE49-F238E27FC236}">
                <a16:creationId xmlns:a16="http://schemas.microsoft.com/office/drawing/2014/main" id="{AAA268DB-07DC-95AA-6746-07A9AB640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10" y="2335237"/>
            <a:ext cx="1596830" cy="19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45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2718C-FCDC-CF02-EB8C-F9964D538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D86A-7028-6BDB-B0BA-F8312A143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35" y="390525"/>
            <a:ext cx="9584590" cy="1143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endParaRPr lang="en-US" sz="7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96804-0917-A5CD-62D8-836059D4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7005" y="6315075"/>
            <a:ext cx="19050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Arial"/>
              </a:rPr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B21DB-699C-05B3-C064-FD8E0648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B58B339D-D855-40D1-8E31-5BDA52854CC6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11</a:t>
            </a:fld>
            <a:endParaRPr lang="en-US" altLang="en-US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CF90C-770B-736F-7813-BF6FACE32B5D}"/>
              </a:ext>
            </a:extLst>
          </p:cNvPr>
          <p:cNvSpPr txBox="1"/>
          <p:nvPr/>
        </p:nvSpPr>
        <p:spPr>
          <a:xfrm>
            <a:off x="597005" y="2079969"/>
            <a:ext cx="84374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/>
              <a:t>Mobility difficulties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3600" dirty="0"/>
              <a:t>Cognition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8EF93B1-A589-1694-92BA-967159082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392749"/>
            <a:ext cx="24749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35" y="3313649"/>
            <a:ext cx="2309872" cy="301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92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AFFB3-EF39-3D5B-1C86-458363670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" y="1981200"/>
            <a:ext cx="11960352" cy="4114800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endParaRPr lang="en-US" dirty="0">
              <a:cs typeface="Arial"/>
            </a:endParaRPr>
          </a:p>
          <a:p>
            <a:pPr marL="0" indent="0" algn="ctr">
              <a:buNone/>
            </a:pPr>
            <a:r>
              <a:rPr lang="en-US" sz="5400" dirty="0">
                <a:cs typeface="Arial"/>
              </a:rPr>
              <a:t>What about a person with dementia and UI?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97358-9DAF-EC2B-A460-62ACC97E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69DA-C716-4AD2-AB82-CDDF19AA6D07}" type="datetime4">
              <a:rPr lang="en-US" altLang="en-US"/>
              <a:pPr/>
              <a:t>August 21, 2025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C9083-7A01-8F60-1158-4188DA0E3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5B8C-BB8F-44FC-B8B8-53C8E854318D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955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1FD55-8481-803A-182E-94611A091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A193-4B05-54E1-49AA-9C969BFF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39" y="390525"/>
            <a:ext cx="9849086" cy="1143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dirty="0"/>
              <a:t>Person with Dementia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8C6D2-5D19-2E2D-9339-EDBEE2E3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6939" y="6324600"/>
            <a:ext cx="19050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Arial"/>
              </a:rPr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AC8B7-0E6D-F3FB-FD79-E5EC0BBD2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B58B339D-D855-40D1-8E31-5BDA52854CC6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13</a:t>
            </a:fld>
            <a:endParaRPr lang="en-US" altLang="en-US">
              <a:latin typeface="Arial"/>
            </a:endParaRPr>
          </a:p>
        </p:txBody>
      </p:sp>
      <p:pic>
        <p:nvPicPr>
          <p:cNvPr id="3" name="Content Placeholder 3" descr="Related image">
            <a:hlinkClick r:id="rId3"/>
            <a:extLst>
              <a:ext uri="{FF2B5EF4-FFF2-40B4-BE49-F238E27FC236}">
                <a16:creationId xmlns:a16="http://schemas.microsoft.com/office/drawing/2014/main" id="{3C693BA5-EAFC-420E-AA07-88DFD64D09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15" y="2248216"/>
            <a:ext cx="7293429" cy="36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237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09541-E4AF-C7C0-F685-8A7710E55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FC13-4DF3-EDFD-0489-52D8B08D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421" y="390525"/>
            <a:ext cx="11252410" cy="1143000"/>
          </a:xfrm>
        </p:spPr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200" dirty="0"/>
              <a:t>Know their history/baseline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8C5F6-C9A4-BD50-DC74-F9EABE18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9026" y="6249030"/>
            <a:ext cx="19050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Arial"/>
              </a:rPr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6F05CF-2D6A-8A67-58F0-827FD348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B58B339D-D855-40D1-8E31-5BDA52854CC6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14</a:t>
            </a:fld>
            <a:endParaRPr lang="en-US" altLang="en-US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355748-DFA2-90BC-590F-01A43D649403}"/>
              </a:ext>
            </a:extLst>
          </p:cNvPr>
          <p:cNvSpPr txBox="1"/>
          <p:nvPr/>
        </p:nvSpPr>
        <p:spPr>
          <a:xfrm>
            <a:off x="453421" y="2195935"/>
            <a:ext cx="107309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Did they have trouble with urinary leakage prior to diagnosis?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If so, what were their symptoms?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What was their bowel elimination schedule?</a:t>
            </a:r>
          </a:p>
        </p:txBody>
      </p:sp>
    </p:spTree>
    <p:extLst>
      <p:ext uri="{BB962C8B-B14F-4D97-AF65-F5344CB8AC3E}">
        <p14:creationId xmlns:p14="http://schemas.microsoft.com/office/powerpoint/2010/main" val="924675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081CD-AACC-8C43-0285-F1F0D6C9F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A74F4-BEC8-D257-ABED-7668A0EA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12" y="390525"/>
            <a:ext cx="9932213" cy="1143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dirty="0"/>
              <a:t>Clothing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3EA70-19A6-AAAB-7EB0-1585A677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8798" y="6256587"/>
            <a:ext cx="19050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Arial"/>
              </a:rPr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151AE-F471-D9A7-A8B3-8DDA0BCF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B58B339D-D855-40D1-8E31-5BDA52854CC6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15</a:t>
            </a:fld>
            <a:endParaRPr lang="en-US" altLang="en-US">
              <a:latin typeface="Arial"/>
            </a:endParaRPr>
          </a:p>
        </p:txBody>
      </p:sp>
      <p:pic>
        <p:nvPicPr>
          <p:cNvPr id="9218" name="Picture 2" descr="Black Old Woman With Walking Stick Cartoon Vector Clipart - FriendlyStock">
            <a:extLst>
              <a:ext uri="{FF2B5EF4-FFF2-40B4-BE49-F238E27FC236}">
                <a16:creationId xmlns:a16="http://schemas.microsoft.com/office/drawing/2014/main" id="{7A0950BA-0D65-9539-E38F-31351265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96D55"/>
              </a:clrFrom>
              <a:clrTo>
                <a:srgbClr val="896D5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521" y="2218953"/>
            <a:ext cx="1997639" cy="299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cessing Scheme Of Pants With Button Fastener Stock Illustration -  Download Image Now - Fly - Insect, Jeans, Open - iStock">
            <a:extLst>
              <a:ext uri="{FF2B5EF4-FFF2-40B4-BE49-F238E27FC236}">
                <a16:creationId xmlns:a16="http://schemas.microsoft.com/office/drawing/2014/main" id="{F88A5B20-B828-4F8C-BA2F-25CDAE9037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84" y="2287692"/>
            <a:ext cx="2679313" cy="25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790+ Elastic Pants Illustrations, Royalty-Free Vector Graphics &amp; Clip Art -  iStock | Sweatpants, Elastic band, Yoga pants">
            <a:extLst>
              <a:ext uri="{FF2B5EF4-FFF2-40B4-BE49-F238E27FC236}">
                <a16:creationId xmlns:a16="http://schemas.microsoft.com/office/drawing/2014/main" id="{4A6A7669-4CC4-4B12-9252-84FE9B072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86" y="2468335"/>
            <a:ext cx="4430565" cy="248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AE988B-C979-BF61-12DC-8DCB88CA1448}"/>
              </a:ext>
            </a:extLst>
          </p:cNvPr>
          <p:cNvSpPr txBox="1"/>
          <p:nvPr/>
        </p:nvSpPr>
        <p:spPr>
          <a:xfrm>
            <a:off x="292783" y="4856183"/>
            <a:ext cx="2276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  NO!!</a:t>
            </a:r>
          </a:p>
        </p:txBody>
      </p:sp>
    </p:spTree>
    <p:extLst>
      <p:ext uri="{BB962C8B-B14F-4D97-AF65-F5344CB8AC3E}">
        <p14:creationId xmlns:p14="http://schemas.microsoft.com/office/powerpoint/2010/main" val="128172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3E9F7-EF75-DCE0-3694-867A473FB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B350-08C7-9191-0202-BEE1E95C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83" y="390525"/>
            <a:ext cx="12048417" cy="1143000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7200" dirty="0"/>
              <a:t>Don’t know what to do when urge presents?!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71CF5-D2B5-90D4-535A-AE887C39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053" y="6324600"/>
            <a:ext cx="3966572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Arial"/>
              </a:rPr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EF6F7-2E1C-267B-A983-4EA3EDAE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B58B339D-D855-40D1-8E31-5BDA52854CC6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16</a:t>
            </a:fld>
            <a:endParaRPr lang="en-US" altLang="en-US">
              <a:latin typeface="Arial"/>
            </a:endParaRPr>
          </a:p>
        </p:txBody>
      </p:sp>
      <p:pic>
        <p:nvPicPr>
          <p:cNvPr id="1030" name="Picture 6" descr="weird person clipart 20 free Cliparts | Download images on Clipground 2024">
            <a:extLst>
              <a:ext uri="{FF2B5EF4-FFF2-40B4-BE49-F238E27FC236}">
                <a16:creationId xmlns:a16="http://schemas.microsoft.com/office/drawing/2014/main" id="{C4C525E8-D3BD-B4F1-26B5-C011F59F3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3" y="2843682"/>
            <a:ext cx="2875443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30+ Old Woman Peace Sign Stock Illustrations, Royalty-Free Vector ...">
            <a:extLst>
              <a:ext uri="{FF2B5EF4-FFF2-40B4-BE49-F238E27FC236}">
                <a16:creationId xmlns:a16="http://schemas.microsoft.com/office/drawing/2014/main" id="{9BABC7A1-5D87-0670-FB4C-5155C0CE4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79" y="3011373"/>
            <a:ext cx="3029172" cy="28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toon Clip Art Toilet Bowl Stock Illustrations – 184 Cartoon Clip Art ...">
            <a:extLst>
              <a:ext uri="{FF2B5EF4-FFF2-40B4-BE49-F238E27FC236}">
                <a16:creationId xmlns:a16="http://schemas.microsoft.com/office/drawing/2014/main" id="{15CA4EFB-BAEA-B000-8C57-EB1B2AA2F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878" y="3124594"/>
            <a:ext cx="2875443" cy="30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061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9F28F-8FE8-02B5-C363-689D240D2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C8BF9-D7CB-EBEB-22A4-EF5C8267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24" y="390525"/>
            <a:ext cx="9811301" cy="1143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dirty="0"/>
              <a:t>Positioning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53805-9095-814E-6C58-9CF37D83F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154" y="6324600"/>
            <a:ext cx="1337593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Arial"/>
              </a:rPr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63FBE-AEF7-4D63-F349-BEA825B3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B58B339D-D855-40D1-8E31-5BDA52854CC6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17</a:t>
            </a:fld>
            <a:endParaRPr lang="en-US" altLang="en-US">
              <a:latin typeface="Arial"/>
            </a:endParaRPr>
          </a:p>
        </p:txBody>
      </p:sp>
      <p:pic>
        <p:nvPicPr>
          <p:cNvPr id="4098" name="Picture 2" descr="An older woman standing in front of the toilet - Media Asset - NIDDK">
            <a:extLst>
              <a:ext uri="{FF2B5EF4-FFF2-40B4-BE49-F238E27FC236}">
                <a16:creationId xmlns:a16="http://schemas.microsoft.com/office/drawing/2014/main" id="{70912430-9B7B-4D5A-856F-F3C9DDDB4D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0" y="1718385"/>
            <a:ext cx="4475748" cy="44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derly with frequent urination - Stock Illustration [31353081] - PIXTA">
            <a:extLst>
              <a:ext uri="{FF2B5EF4-FFF2-40B4-BE49-F238E27FC236}">
                <a16:creationId xmlns:a16="http://schemas.microsoft.com/office/drawing/2014/main" id="{1054B028-0765-43F2-8C6F-3EE7F595C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2"/>
          <a:stretch>
            <a:fillRect/>
          </a:stretch>
        </p:blipFill>
        <p:spPr bwMode="auto">
          <a:xfrm>
            <a:off x="4938417" y="2060864"/>
            <a:ext cx="3459759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52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1A9FB-FC26-3D9D-61B2-5143D39C5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0C089-26DA-5C0D-427E-B708BFEA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390525"/>
            <a:ext cx="9856643" cy="1143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Toileting Program</a:t>
            </a:r>
            <a:endParaRPr lang="en-US" sz="7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287D-83F7-2A8B-7D30-F2438610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383" y="6324600"/>
            <a:ext cx="1360264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Arial"/>
              </a:rPr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6EE19-2AB0-5799-9BC4-D0A5515E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B58B339D-D855-40D1-8E31-5BDA52854CC6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18</a:t>
            </a:fld>
            <a:endParaRPr lang="en-US" altLang="en-US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05F6E-6541-67A0-924B-701FB896D69E}"/>
              </a:ext>
            </a:extLst>
          </p:cNvPr>
          <p:cNvSpPr txBox="1"/>
          <p:nvPr/>
        </p:nvSpPr>
        <p:spPr>
          <a:xfrm>
            <a:off x="631012" y="1928828"/>
            <a:ext cx="6204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Scheduled Voiding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Timed</a:t>
            </a:r>
          </a:p>
        </p:txBody>
      </p:sp>
      <p:pic>
        <p:nvPicPr>
          <p:cNvPr id="10" name="Picture 9" descr="C:\Users\marks1\AppData\Local\Microsoft\Windows\INetCache\Content.MSO\466B963B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20" y="3429000"/>
            <a:ext cx="2719138" cy="222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ath Clip Art--Clock Art--Clock Face Showing 6 | Media4Mat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37" y="3129157"/>
            <a:ext cx="1785229" cy="1688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ree Cliparts Running Water, Download Free Cliparts Running Water png  images, Free ClipArts on Clipart Library">
            <a:extLst>
              <a:ext uri="{FF2B5EF4-FFF2-40B4-BE49-F238E27FC236}">
                <a16:creationId xmlns:a16="http://schemas.microsoft.com/office/drawing/2014/main" id="{EFABC282-CB2E-4446-8D40-A7A710B1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72" y="3255661"/>
            <a:ext cx="1905000" cy="257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8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A4613-E15C-DA71-30B4-ECF830DE7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B110-022E-9641-8762-122C4806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97" y="390525"/>
            <a:ext cx="9894428" cy="1143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Things to Consider</a:t>
            </a:r>
            <a:endParaRPr lang="en-US" sz="7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C3A-58F5-9C97-0819-85F994AD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1597" y="6324600"/>
            <a:ext cx="1352707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Arial"/>
              </a:rPr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8DF7F-491D-7AD3-D10B-C6F2F42C2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B58B339D-D855-40D1-8E31-5BDA52854CC6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19</a:t>
            </a:fld>
            <a:endParaRPr lang="en-US" altLang="en-US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3D06F7-563C-7A42-B875-2E6B90B16927}"/>
              </a:ext>
            </a:extLst>
          </p:cNvPr>
          <p:cNvSpPr txBox="1"/>
          <p:nvPr/>
        </p:nvSpPr>
        <p:spPr>
          <a:xfrm>
            <a:off x="372578" y="1943903"/>
            <a:ext cx="97334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Addressing medical history/medications    </a:t>
            </a: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Fluids</a:t>
            </a: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Environment Alterations</a:t>
            </a:r>
          </a:p>
          <a:p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Bowel Elimination Schedule</a:t>
            </a:r>
          </a:p>
        </p:txBody>
      </p:sp>
      <p:pic>
        <p:nvPicPr>
          <p:cNvPr id="10" name="Picture 9" descr="Medical Clipart Free Download Steriliz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033" y="1660460"/>
            <a:ext cx="932815" cy="12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marks1\AppData\Local\Microsoft\Windows\INetCache\Content.MSO\DF3D7DE8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282" y="2876485"/>
            <a:ext cx="938456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 result for ice cream clip ar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83" y="2963139"/>
            <a:ext cx="844159" cy="85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marks1\AppData\Local\Microsoft\Windows\INetCache\Content.MSO\DB96B225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87" y="2876485"/>
            <a:ext cx="794825" cy="95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5" descr="Folding Commode         - View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63" y="3845000"/>
            <a:ext cx="1675790" cy="12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ee the source imag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80" y="5088559"/>
            <a:ext cx="1888820" cy="1180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44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1F79C-84D0-44DC-71EE-C4F534828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5130F9E-5961-D8BC-1A4E-01C28145D4A6}"/>
              </a:ext>
            </a:extLst>
          </p:cNvPr>
          <p:cNvSpPr txBox="1"/>
          <p:nvPr/>
        </p:nvSpPr>
        <p:spPr bwMode="black">
          <a:xfrm>
            <a:off x="1079500" y="390525"/>
            <a:ext cx="103632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SAVE THE DATE SEPTEMBER 18, 2025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C2D30-7C47-417A-D0E0-F4FDD854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500" y="6324600"/>
            <a:ext cx="2540000" cy="30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August 21, 2025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8B961-1D6E-D096-234C-60FE4A95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1422400" cy="30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69F5B8C-BB8F-44FC-B8B8-53C8E85431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254B8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84B4F6-F42E-F658-10C5-ECF27782BB3A}"/>
              </a:ext>
            </a:extLst>
          </p:cNvPr>
          <p:cNvGrpSpPr/>
          <p:nvPr/>
        </p:nvGrpSpPr>
        <p:grpSpPr>
          <a:xfrm>
            <a:off x="41670" y="1773937"/>
            <a:ext cx="11260314" cy="4550664"/>
            <a:chOff x="1668789" y="2340864"/>
            <a:chExt cx="4490711" cy="375513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E42730-20B0-E38E-E0CA-9E6FA2638186}"/>
                </a:ext>
              </a:extLst>
            </p:cNvPr>
            <p:cNvSpPr txBox="1"/>
            <p:nvPr/>
          </p:nvSpPr>
          <p:spPr bwMode="black">
            <a:xfrm>
              <a:off x="1772512" y="2340864"/>
              <a:ext cx="4386988" cy="37551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54B8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Falls continue to be a national public health concern. 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4B8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Falls Prevention Awareness Week is a national health campaign observed on the first day of fall to increase awareness around falls health and injury prevention.  Falls Prevention Awareness Week runs September 21-27, 2025.                                                                                       This year’s theme is </a:t>
              </a: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254B8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“From Awareness to Action”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4B8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54B8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Join GWEP, the Maryland Living Well Center of Excellence and guest speaker                     Dennis Klima, PT, MS, PhD, DPT, FNAP to discuss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54B8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‘Preventing Falls in Dementia Patients’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srgbClr val="254B8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September 18th 12:15 pm - 1:00 pm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54B8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Board-Certified Geriatric Clinical Specialist, Board-Certified Neurologic Clinical Specialist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54B8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Professor Department of Physical Therapy University of Maryland Eastern Shore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Falls Risk Self-Assessment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54B8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This self-assessment tool developed by the National Council on Aging (NCOA) provides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54B8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consumers with a falls risk score and follow-up contact with resources based on their falls risk.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254B8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Please visit: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www.ncoa.org/tools/falls-free-checkup/</a:t>
              </a:r>
              <a:endPara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54B8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1" name="Picture 2" descr="flat simple caution fall hazard vertical sign">
              <a:extLst>
                <a:ext uri="{FF2B5EF4-FFF2-40B4-BE49-F238E27FC236}">
                  <a16:creationId xmlns:a16="http://schemas.microsoft.com/office/drawing/2014/main" id="{58F69985-8745-2730-70FD-2D99F34D47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5" t="29734" r="28180" b="26527"/>
            <a:stretch>
              <a:fillRect/>
            </a:stretch>
          </p:blipFill>
          <p:spPr bwMode="auto">
            <a:xfrm>
              <a:off x="1668789" y="3706596"/>
              <a:ext cx="676656" cy="1300024"/>
            </a:xfrm>
            <a:prstGeom prst="rect">
              <a:avLst/>
            </a:prstGeom>
            <a:solidFill>
              <a:srgbClr val="FFFFFF"/>
            </a:solidFill>
          </p:spPr>
        </p:pic>
      </p:grpSp>
    </p:spTree>
    <p:extLst>
      <p:ext uri="{BB962C8B-B14F-4D97-AF65-F5344CB8AC3E}">
        <p14:creationId xmlns:p14="http://schemas.microsoft.com/office/powerpoint/2010/main" val="195211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910B1-44D4-1D9C-E40A-BDC72006C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sz="5400" dirty="0">
                <a:cs typeface="Arial"/>
              </a:rPr>
              <a:t>What are some strategies to promote regular bowel movements?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0E043-901D-1882-F5F7-FD3552C9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69DA-C716-4AD2-AB82-CDDF19AA6D07}" type="datetime4">
              <a:rPr lang="en-US" altLang="en-US"/>
              <a:pPr/>
              <a:t>August 21, 2025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EFED3-386A-CAAB-51F9-D2D7227B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5B8C-BB8F-44FC-B8B8-53C8E854318D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461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FED0B-54DC-EF58-00B0-D93CA3706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75E4-CD6A-FEC7-9084-D7AE19CE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390525"/>
            <a:ext cx="11516906" cy="1143000"/>
          </a:xfrm>
        </p:spPr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200" dirty="0"/>
              <a:t>Promote Bowel Elimination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2FB70-B7E4-3275-62B1-938D6F1E4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952" y="6324600"/>
            <a:ext cx="1420721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Arial"/>
              </a:rPr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77988-7FBD-B3DE-E3E4-EF169252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B58B339D-D855-40D1-8E31-5BDA52854CC6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21</a:t>
            </a:fld>
            <a:endParaRPr lang="en-US" altLang="en-US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53507-E228-74B1-0199-3C622E33C96B}"/>
              </a:ext>
            </a:extLst>
          </p:cNvPr>
          <p:cNvSpPr txBox="1"/>
          <p:nvPr/>
        </p:nvSpPr>
        <p:spPr>
          <a:xfrm>
            <a:off x="249382" y="2023629"/>
            <a:ext cx="438357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Toileting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Fluids   </a:t>
            </a:r>
          </a:p>
          <a:p>
            <a:r>
              <a:rPr lang="en-US" sz="3600" dirty="0"/>
              <a:t>	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Diet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Walking/Exercise</a:t>
            </a:r>
          </a:p>
        </p:txBody>
      </p:sp>
      <p:pic>
        <p:nvPicPr>
          <p:cNvPr id="1026" name="Picture 2" descr="Grandfather Clipart, Grandpa on the Toilet Images, 10 Watercolor Clip ...">
            <a:extLst>
              <a:ext uri="{FF2B5EF4-FFF2-40B4-BE49-F238E27FC236}">
                <a16:creationId xmlns:a16="http://schemas.microsoft.com/office/drawing/2014/main" id="{9B656259-5811-A940-2D12-A044FBA86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846" y="1692976"/>
            <a:ext cx="1284798" cy="128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ue towel, illustration, vector on white background. 13674151 Vector ...">
            <a:extLst>
              <a:ext uri="{FF2B5EF4-FFF2-40B4-BE49-F238E27FC236}">
                <a16:creationId xmlns:a16="http://schemas.microsoft.com/office/drawing/2014/main" id="{8AB3994B-AF30-E65C-B277-084F7B72F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643" y="2175015"/>
            <a:ext cx="798671" cy="80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15 of Folding Tv Trays with Stand">
            <a:extLst>
              <a:ext uri="{FF2B5EF4-FFF2-40B4-BE49-F238E27FC236}">
                <a16:creationId xmlns:a16="http://schemas.microsoft.com/office/drawing/2014/main" id="{149F48FC-456A-B80C-DEAA-62C8F669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54" y="1951406"/>
            <a:ext cx="1261731" cy="9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Beverage Clipart-transparent glass of water illustration with a reflection">
            <a:extLst>
              <a:ext uri="{FF2B5EF4-FFF2-40B4-BE49-F238E27FC236}">
                <a16:creationId xmlns:a16="http://schemas.microsoft.com/office/drawing/2014/main" id="{F15F7E70-F911-E2EE-A13A-9D38E24B4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65" y="3086743"/>
            <a:ext cx="928576" cy="92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4" descr="Bowl Of Soup Clip Art">
            <a:extLst>
              <a:ext uri="{FF2B5EF4-FFF2-40B4-BE49-F238E27FC236}">
                <a16:creationId xmlns:a16="http://schemas.microsoft.com/office/drawing/2014/main" id="{A01836E0-8341-B17A-B56F-969EF2432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185" y="2994729"/>
            <a:ext cx="715923" cy="9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offee cup clip art free perfect cup of coffee clipart 3 clipartcow ...">
            <a:extLst>
              <a:ext uri="{FF2B5EF4-FFF2-40B4-BE49-F238E27FC236}">
                <a16:creationId xmlns:a16="http://schemas.microsoft.com/office/drawing/2014/main" id="{6B179144-401A-C8B5-9C70-5EF9990CC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18" y="3049428"/>
            <a:ext cx="933592" cy="94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Glass Of Ice Water Clip Art">
            <a:extLst>
              <a:ext uri="{FF2B5EF4-FFF2-40B4-BE49-F238E27FC236}">
                <a16:creationId xmlns:a16="http://schemas.microsoft.com/office/drawing/2014/main" id="{48486114-F5EB-89C1-2372-D28350016D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36" y="3148127"/>
            <a:ext cx="628015" cy="934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Picture 32" descr="Old Man Walking, illlustration 34497857 Vector Art at Vecteezy">
            <a:extLst>
              <a:ext uri="{FF2B5EF4-FFF2-40B4-BE49-F238E27FC236}">
                <a16:creationId xmlns:a16="http://schemas.microsoft.com/office/drawing/2014/main" id="{75010799-C7C1-1049-C185-DC62E01EA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08" y="5109314"/>
            <a:ext cx="946299" cy="136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Fruits Clipart">
            <a:extLst>
              <a:ext uri="{FF2B5EF4-FFF2-40B4-BE49-F238E27FC236}">
                <a16:creationId xmlns:a16="http://schemas.microsoft.com/office/drawing/2014/main" id="{3AAAD48E-D51B-A736-EAD1-355F2D887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36" y="4082212"/>
            <a:ext cx="1399541" cy="9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Vegetables Clipart">
            <a:extLst>
              <a:ext uri="{FF2B5EF4-FFF2-40B4-BE49-F238E27FC236}">
                <a16:creationId xmlns:a16="http://schemas.microsoft.com/office/drawing/2014/main" id="{B9354D54-9558-D62B-FF72-46CE57F79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294" y="4163016"/>
            <a:ext cx="1160040" cy="9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298D27-2D61-0D77-8BF8-EED29B07B6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91552" y="4219079"/>
            <a:ext cx="1261981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49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F1143-39AC-538B-8D4C-E4089B7A4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981200"/>
            <a:ext cx="11850624" cy="4114800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5400" dirty="0">
                <a:cs typeface="Arial"/>
              </a:rPr>
              <a:t>What are some other tips for                managing UI?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E3524-03B4-48AC-1D22-8B4BF923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69DA-C716-4AD2-AB82-CDDF19AA6D07}" type="datetime4">
              <a:rPr lang="en-US" altLang="en-US"/>
              <a:pPr/>
              <a:t>August 21, 2025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30954-9764-7DCC-C622-FD0B34F9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5B8C-BB8F-44FC-B8B8-53C8E854318D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65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E54CD-DD64-3B67-98A2-3716750C8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51FB-6990-48C0-C0A9-867494AD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24" y="390525"/>
            <a:ext cx="11601185" cy="1143000"/>
          </a:xfrm>
        </p:spPr>
        <p:txBody>
          <a:bodyPr wrap="square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200" dirty="0"/>
              <a:t>Protective Undergarments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A95DD-6FCA-31D5-9DA8-6D227CAB5E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725" y="6324600"/>
            <a:ext cx="1534076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Arial"/>
              </a:rPr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E9FDD-42ED-A70B-369E-BFAF8A71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B58B339D-D855-40D1-8E31-5BDA52854CC6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23</a:t>
            </a:fld>
            <a:endParaRPr lang="en-US" altLang="en-US">
              <a:latin typeface="Arial"/>
            </a:endParaRPr>
          </a:p>
        </p:txBody>
      </p:sp>
      <p:pic>
        <p:nvPicPr>
          <p:cNvPr id="10244" name="Picture 4" descr="P270 clipart 20 free Cliparts | Download images on Clipground 2025">
            <a:extLst>
              <a:ext uri="{FF2B5EF4-FFF2-40B4-BE49-F238E27FC236}">
                <a16:creationId xmlns:a16="http://schemas.microsoft.com/office/drawing/2014/main" id="{67A13EA8-9C9B-D1AF-3A99-968ED20F5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2" y="1825625"/>
            <a:ext cx="2447260" cy="244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isposable Adult Diaper or Nappy Icon in Thin Line Art. 24182940 Vector ...">
            <a:extLst>
              <a:ext uri="{FF2B5EF4-FFF2-40B4-BE49-F238E27FC236}">
                <a16:creationId xmlns:a16="http://schemas.microsoft.com/office/drawing/2014/main" id="{173D1ABA-A1BC-83FD-97AD-4BE16BD4F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598" y="4072354"/>
            <a:ext cx="2570833" cy="199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dult Incontinence Pull Up Nappies | Novamed Pads">
            <a:extLst>
              <a:ext uri="{FF2B5EF4-FFF2-40B4-BE49-F238E27FC236}">
                <a16:creationId xmlns:a16="http://schemas.microsoft.com/office/drawing/2014/main" id="{10B9B6BC-2D0B-9A29-55B1-DBA112F9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60" y="1825625"/>
            <a:ext cx="2259640" cy="225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12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AAD2E-5565-9344-5690-336DD2DE1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042C1-D84F-48BB-2DDC-4EAFBFD15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24" y="390525"/>
            <a:ext cx="9811301" cy="1143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Skin Care</a:t>
            </a:r>
            <a:endParaRPr lang="en-US" sz="7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66CFA-63BA-A2C9-0DE9-4FD37272B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725" y="6324600"/>
            <a:ext cx="1534076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Arial"/>
              </a:rPr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4A5E4-3F99-2FF6-721C-3AC74A23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B58B339D-D855-40D1-8E31-5BDA52854CC6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24</a:t>
            </a:fld>
            <a:endParaRPr lang="en-US" altLang="en-US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184D1-C152-A274-2B7D-4FEEF1CE37A6}"/>
              </a:ext>
            </a:extLst>
          </p:cNvPr>
          <p:cNvSpPr txBox="1"/>
          <p:nvPr/>
        </p:nvSpPr>
        <p:spPr>
          <a:xfrm>
            <a:off x="294724" y="2090058"/>
            <a:ext cx="88079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Good Hygiene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Skin barrier</a:t>
            </a:r>
          </a:p>
        </p:txBody>
      </p:sp>
      <p:pic>
        <p:nvPicPr>
          <p:cNvPr id="3080" name="Picture 8" descr="Skin Barrier Vector Art, Icons, and Graphics for Free Download">
            <a:extLst>
              <a:ext uri="{FF2B5EF4-FFF2-40B4-BE49-F238E27FC236}">
                <a16:creationId xmlns:a16="http://schemas.microsoft.com/office/drawing/2014/main" id="{8757AEFB-F19A-756B-9D4D-E8D1C4BF0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91" y="3429000"/>
            <a:ext cx="1871108" cy="251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ashcloth And Soap Clipart">
            <a:extLst>
              <a:ext uri="{FF2B5EF4-FFF2-40B4-BE49-F238E27FC236}">
                <a16:creationId xmlns:a16="http://schemas.microsoft.com/office/drawing/2014/main" id="{5CAD7953-1D02-BE46-AC29-510F3FB01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53" y="3188136"/>
            <a:ext cx="3669864" cy="366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90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791D2-D77A-F271-1956-235638610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6EBE-54E5-35BC-90B3-106784973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24" y="390525"/>
            <a:ext cx="9811301" cy="1143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dirty="0"/>
              <a:t>Questions???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2EE44-2932-685C-DED1-8EDD6DF0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4725" y="6324600"/>
            <a:ext cx="1534076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Arial"/>
              </a:rPr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BD8F2-7946-DF78-45F2-0717CA76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B58B339D-D855-40D1-8E31-5BDA52854CC6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25</a:t>
            </a:fld>
            <a:endParaRPr lang="en-US" altLang="en-US">
              <a:latin typeface="Arial"/>
            </a:endParaRPr>
          </a:p>
        </p:txBody>
      </p:sp>
      <p:pic>
        <p:nvPicPr>
          <p:cNvPr id="4098" name="Picture 2" descr="Helping The Elderly Clipart">
            <a:extLst>
              <a:ext uri="{FF2B5EF4-FFF2-40B4-BE49-F238E27FC236}">
                <a16:creationId xmlns:a16="http://schemas.microsoft.com/office/drawing/2014/main" id="{10ED691F-94E0-E206-05AD-033497897C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67" y="2472531"/>
            <a:ext cx="3192266" cy="337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65C9FA52-2653-B8C6-CEED-16DD46C96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37" y="2603591"/>
            <a:ext cx="3625703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576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5EB4-0AB0-4349-B35A-ED1501222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923" y="946546"/>
            <a:ext cx="9809018" cy="2253854"/>
          </a:xfrm>
        </p:spPr>
        <p:txBody>
          <a:bodyPr>
            <a:noAutofit/>
          </a:bodyPr>
          <a:lstStyle/>
          <a:p>
            <a:pPr algn="ctr"/>
            <a:br>
              <a:rPr lang="en-US" dirty="0"/>
            </a:br>
            <a:r>
              <a:rPr lang="en-US" sz="4800" dirty="0"/>
              <a:t>Managing Urinary Incontinence </a:t>
            </a:r>
            <a:br>
              <a:rPr lang="en-US" sz="4800" dirty="0"/>
            </a:br>
            <a:r>
              <a:rPr lang="en-US" sz="4800" dirty="0"/>
              <a:t>and Bowel Elimination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241A3-7865-4DDE-9CDD-3B9FE6648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6681" y="3657599"/>
            <a:ext cx="7317719" cy="1911927"/>
          </a:xfrm>
        </p:spPr>
        <p:txBody>
          <a:bodyPr/>
          <a:lstStyle/>
          <a:p>
            <a:r>
              <a:rPr lang="en-US" sz="2000" dirty="0"/>
              <a:t>Jane Marks RN, MS</a:t>
            </a:r>
          </a:p>
          <a:p>
            <a:r>
              <a:rPr lang="en-US" sz="2000" dirty="0"/>
              <a:t>Johns Hopkins Geriatrics Workforce Enhancement Program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altLang="en-US" sz="2000" dirty="0"/>
              <a:t>August 21, 2025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CF859-6568-4025-948C-1ED559271646}"/>
              </a:ext>
            </a:extLst>
          </p:cNvPr>
          <p:cNvSpPr txBox="1"/>
          <p:nvPr/>
        </p:nvSpPr>
        <p:spPr>
          <a:xfrm>
            <a:off x="4114800" y="533403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FFFFFF"/>
                </a:solidFill>
                <a:latin typeface="Arial"/>
              </a:rPr>
              <a:t>Ask the Expert</a:t>
            </a:r>
          </a:p>
        </p:txBody>
      </p:sp>
    </p:spTree>
    <p:extLst>
      <p:ext uri="{BB962C8B-B14F-4D97-AF65-F5344CB8AC3E}">
        <p14:creationId xmlns:p14="http://schemas.microsoft.com/office/powerpoint/2010/main" val="3430070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7DD93-0F81-138C-BB65-6079C6BAC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" y="1981200"/>
            <a:ext cx="11241532" cy="4114800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5400" dirty="0">
                <a:cs typeface="Arial"/>
              </a:rPr>
              <a:t>What does the general term              "Urinary Incontinence“ mean?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FB-12A4-112B-EA95-9B7B95CBE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69DA-C716-4AD2-AB82-CDDF19AA6D07}" type="datetime4">
              <a:rPr lang="en-US" altLang="en-US"/>
              <a:pPr/>
              <a:t>August 21, 2025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E60E2-BD56-E556-7079-FCADE8D6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5B8C-BB8F-44FC-B8B8-53C8E854318D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00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D391-2AEA-4350-AB6F-7000054D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3" y="390525"/>
            <a:ext cx="11120582" cy="1143000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7200" dirty="0">
                <a:latin typeface="Arial" panose="020B0604020202020204" pitchFamily="34" charset="0"/>
              </a:rPr>
              <a:t>Urinary Incontinence</a:t>
            </a:r>
            <a:endParaRPr lang="en-US" sz="7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E0340-DFF5-4A26-8F94-DEEF0AA8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073" y="6315075"/>
            <a:ext cx="19050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Arial"/>
              </a:rPr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66B1D-091B-4C9C-82BE-3C71D19A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B58B339D-D855-40D1-8E31-5BDA52854CC6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5</a:t>
            </a:fld>
            <a:endParaRPr lang="en-US" altLang="en-US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26D500-42B5-D4E6-1C8B-F44B683592EF}"/>
              </a:ext>
            </a:extLst>
          </p:cNvPr>
          <p:cNvSpPr txBox="1"/>
          <p:nvPr/>
        </p:nvSpPr>
        <p:spPr>
          <a:xfrm>
            <a:off x="628073" y="2174736"/>
            <a:ext cx="85197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3600" dirty="0">
                <a:latin typeface="Arial" panose="020B0604020202020204" pitchFamily="34" charset="0"/>
              </a:rPr>
              <a:t>Involuntary loss of urine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</a:rPr>
              <a:t>	impact social activities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</a:rPr>
              <a:t>	result in skin and hygiene problems</a:t>
            </a:r>
          </a:p>
        </p:txBody>
      </p:sp>
    </p:spTree>
    <p:extLst>
      <p:ext uri="{BB962C8B-B14F-4D97-AF65-F5344CB8AC3E}">
        <p14:creationId xmlns:p14="http://schemas.microsoft.com/office/powerpoint/2010/main" val="175705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6242D-13F4-3CC8-EADA-4761E01D4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48A0B-E8AE-52DE-5288-24125F807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0343" y="6278628"/>
            <a:ext cx="19050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Arial"/>
              </a:rPr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B7FA7-D960-14ED-FFFA-5ED7B342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B58B339D-D855-40D1-8E31-5BDA52854CC6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6</a:t>
            </a:fld>
            <a:endParaRPr lang="en-US" altLang="en-US">
              <a:latin typeface="Arial"/>
            </a:endParaRPr>
          </a:p>
        </p:txBody>
      </p:sp>
      <p:pic>
        <p:nvPicPr>
          <p:cNvPr id="3" name="Picture 2" descr="Urinary System Clip Art Vector And Illustration 467 U - vrogue.co">
            <a:extLst>
              <a:ext uri="{FF2B5EF4-FFF2-40B4-BE49-F238E27FC236}">
                <a16:creationId xmlns:a16="http://schemas.microsoft.com/office/drawing/2014/main" id="{8F2BE716-CBAA-7BD5-0ED7-A6F3969E6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3" y="1876170"/>
            <a:ext cx="3940674" cy="277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Incontinence Text Stock Illustrations – 74 Incontinence Text Stock ...">
            <a:extLst>
              <a:ext uri="{FF2B5EF4-FFF2-40B4-BE49-F238E27FC236}">
                <a16:creationId xmlns:a16="http://schemas.microsoft.com/office/drawing/2014/main" id="{5B3636CB-F012-10C7-488E-701F25DCE2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58" y="2027768"/>
            <a:ext cx="3115249" cy="26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DB172C-EC51-221B-76F0-C0F9A570F300}"/>
              </a:ext>
            </a:extLst>
          </p:cNvPr>
          <p:cNvSpPr txBox="1"/>
          <p:nvPr/>
        </p:nvSpPr>
        <p:spPr>
          <a:xfrm>
            <a:off x="5280660" y="4844534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Common Types of UI in Older Adults</a:t>
            </a:r>
          </a:p>
        </p:txBody>
      </p:sp>
    </p:spTree>
    <p:extLst>
      <p:ext uri="{BB962C8B-B14F-4D97-AF65-F5344CB8AC3E}">
        <p14:creationId xmlns:p14="http://schemas.microsoft.com/office/powerpoint/2010/main" val="31106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95E6F-BAAA-C4EA-5964-85AC25AD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981200"/>
            <a:ext cx="11104372" cy="41148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cs typeface="Arial"/>
              </a:rPr>
              <a:t>      </a:t>
            </a:r>
            <a:r>
              <a:rPr lang="en-US" sz="5400" dirty="0">
                <a:cs typeface="Arial"/>
              </a:rPr>
              <a:t>What are common types of UI?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3DF44-66EA-4E43-C9F4-2B7AA7340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69DA-C716-4AD2-AB82-CDDF19AA6D07}" type="datetime4">
              <a:rPr lang="en-US" altLang="en-US"/>
              <a:pPr/>
              <a:t>August 21, 2025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90198-9ACD-1F2E-4F6D-66C09A89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5B8C-BB8F-44FC-B8B8-53C8E854318D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8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50002-AE52-4B07-5721-263380168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06413-5BAB-B425-FBC2-644FD46B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95" y="390525"/>
            <a:ext cx="9636230" cy="1143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7200" dirty="0">
                <a:latin typeface="Arial" panose="020B0604020202020204" pitchFamily="34" charset="0"/>
              </a:rPr>
              <a:t>Stress</a:t>
            </a:r>
            <a:endParaRPr lang="en-US" sz="7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BBD43-D8C1-6908-76B1-0E6AB33B76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180" y="6306989"/>
            <a:ext cx="19050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Arial"/>
              </a:rPr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48D27-8527-4D5C-A23A-016C6CEA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B58B339D-D855-40D1-8E31-5BDA52854CC6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8</a:t>
            </a:fld>
            <a:endParaRPr lang="en-US" altLang="en-US">
              <a:latin typeface="Arial"/>
            </a:endParaRPr>
          </a:p>
        </p:txBody>
      </p:sp>
      <p:pic>
        <p:nvPicPr>
          <p:cNvPr id="3" name="Picture 10" descr="https://encrypted-tbn2.gstatic.com/images?q=tbn:ANd9GcT9Vmku7VG0fwiXSQ4qUGm93cZMl8qYFFdm7CrmP45r-gZVprT-SQ">
            <a:hlinkClick r:id="rId2"/>
            <a:extLst>
              <a:ext uri="{FF2B5EF4-FFF2-40B4-BE49-F238E27FC236}">
                <a16:creationId xmlns:a16="http://schemas.microsoft.com/office/drawing/2014/main" id="{96269927-0430-4C31-F692-393FE0284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66" y="3930501"/>
            <a:ext cx="42402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FDB57F-1DC3-7D52-BF31-6761EB93B129}"/>
              </a:ext>
            </a:extLst>
          </p:cNvPr>
          <p:cNvSpPr txBox="1"/>
          <p:nvPr/>
        </p:nvSpPr>
        <p:spPr>
          <a:xfrm>
            <a:off x="469795" y="1854850"/>
            <a:ext cx="112524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</a:rPr>
              <a:t>Leakage associated with activities that increase intra-abdominal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3600" dirty="0">
                <a:latin typeface="Arial" panose="020B0604020202020204" pitchFamily="34" charset="0"/>
              </a:rPr>
              <a:t>Usually small amount of urine leakage</a:t>
            </a:r>
          </a:p>
        </p:txBody>
      </p:sp>
    </p:spTree>
    <p:extLst>
      <p:ext uri="{BB962C8B-B14F-4D97-AF65-F5344CB8AC3E}">
        <p14:creationId xmlns:p14="http://schemas.microsoft.com/office/powerpoint/2010/main" val="67174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0F314-DCF2-B3BD-5569-B7CBC6AD1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EA36-6224-9F7F-1D23-01BFC64D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390525"/>
            <a:ext cx="9385589" cy="1143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7200" dirty="0">
                <a:latin typeface="Arial" panose="020B0604020202020204" pitchFamily="34" charset="0"/>
              </a:rPr>
              <a:t>Urge</a:t>
            </a:r>
            <a:endParaRPr lang="en-US" sz="7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898B4-C65E-656A-5274-7995DA5D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2032" y="6315075"/>
            <a:ext cx="19050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latin typeface="Arial"/>
              </a:rPr>
              <a:t>August 21,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A1863-D41C-751F-1F66-161F2362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04800"/>
          </a:xfrm>
        </p:spPr>
        <p:txBody>
          <a:bodyPr wrap="square" anchor="t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fld id="{B58B339D-D855-40D1-8E31-5BDA52854CC6}" type="slidenum">
              <a:rPr lang="en-US" altLang="en-US">
                <a:latin typeface="Arial"/>
              </a:rPr>
              <a:pPr eaLnBrk="0" fontAlgn="base" hangingPunct="0">
                <a:spcBef>
                  <a:spcPct val="0"/>
                </a:spcBef>
                <a:spcAft>
                  <a:spcPts val="600"/>
                </a:spcAft>
              </a:pPr>
              <a:t>9</a:t>
            </a:fld>
            <a:endParaRPr lang="en-US" altLang="en-US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A8B10A-428D-85F4-C661-075630A2F8F0}"/>
              </a:ext>
            </a:extLst>
          </p:cNvPr>
          <p:cNvSpPr txBox="1"/>
          <p:nvPr/>
        </p:nvSpPr>
        <p:spPr>
          <a:xfrm>
            <a:off x="1594532" y="3107724"/>
            <a:ext cx="75532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Arial" panose="020B0604020202020204" pitchFamily="34" charset="0"/>
              </a:rPr>
              <a:t>Urge presents - must urinate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Arial" panose="020B0604020202020204" pitchFamily="34" charset="0"/>
              </a:rPr>
              <a:t>Large amounts of urine leakage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A4DF0-536F-8993-7AA1-884863C3E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155" y="4580980"/>
            <a:ext cx="2261812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87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577</Words>
  <Application>Microsoft Office PowerPoint</Application>
  <PresentationFormat>Widescreen</PresentationFormat>
  <Paragraphs>143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</vt:lpstr>
      <vt:lpstr>1_Office Theme</vt:lpstr>
      <vt:lpstr>PowerPoint Presentation</vt:lpstr>
      <vt:lpstr>PowerPoint Presentation</vt:lpstr>
      <vt:lpstr> Managing Urinary Incontinence  and Bowel Elimination</vt:lpstr>
      <vt:lpstr>PowerPoint Presentation</vt:lpstr>
      <vt:lpstr>Urinary Incontinence</vt:lpstr>
      <vt:lpstr>PowerPoint Presentation</vt:lpstr>
      <vt:lpstr>PowerPoint Presentation</vt:lpstr>
      <vt:lpstr>Stress</vt:lpstr>
      <vt:lpstr>Urge</vt:lpstr>
      <vt:lpstr>Overflow</vt:lpstr>
      <vt:lpstr>Functional</vt:lpstr>
      <vt:lpstr>PowerPoint Presentation</vt:lpstr>
      <vt:lpstr>Person with Dementia</vt:lpstr>
      <vt:lpstr>Know their history/baseline</vt:lpstr>
      <vt:lpstr>Clothing</vt:lpstr>
      <vt:lpstr>Don’t know what to do when urge presents?!</vt:lpstr>
      <vt:lpstr>Positioning</vt:lpstr>
      <vt:lpstr>Toileting Program</vt:lpstr>
      <vt:lpstr>Things to Consider</vt:lpstr>
      <vt:lpstr>PowerPoint Presentation</vt:lpstr>
      <vt:lpstr>Promote Bowel Elimination</vt:lpstr>
      <vt:lpstr>PowerPoint Presentation</vt:lpstr>
      <vt:lpstr>Protective Undergarments</vt:lpstr>
      <vt:lpstr>Skin Care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Incontinence</dc:title>
  <dc:creator>jane Marks</dc:creator>
  <cp:lastModifiedBy>Wendy Farthing</cp:lastModifiedBy>
  <cp:revision>51</cp:revision>
  <cp:lastPrinted>2023-06-08T19:55:18Z</cp:lastPrinted>
  <dcterms:created xsi:type="dcterms:W3CDTF">2023-06-08T00:27:49Z</dcterms:created>
  <dcterms:modified xsi:type="dcterms:W3CDTF">2025-08-21T15:49:52Z</dcterms:modified>
</cp:coreProperties>
</file>