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1" r:id="rId2"/>
  </p:sldMasterIdLst>
  <p:notesMasterIdLst>
    <p:notesMasterId r:id="rId25"/>
  </p:notesMasterIdLst>
  <p:sldIdLst>
    <p:sldId id="275" r:id="rId3"/>
    <p:sldId id="476" r:id="rId4"/>
    <p:sldId id="1007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12192000" cy="6858000"/>
  <p:notesSz cx="6858000" cy="9144000"/>
  <p:embeddedFontLst>
    <p:embeddedFont>
      <p:font typeface="Bookman Old Style" panose="02050604050505020204" pitchFamily="18" charset="0"/>
      <p:regular r:id="rId26"/>
      <p:bold r:id="rId27"/>
      <p:italic r:id="rId28"/>
      <p:boldItalic r:id="rId29"/>
    </p:embeddedFont>
    <p:embeddedFont>
      <p:font typeface="Roboto" panose="02000000000000000000" pitchFamily="2" charset="0"/>
      <p:regular r:id="rId30"/>
      <p:bold r:id="rId31"/>
      <p:italic r:id="rId32"/>
      <p:boldItalic r:id="rId33"/>
    </p:embeddedFont>
    <p:embeddedFont>
      <p:font typeface="Rockwell" panose="02060603020205020403" pitchFamily="18" charset="0"/>
      <p:regular r:id="rId34"/>
      <p:bold r:id="rId35"/>
      <p:italic r:id="rId36"/>
      <p:boldItalic r:id="rId37"/>
    </p:embeddedFont>
    <p:embeddedFont>
      <p:font typeface="Times" panose="02020603050405020304" pitchFamily="18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2" roundtripDataSignature="AMtx7mjniEopUpUYB1IRROkVzKCmkQFhN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1E2116-7AB6-465C-95DD-48D9DAAADC36}" v="4" dt="2025-07-24T12:45:04.5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84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19.xml"/><Relationship Id="rId34" Type="http://schemas.openxmlformats.org/officeDocument/2006/relationships/font" Target="fonts/font9.fntdata"/><Relationship Id="rId42" Type="http://customschemas.google.com/relationships/presentationmetadata" Target="metadata"/><Relationship Id="rId47" Type="http://schemas.microsoft.com/office/2016/11/relationships/changesInfo" Target="changesInfos/changesInfo1.xml"/><Relationship Id="rId50" Type="http://schemas.openxmlformats.org/officeDocument/2006/relationships/customXml" Target="../customXml/item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4.fntdata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customXml" Target="../customXml/item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6.xml"/><Relationship Id="rId51" Type="http://schemas.openxmlformats.org/officeDocument/2006/relationships/customXml" Target="../customXml/item3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ndy Farthing" userId="2577b211-73fe-4c59-90f0-79dea9a1eef5" providerId="ADAL" clId="{D31E2116-7AB6-465C-95DD-48D9DAAADC36}"/>
    <pc:docChg chg="undo custSel addSld delSld modSld sldOrd">
      <pc:chgData name="Wendy Farthing" userId="2577b211-73fe-4c59-90f0-79dea9a1eef5" providerId="ADAL" clId="{D31E2116-7AB6-465C-95DD-48D9DAAADC36}" dt="2025-07-24T12:48:28.954" v="178" actId="255"/>
      <pc:docMkLst>
        <pc:docMk/>
      </pc:docMkLst>
      <pc:sldChg chg="ord modNotes">
        <pc:chgData name="Wendy Farthing" userId="2577b211-73fe-4c59-90f0-79dea9a1eef5" providerId="ADAL" clId="{D31E2116-7AB6-465C-95DD-48D9DAAADC36}" dt="2025-07-24T12:20:48.941" v="13"/>
        <pc:sldMkLst>
          <pc:docMk/>
          <pc:sldMk cId="0" sldId="256"/>
        </pc:sldMkLst>
      </pc:sldChg>
      <pc:sldChg chg="modSp mod">
        <pc:chgData name="Wendy Farthing" userId="2577b211-73fe-4c59-90f0-79dea9a1eef5" providerId="ADAL" clId="{D31E2116-7AB6-465C-95DD-48D9DAAADC36}" dt="2025-07-24T12:28:40.726" v="52" actId="313"/>
        <pc:sldMkLst>
          <pc:docMk/>
          <pc:sldMk cId="0" sldId="258"/>
        </pc:sldMkLst>
        <pc:spChg chg="mod">
          <ac:chgData name="Wendy Farthing" userId="2577b211-73fe-4c59-90f0-79dea9a1eef5" providerId="ADAL" clId="{D31E2116-7AB6-465C-95DD-48D9DAAADC36}" dt="2025-07-24T12:27:22.389" v="50" actId="20577"/>
          <ac:spMkLst>
            <pc:docMk/>
            <pc:sldMk cId="0" sldId="258"/>
            <ac:spMk id="85" creationId="{00000000-0000-0000-0000-000000000000}"/>
          </ac:spMkLst>
        </pc:spChg>
        <pc:spChg chg="mod">
          <ac:chgData name="Wendy Farthing" userId="2577b211-73fe-4c59-90f0-79dea9a1eef5" providerId="ADAL" clId="{D31E2116-7AB6-465C-95DD-48D9DAAADC36}" dt="2025-07-24T12:28:40.726" v="52" actId="313"/>
          <ac:spMkLst>
            <pc:docMk/>
            <pc:sldMk cId="0" sldId="258"/>
            <ac:spMk id="86" creationId="{00000000-0000-0000-0000-000000000000}"/>
          </ac:spMkLst>
        </pc:spChg>
      </pc:sldChg>
      <pc:sldChg chg="delSp mod">
        <pc:chgData name="Wendy Farthing" userId="2577b211-73fe-4c59-90f0-79dea9a1eef5" providerId="ADAL" clId="{D31E2116-7AB6-465C-95DD-48D9DAAADC36}" dt="2025-07-24T12:27:35.661" v="51" actId="478"/>
        <pc:sldMkLst>
          <pc:docMk/>
          <pc:sldMk cId="0" sldId="260"/>
        </pc:sldMkLst>
        <pc:spChg chg="del">
          <ac:chgData name="Wendy Farthing" userId="2577b211-73fe-4c59-90f0-79dea9a1eef5" providerId="ADAL" clId="{D31E2116-7AB6-465C-95DD-48D9DAAADC36}" dt="2025-07-24T12:27:35.661" v="51" actId="478"/>
          <ac:spMkLst>
            <pc:docMk/>
            <pc:sldMk cId="0" sldId="260"/>
            <ac:spMk id="97" creationId="{00000000-0000-0000-0000-000000000000}"/>
          </ac:spMkLst>
        </pc:spChg>
      </pc:sldChg>
      <pc:sldChg chg="modSp mod">
        <pc:chgData name="Wendy Farthing" userId="2577b211-73fe-4c59-90f0-79dea9a1eef5" providerId="ADAL" clId="{D31E2116-7AB6-465C-95DD-48D9DAAADC36}" dt="2025-07-24T12:20:36.314" v="9" actId="27636"/>
        <pc:sldMkLst>
          <pc:docMk/>
          <pc:sldMk cId="0" sldId="261"/>
        </pc:sldMkLst>
        <pc:spChg chg="mod">
          <ac:chgData name="Wendy Farthing" userId="2577b211-73fe-4c59-90f0-79dea9a1eef5" providerId="ADAL" clId="{D31E2116-7AB6-465C-95DD-48D9DAAADC36}" dt="2025-07-24T12:20:36.314" v="9" actId="27636"/>
          <ac:spMkLst>
            <pc:docMk/>
            <pc:sldMk cId="0" sldId="261"/>
            <ac:spMk id="104" creationId="{00000000-0000-0000-0000-000000000000}"/>
          </ac:spMkLst>
        </pc:spChg>
      </pc:sldChg>
      <pc:sldChg chg="delSp modSp mod">
        <pc:chgData name="Wendy Farthing" userId="2577b211-73fe-4c59-90f0-79dea9a1eef5" providerId="ADAL" clId="{D31E2116-7AB6-465C-95DD-48D9DAAADC36}" dt="2025-07-24T12:34:28.173" v="104" actId="1076"/>
        <pc:sldMkLst>
          <pc:docMk/>
          <pc:sldMk cId="0" sldId="265"/>
        </pc:sldMkLst>
        <pc:spChg chg="mod">
          <ac:chgData name="Wendy Farthing" userId="2577b211-73fe-4c59-90f0-79dea9a1eef5" providerId="ADAL" clId="{D31E2116-7AB6-465C-95DD-48D9DAAADC36}" dt="2025-07-24T12:34:13.237" v="103" actId="12"/>
          <ac:spMkLst>
            <pc:docMk/>
            <pc:sldMk cId="0" sldId="265"/>
            <ac:spMk id="127" creationId="{00000000-0000-0000-0000-000000000000}"/>
          </ac:spMkLst>
        </pc:spChg>
        <pc:spChg chg="mod">
          <ac:chgData name="Wendy Farthing" userId="2577b211-73fe-4c59-90f0-79dea9a1eef5" providerId="ADAL" clId="{D31E2116-7AB6-465C-95DD-48D9DAAADC36}" dt="2025-07-24T12:34:28.173" v="104" actId="1076"/>
          <ac:spMkLst>
            <pc:docMk/>
            <pc:sldMk cId="0" sldId="265"/>
            <ac:spMk id="128" creationId="{00000000-0000-0000-0000-000000000000}"/>
          </ac:spMkLst>
        </pc:spChg>
        <pc:spChg chg="del">
          <ac:chgData name="Wendy Farthing" userId="2577b211-73fe-4c59-90f0-79dea9a1eef5" providerId="ADAL" clId="{D31E2116-7AB6-465C-95DD-48D9DAAADC36}" dt="2025-07-24T12:29:51.048" v="53" actId="478"/>
          <ac:spMkLst>
            <pc:docMk/>
            <pc:sldMk cId="0" sldId="265"/>
            <ac:spMk id="129" creationId="{00000000-0000-0000-0000-000000000000}"/>
          </ac:spMkLst>
        </pc:spChg>
      </pc:sldChg>
      <pc:sldChg chg="delSp mod">
        <pc:chgData name="Wendy Farthing" userId="2577b211-73fe-4c59-90f0-79dea9a1eef5" providerId="ADAL" clId="{D31E2116-7AB6-465C-95DD-48D9DAAADC36}" dt="2025-07-24T12:34:51.103" v="105" actId="478"/>
        <pc:sldMkLst>
          <pc:docMk/>
          <pc:sldMk cId="0" sldId="268"/>
        </pc:sldMkLst>
        <pc:spChg chg="del">
          <ac:chgData name="Wendy Farthing" userId="2577b211-73fe-4c59-90f0-79dea9a1eef5" providerId="ADAL" clId="{D31E2116-7AB6-465C-95DD-48D9DAAADC36}" dt="2025-07-24T12:34:51.103" v="105" actId="478"/>
          <ac:spMkLst>
            <pc:docMk/>
            <pc:sldMk cId="0" sldId="268"/>
            <ac:spMk id="146" creationId="{00000000-0000-0000-0000-000000000000}"/>
          </ac:spMkLst>
        </pc:spChg>
      </pc:sldChg>
      <pc:sldChg chg="delSp mod">
        <pc:chgData name="Wendy Farthing" userId="2577b211-73fe-4c59-90f0-79dea9a1eef5" providerId="ADAL" clId="{D31E2116-7AB6-465C-95DD-48D9DAAADC36}" dt="2025-07-24T12:35:04.947" v="106" actId="478"/>
        <pc:sldMkLst>
          <pc:docMk/>
          <pc:sldMk cId="0" sldId="271"/>
        </pc:sldMkLst>
        <pc:spChg chg="del">
          <ac:chgData name="Wendy Farthing" userId="2577b211-73fe-4c59-90f0-79dea9a1eef5" providerId="ADAL" clId="{D31E2116-7AB6-465C-95DD-48D9DAAADC36}" dt="2025-07-24T12:35:04.947" v="106" actId="478"/>
          <ac:spMkLst>
            <pc:docMk/>
            <pc:sldMk cId="0" sldId="271"/>
            <ac:spMk id="164" creationId="{00000000-0000-0000-0000-000000000000}"/>
          </ac:spMkLst>
        </pc:spChg>
      </pc:sldChg>
      <pc:sldChg chg="modSp mod">
        <pc:chgData name="Wendy Farthing" userId="2577b211-73fe-4c59-90f0-79dea9a1eef5" providerId="ADAL" clId="{D31E2116-7AB6-465C-95DD-48D9DAAADC36}" dt="2025-07-24T12:20:36.326" v="10" actId="27636"/>
        <pc:sldMkLst>
          <pc:docMk/>
          <pc:sldMk cId="0" sldId="272"/>
        </pc:sldMkLst>
        <pc:spChg chg="mod">
          <ac:chgData name="Wendy Farthing" userId="2577b211-73fe-4c59-90f0-79dea9a1eef5" providerId="ADAL" clId="{D31E2116-7AB6-465C-95DD-48D9DAAADC36}" dt="2025-07-24T12:20:36.326" v="10" actId="27636"/>
          <ac:spMkLst>
            <pc:docMk/>
            <pc:sldMk cId="0" sldId="272"/>
            <ac:spMk id="170" creationId="{00000000-0000-0000-0000-000000000000}"/>
          </ac:spMkLst>
        </pc:spChg>
      </pc:sldChg>
      <pc:sldChg chg="modSp add del mod modTransition setBg">
        <pc:chgData name="Wendy Farthing" userId="2577b211-73fe-4c59-90f0-79dea9a1eef5" providerId="ADAL" clId="{D31E2116-7AB6-465C-95DD-48D9DAAADC36}" dt="2025-07-24T12:48:28.954" v="178" actId="255"/>
        <pc:sldMkLst>
          <pc:docMk/>
          <pc:sldMk cId="1621415016" sldId="275"/>
        </pc:sldMkLst>
        <pc:spChg chg="mod">
          <ac:chgData name="Wendy Farthing" userId="2577b211-73fe-4c59-90f0-79dea9a1eef5" providerId="ADAL" clId="{D31E2116-7AB6-465C-95DD-48D9DAAADC36}" dt="2025-07-24T12:46:50.189" v="169" actId="14100"/>
          <ac:spMkLst>
            <pc:docMk/>
            <pc:sldMk cId="1621415016" sldId="275"/>
            <ac:spMk id="5" creationId="{7FEE61ED-DE0E-C891-9988-E2B2CBA15711}"/>
          </ac:spMkLst>
        </pc:spChg>
        <pc:spChg chg="mod">
          <ac:chgData name="Wendy Farthing" userId="2577b211-73fe-4c59-90f0-79dea9a1eef5" providerId="ADAL" clId="{D31E2116-7AB6-465C-95DD-48D9DAAADC36}" dt="2025-07-24T12:48:28.954" v="178" actId="255"/>
          <ac:spMkLst>
            <pc:docMk/>
            <pc:sldMk cId="1621415016" sldId="275"/>
            <ac:spMk id="29698" creationId="{00000000-0000-0000-0000-000000000000}"/>
          </ac:spMkLst>
        </pc:spChg>
      </pc:sldChg>
      <pc:sldChg chg="modSp add del mod modTransition">
        <pc:chgData name="Wendy Farthing" userId="2577b211-73fe-4c59-90f0-79dea9a1eef5" providerId="ADAL" clId="{D31E2116-7AB6-465C-95DD-48D9DAAADC36}" dt="2025-07-24T12:21:25.499" v="18" actId="21"/>
        <pc:sldMkLst>
          <pc:docMk/>
          <pc:sldMk cId="1994895104" sldId="476"/>
        </pc:sldMkLst>
        <pc:spChg chg="mod">
          <ac:chgData name="Wendy Farthing" userId="2577b211-73fe-4c59-90f0-79dea9a1eef5" providerId="ADAL" clId="{D31E2116-7AB6-465C-95DD-48D9DAAADC36}" dt="2025-07-24T12:21:25.499" v="18" actId="21"/>
          <ac:spMkLst>
            <pc:docMk/>
            <pc:sldMk cId="1994895104" sldId="476"/>
            <ac:spMk id="3" creationId="{2FFFCDC9-C4F5-8528-7D94-133943FB5634}"/>
          </ac:spMkLst>
        </pc:spChg>
      </pc:sldChg>
      <pc:sldChg chg="modSp add del mod modTransition setBg">
        <pc:chgData name="Wendy Farthing" userId="2577b211-73fe-4c59-90f0-79dea9a1eef5" providerId="ADAL" clId="{D31E2116-7AB6-465C-95DD-48D9DAAADC36}" dt="2025-07-24T12:42:54.363" v="117" actId="113"/>
        <pc:sldMkLst>
          <pc:docMk/>
          <pc:sldMk cId="1611290015" sldId="1007"/>
        </pc:sldMkLst>
        <pc:spChg chg="mod">
          <ac:chgData name="Wendy Farthing" userId="2577b211-73fe-4c59-90f0-79dea9a1eef5" providerId="ADAL" clId="{D31E2116-7AB6-465C-95DD-48D9DAAADC36}" dt="2025-07-24T12:42:54.363" v="117" actId="113"/>
          <ac:spMkLst>
            <pc:docMk/>
            <pc:sldMk cId="1611290015" sldId="1007"/>
            <ac:spMk id="4" creationId="{A489FC2B-BCF7-A4C5-4D69-B546DBDAA072}"/>
          </ac:spMkLst>
        </pc:spChg>
        <pc:spChg chg="mod">
          <ac:chgData name="Wendy Farthing" userId="2577b211-73fe-4c59-90f0-79dea9a1eef5" providerId="ADAL" clId="{D31E2116-7AB6-465C-95DD-48D9DAAADC36}" dt="2025-07-24T12:42:31.592" v="114" actId="207"/>
          <ac:spMkLst>
            <pc:docMk/>
            <pc:sldMk cId="1611290015" sldId="1007"/>
            <ac:spMk id="5" creationId="{DC2618E1-8D89-EEB9-3916-AEE1A81F90B3}"/>
          </ac:spMkLst>
        </pc:spChg>
        <pc:spChg chg="mod">
          <ac:chgData name="Wendy Farthing" userId="2577b211-73fe-4c59-90f0-79dea9a1eef5" providerId="ADAL" clId="{D31E2116-7AB6-465C-95DD-48D9DAAADC36}" dt="2025-07-24T12:20:36.240" v="7"/>
          <ac:spMkLst>
            <pc:docMk/>
            <pc:sldMk cId="1611290015" sldId="1007"/>
            <ac:spMk id="29698" creationId="{881F0B57-550F-5CC9-FEEB-EACA0C5FD6B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713f97ca13_0_518:notes"/>
          <p:cNvSpPr txBox="1">
            <a:spLocks noGrp="1"/>
          </p:cNvSpPr>
          <p:nvPr>
            <p:ph type="body" idx="1"/>
          </p:nvPr>
        </p:nvSpPr>
        <p:spPr>
          <a:xfrm>
            <a:off x="686421" y="4400238"/>
            <a:ext cx="5485200" cy="36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g3713f97ca13_0_5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713f97ca13_0_619:notes"/>
          <p:cNvSpPr txBox="1">
            <a:spLocks noGrp="1"/>
          </p:cNvSpPr>
          <p:nvPr>
            <p:ph type="body" idx="1"/>
          </p:nvPr>
        </p:nvSpPr>
        <p:spPr>
          <a:xfrm>
            <a:off x="686421" y="4400238"/>
            <a:ext cx="5485200" cy="36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g3713f97ca13_0_6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1951" y="1143000"/>
            <a:ext cx="5454000" cy="3085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713f97ca13_0_7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713f97ca13_0_7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713f97ca13_0_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713f97ca13_0_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713f97ca13_0_946:notes"/>
          <p:cNvSpPr txBox="1">
            <a:spLocks noGrp="1"/>
          </p:cNvSpPr>
          <p:nvPr>
            <p:ph type="body" idx="1"/>
          </p:nvPr>
        </p:nvSpPr>
        <p:spPr>
          <a:xfrm>
            <a:off x="686421" y="4400238"/>
            <a:ext cx="5485200" cy="36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g3713f97ca13_0_9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713f97ca13_0_846:notes"/>
          <p:cNvSpPr txBox="1">
            <a:spLocks noGrp="1"/>
          </p:cNvSpPr>
          <p:nvPr>
            <p:ph type="body" idx="1"/>
          </p:nvPr>
        </p:nvSpPr>
        <p:spPr>
          <a:xfrm>
            <a:off x="686421" y="4400238"/>
            <a:ext cx="5485200" cy="36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g3713f97ca13_0_8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1951" y="1143000"/>
            <a:ext cx="5454000" cy="3085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713f97ca13_0_746:notes"/>
          <p:cNvSpPr txBox="1">
            <a:spLocks noGrp="1"/>
          </p:cNvSpPr>
          <p:nvPr>
            <p:ph type="body" idx="1"/>
          </p:nvPr>
        </p:nvSpPr>
        <p:spPr>
          <a:xfrm>
            <a:off x="686421" y="4400238"/>
            <a:ext cx="5485200" cy="36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g3713f97ca13_0_7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1951" y="1143000"/>
            <a:ext cx="5454000" cy="3085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7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713f97ca1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4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g3713f97ca13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Getting </a:t>
            </a:r>
            <a:r>
              <a:rPr lang="en-US" dirty="0" err="1"/>
              <a:t>Difiore</a:t>
            </a:r>
            <a:r>
              <a:rPr lang="en-US" dirty="0"/>
              <a:t> to the bathroom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Lew spontaneously getting up to go somewhere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Joe or Ruby doing nothing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Difiore</a:t>
            </a:r>
            <a:r>
              <a:rPr lang="en-US" dirty="0"/>
              <a:t> getting aggressive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Redirect the wanderer</a:t>
            </a:r>
            <a:endParaRPr dirty="0"/>
          </a:p>
        </p:txBody>
      </p:sp>
      <p:sp>
        <p:nvSpPr>
          <p:cNvPr id="83" name="Google Shape;83;g3713f97ca13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/>
              <a:t>6</a:t>
            </a:fld>
            <a:endParaRPr sz="14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713f97ca13_0_1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713f97ca13_0_11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g3713f97ca13_0_11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89600" rIns="89600" bIns="896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z="1400"/>
              <a:t>8</a:t>
            </a:fld>
            <a:endParaRPr sz="14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713f97ca13_0_1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g3713f97ca13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713f97ca13_0_2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g3713f97ca13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1951" y="1143000"/>
            <a:ext cx="5454000" cy="3085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713f97ca13_0_418:notes"/>
          <p:cNvSpPr txBox="1">
            <a:spLocks noGrp="1"/>
          </p:cNvSpPr>
          <p:nvPr>
            <p:ph type="body" idx="1"/>
          </p:nvPr>
        </p:nvSpPr>
        <p:spPr>
          <a:xfrm>
            <a:off x="686421" y="4400238"/>
            <a:ext cx="5485200" cy="36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3713f97ca13_0_4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1951" y="1143000"/>
            <a:ext cx="5454000" cy="3085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3713f97ca13_0_3235"/>
          <p:cNvSpPr/>
          <p:nvPr/>
        </p:nvSpPr>
        <p:spPr>
          <a:xfrm flipH="1">
            <a:off x="10995300" y="5661233"/>
            <a:ext cx="1196700" cy="11967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g3713f97ca13_0_3235"/>
          <p:cNvSpPr/>
          <p:nvPr/>
        </p:nvSpPr>
        <p:spPr>
          <a:xfrm flipH="1">
            <a:off x="10995300" y="5661167"/>
            <a:ext cx="1196700" cy="11967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g3713f97ca13_0_3235"/>
          <p:cNvSpPr txBox="1">
            <a:spLocks noGrp="1"/>
          </p:cNvSpPr>
          <p:nvPr>
            <p:ph type="ctrTitle"/>
          </p:nvPr>
        </p:nvSpPr>
        <p:spPr>
          <a:xfrm>
            <a:off x="520700" y="2425700"/>
            <a:ext cx="10962900" cy="1244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13" name="Google Shape;13;g3713f97ca13_0_3235"/>
          <p:cNvSpPr txBox="1">
            <a:spLocks noGrp="1"/>
          </p:cNvSpPr>
          <p:nvPr>
            <p:ph type="subTitle" idx="1"/>
          </p:nvPr>
        </p:nvSpPr>
        <p:spPr>
          <a:xfrm>
            <a:off x="520700" y="3718840"/>
            <a:ext cx="10962900" cy="57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g3713f97ca13_0_3235"/>
          <p:cNvSpPr txBox="1">
            <a:spLocks noGrp="1"/>
          </p:cNvSpPr>
          <p:nvPr>
            <p:ph type="sldNum" idx="12"/>
          </p:nvPr>
        </p:nvSpPr>
        <p:spPr>
          <a:xfrm>
            <a:off x="11364722" y="6260831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13f97ca13_0_3283"/>
          <p:cNvSpPr txBox="1">
            <a:spLocks noGrp="1"/>
          </p:cNvSpPr>
          <p:nvPr>
            <p:ph type="title" hasCustomPrompt="1"/>
          </p:nvPr>
        </p:nvSpPr>
        <p:spPr>
          <a:xfrm>
            <a:off x="634000" y="1678033"/>
            <a:ext cx="10962900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0"/>
              <a:buNone/>
              <a:defRPr sz="16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0"/>
              <a:buNone/>
              <a:defRPr sz="16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0"/>
              <a:buNone/>
              <a:defRPr sz="16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0"/>
              <a:buNone/>
              <a:defRPr sz="16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0"/>
              <a:buNone/>
              <a:defRPr sz="16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0"/>
              <a:buNone/>
              <a:defRPr sz="16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0"/>
              <a:buNone/>
              <a:defRPr sz="16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0"/>
              <a:buNone/>
              <a:defRPr sz="16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g3713f97ca13_0_3283"/>
          <p:cNvSpPr txBox="1">
            <a:spLocks noGrp="1"/>
          </p:cNvSpPr>
          <p:nvPr>
            <p:ph type="body" idx="1"/>
          </p:nvPr>
        </p:nvSpPr>
        <p:spPr>
          <a:xfrm>
            <a:off x="634000" y="4406167"/>
            <a:ext cx="109629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g3713f97ca13_0_3283"/>
          <p:cNvSpPr txBox="1">
            <a:spLocks noGrp="1"/>
          </p:cNvSpPr>
          <p:nvPr>
            <p:ph type="sldNum" idx="12"/>
          </p:nvPr>
        </p:nvSpPr>
        <p:spPr>
          <a:xfrm>
            <a:off x="11364722" y="6260831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713f97ca13_0_3287"/>
          <p:cNvSpPr txBox="1">
            <a:spLocks noGrp="1"/>
          </p:cNvSpPr>
          <p:nvPr>
            <p:ph type="sldNum" idx="12"/>
          </p:nvPr>
        </p:nvSpPr>
        <p:spPr>
          <a:xfrm>
            <a:off x="11364722" y="6260831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713f97ca13_0_328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g3713f97ca13_0_328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6" name="Google Shape;66;g3713f97ca13_0_328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g3713f97ca13_0_328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g3713f97ca13_0_328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P_Title_C.jpg                                                 0033966FKarls G4                       C0DC18D5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 bwMode="white">
          <a:xfrm>
            <a:off x="1079501" y="876300"/>
            <a:ext cx="104013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079501" y="2057400"/>
            <a:ext cx="10401300" cy="914400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092200" y="6400800"/>
            <a:ext cx="2540000" cy="304800"/>
          </a:xfrm>
        </p:spPr>
        <p:txBody>
          <a:bodyPr/>
          <a:lstStyle>
            <a:lvl1pPr>
              <a:defRPr smtClean="0">
                <a:solidFill>
                  <a:srgbClr val="002C77"/>
                </a:solidFill>
              </a:defRPr>
            </a:lvl1pPr>
          </a:lstStyle>
          <a:p>
            <a:pPr>
              <a:defRPr/>
            </a:pPr>
            <a:fld id="{47188060-86FF-4D9C-A709-FAB096E489DA}" type="datetime1">
              <a:rPr lang="en-US" smtClean="0"/>
              <a:pPr>
                <a:defRPr/>
              </a:pPr>
              <a:t>7/24/2025</a:t>
            </a:fld>
            <a:endParaRPr lang="en-US">
              <a:latin typeface="Times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 bwMode="white">
          <a:xfrm>
            <a:off x="4165600" y="6400800"/>
            <a:ext cx="3860800" cy="304800"/>
          </a:xfrm>
        </p:spPr>
        <p:txBody>
          <a:bodyPr/>
          <a:lstStyle>
            <a:lvl1pPr>
              <a:defRPr>
                <a:solidFill>
                  <a:srgbClr val="002C77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 bwMode="white">
          <a:xfrm>
            <a:off x="8940800" y="6400800"/>
            <a:ext cx="2540000" cy="304800"/>
          </a:xfrm>
        </p:spPr>
        <p:txBody>
          <a:bodyPr/>
          <a:lstStyle>
            <a:lvl1pPr>
              <a:defRPr smtClean="0">
                <a:solidFill>
                  <a:srgbClr val="002C77"/>
                </a:solidFill>
              </a:defRPr>
            </a:lvl1pPr>
          </a:lstStyle>
          <a:p>
            <a:pPr>
              <a:defRPr/>
            </a:pPr>
            <a:fld id="{542372A7-D7FE-47D5-B379-A189D059F8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885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106CCD-558B-41AC-BC1E-352C5666E438}" type="datetime1">
              <a:rPr lang="en-US" smtClean="0"/>
              <a:pPr>
                <a:defRPr/>
              </a:pPr>
              <a:t>7/24/2025</a:t>
            </a:fld>
            <a:endParaRPr lang="en-US">
              <a:latin typeface="Time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ED2CBBA-D8BA-4A51-BE0E-0CCA149CC64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385791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C99BEFF-3808-4756-9417-F56CB17802A6}" type="datetime1">
              <a:rPr lang="en-US" smtClean="0"/>
              <a:pPr>
                <a:defRPr/>
              </a:pPr>
              <a:t>7/24/2025</a:t>
            </a:fld>
            <a:endParaRPr lang="en-US">
              <a:latin typeface="Time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1694C16-04EC-403D-B15A-2E6DD99ADE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95295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95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27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E6C04E-2739-4303-BAE0-9C54F8F8794D}" type="datetime1">
              <a:rPr lang="en-US" smtClean="0"/>
              <a:pPr>
                <a:defRPr/>
              </a:pPr>
              <a:t>7/24/2025</a:t>
            </a:fld>
            <a:endParaRPr lang="en-US">
              <a:latin typeface="Times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295C33-78D1-4A35-BCE4-ECF416CD4B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798071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C068B44-777F-4B16-85D5-647D3F5266E4}" type="datetime1">
              <a:rPr lang="en-US" smtClean="0"/>
              <a:pPr>
                <a:defRPr/>
              </a:pPr>
              <a:t>7/24/2025</a:t>
            </a:fld>
            <a:endParaRPr lang="en-US">
              <a:latin typeface="Times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518A8F7-10AE-44E5-9150-84B6C1D1F85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407214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203D31-6115-4C89-A1F1-856E3A15FC9A}" type="datetime1">
              <a:rPr lang="en-US" smtClean="0"/>
              <a:pPr>
                <a:defRPr/>
              </a:pPr>
              <a:t>7/24/2025</a:t>
            </a:fld>
            <a:endParaRPr lang="en-US">
              <a:latin typeface="Time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10CB59E-D7D8-493C-8B03-7FF3AD99855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818933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FC9D45-2E9E-4870-BD49-FC3BA93F720C}" type="datetime1">
              <a:rPr lang="en-US" smtClean="0"/>
              <a:pPr>
                <a:defRPr/>
              </a:pPr>
              <a:t>7/24/2025</a:t>
            </a:fld>
            <a:endParaRPr lang="en-US">
              <a:latin typeface="Times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B002DF-10E4-42CA-B6CC-D9FDC90F28A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97886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3713f97ca13_0_3241"/>
          <p:cNvSpPr txBox="1">
            <a:spLocks noGrp="1"/>
          </p:cNvSpPr>
          <p:nvPr>
            <p:ph type="title"/>
          </p:nvPr>
        </p:nvSpPr>
        <p:spPr>
          <a:xfrm>
            <a:off x="614600" y="2753800"/>
            <a:ext cx="10962900" cy="1350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17" name="Google Shape;17;g3713f97ca13_0_3241"/>
          <p:cNvSpPr txBox="1">
            <a:spLocks noGrp="1"/>
          </p:cNvSpPr>
          <p:nvPr>
            <p:ph type="sldNum" idx="12"/>
          </p:nvPr>
        </p:nvSpPr>
        <p:spPr>
          <a:xfrm>
            <a:off x="11364722" y="6260831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191C124-A6E8-4891-936E-A91F842D3A45}" type="datetime1">
              <a:rPr lang="en-US" smtClean="0"/>
              <a:pPr>
                <a:defRPr/>
              </a:pPr>
              <a:t>7/24/2025</a:t>
            </a:fld>
            <a:endParaRPr lang="en-US">
              <a:latin typeface="Times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2514ED-8C77-4A96-BC82-8A5DBD53049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913838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02117A5-F833-43BB-9701-DF08BE4CEFEC}" type="datetime1">
              <a:rPr lang="en-US" smtClean="0"/>
              <a:pPr>
                <a:defRPr/>
              </a:pPr>
              <a:t>7/24/2025</a:t>
            </a:fld>
            <a:endParaRPr lang="en-US">
              <a:latin typeface="Times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A397D8F-9C27-44F7-993D-13CE7C12AF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452610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25268EA-F3AE-4BC6-B157-A98C3AB8101C}" type="datetime1">
              <a:rPr lang="en-US" smtClean="0"/>
              <a:pPr>
                <a:defRPr/>
              </a:pPr>
              <a:t>7/24/2025</a:t>
            </a:fld>
            <a:endParaRPr lang="en-US">
              <a:latin typeface="Time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6D8788-5C89-4D7F-858B-0198E50B4A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952366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51900" y="390526"/>
            <a:ext cx="2590800" cy="5705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9500" y="390526"/>
            <a:ext cx="7569200" cy="5705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21290AE-CCC5-4D1A-A5C7-17FF15AA8F93}" type="datetime1">
              <a:rPr lang="en-US" smtClean="0"/>
              <a:pPr>
                <a:defRPr/>
              </a:pPr>
              <a:t>7/24/2025</a:t>
            </a:fld>
            <a:endParaRPr lang="en-US">
              <a:latin typeface="Time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2D3940E-D719-46BD-824C-9281E1D8B9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162246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600202"/>
            <a:ext cx="10972800" cy="4530725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>
                <a:ea typeface="Osaka" pitchFamily="-96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8C2433-7C2A-45D7-B53C-9690700503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317393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827088"/>
            <a:ext cx="10668000" cy="5826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1620838"/>
            <a:ext cx="52324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20838"/>
            <a:ext cx="5232400" cy="106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2840038"/>
            <a:ext cx="5232400" cy="106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9909211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3138118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Osaka" pitchFamily="-9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5A5795-F368-4F87-A86A-1202F2C928E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0558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800">
                <a:solidFill>
                  <a:srgbClr val="7030A0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88000" indent="-288000">
              <a:spcBef>
                <a:spcPts val="600"/>
              </a:spcBef>
              <a:buClr>
                <a:srgbClr val="00B0F0"/>
              </a:buClr>
              <a:defRPr sz="2400" baseline="0"/>
            </a:lvl1pPr>
            <a:lvl2pPr marL="576000" indent="-288000">
              <a:spcBef>
                <a:spcPts val="600"/>
              </a:spcBef>
              <a:buClr>
                <a:srgbClr val="00B0F0"/>
              </a:buClr>
              <a:defRPr sz="2000"/>
            </a:lvl2pPr>
            <a:lvl3pPr marL="864000" indent="-288000">
              <a:spcBef>
                <a:spcPts val="600"/>
              </a:spcBef>
              <a:buClr>
                <a:srgbClr val="00B0F0"/>
              </a:buClr>
              <a:defRPr sz="1800"/>
            </a:lvl3pPr>
            <a:lvl4pPr marL="1152000" indent="-288000">
              <a:spcBef>
                <a:spcPts val="600"/>
              </a:spcBef>
              <a:buClr>
                <a:srgbClr val="00B0F0"/>
              </a:buClr>
              <a:defRPr sz="1600"/>
            </a:lvl4pPr>
            <a:lvl5pPr marL="1440000" indent="-288000">
              <a:spcBef>
                <a:spcPts val="600"/>
              </a:spcBef>
              <a:buClr>
                <a:srgbClr val="00B0F0"/>
              </a:buClr>
              <a:defRPr sz="1400"/>
            </a:lvl5pPr>
          </a:lstStyle>
          <a:p>
            <a:pPr lvl="0"/>
            <a:r>
              <a:rPr lang="en-GB" dirty="0"/>
              <a:t>Click to edit Master text style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30201" y="6430963"/>
            <a:ext cx="8704383" cy="292100"/>
          </a:xfrm>
        </p:spPr>
        <p:txBody>
          <a:bodyPr anchor="b">
            <a:noAutofit/>
          </a:bodyPr>
          <a:lstStyle>
            <a:lvl1pPr marL="0" indent="0" algn="l">
              <a:buFontTx/>
              <a:buNone/>
              <a:defRPr sz="12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Insert reference</a:t>
            </a:r>
            <a:endParaRPr lang="en-GB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30201" y="6126163"/>
            <a:ext cx="8704383" cy="292100"/>
          </a:xfrm>
        </p:spPr>
        <p:txBody>
          <a:bodyPr anchor="b">
            <a:noAutofit/>
          </a:bodyPr>
          <a:lstStyle>
            <a:lvl1pPr marL="0" indent="0" algn="l">
              <a:buFontTx/>
              <a:buNone/>
              <a:defRPr sz="1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Insert footnotes</a:t>
            </a:r>
            <a:endParaRPr lang="en-GB" dirty="0"/>
          </a:p>
        </p:txBody>
      </p:sp>
      <p:pic>
        <p:nvPicPr>
          <p:cNvPr id="8" name="Picture 2" descr="N:\IGLs\GEAR - Alzheimers\Logos\GEAR 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536" y="5990679"/>
            <a:ext cx="2497576" cy="7696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028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g3713f97ca13_0_3244"/>
          <p:cNvSpPr/>
          <p:nvPr/>
        </p:nvSpPr>
        <p:spPr>
          <a:xfrm rot="10800000" flipH="1">
            <a:off x="0" y="2247900"/>
            <a:ext cx="12192000" cy="4610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g3713f97ca13_0_3244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g3713f97ca13_0_3244"/>
          <p:cNvSpPr txBox="1">
            <a:spLocks noGrp="1"/>
          </p:cNvSpPr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g3713f97ca13_0_3244"/>
          <p:cNvSpPr txBox="1">
            <a:spLocks noGrp="1"/>
          </p:cNvSpPr>
          <p:nvPr>
            <p:ph type="body" idx="1"/>
          </p:nvPr>
        </p:nvSpPr>
        <p:spPr>
          <a:xfrm>
            <a:off x="629200" y="2558767"/>
            <a:ext cx="10962900" cy="361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g3713f97ca13_0_3244"/>
          <p:cNvSpPr txBox="1">
            <a:spLocks noGrp="1"/>
          </p:cNvSpPr>
          <p:nvPr>
            <p:ph type="sldNum" idx="12"/>
          </p:nvPr>
        </p:nvSpPr>
        <p:spPr>
          <a:xfrm>
            <a:off x="11364722" y="6260831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g3713f97ca13_0_3250"/>
          <p:cNvSpPr/>
          <p:nvPr/>
        </p:nvSpPr>
        <p:spPr>
          <a:xfrm rot="10800000" flipH="1">
            <a:off x="0" y="2247900"/>
            <a:ext cx="12192000" cy="4610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g3713f97ca13_0_3250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g3713f97ca13_0_3250"/>
          <p:cNvSpPr txBox="1">
            <a:spLocks noGrp="1"/>
          </p:cNvSpPr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g3713f97ca13_0_3250"/>
          <p:cNvSpPr txBox="1">
            <a:spLocks noGrp="1"/>
          </p:cNvSpPr>
          <p:nvPr>
            <p:ph type="body" idx="1"/>
          </p:nvPr>
        </p:nvSpPr>
        <p:spPr>
          <a:xfrm>
            <a:off x="629200" y="2558767"/>
            <a:ext cx="5333100" cy="361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9" name="Google Shape;29;g3713f97ca13_0_3250"/>
          <p:cNvSpPr txBox="1">
            <a:spLocks noGrp="1"/>
          </p:cNvSpPr>
          <p:nvPr>
            <p:ph type="body" idx="2"/>
          </p:nvPr>
        </p:nvSpPr>
        <p:spPr>
          <a:xfrm>
            <a:off x="6259000" y="2558767"/>
            <a:ext cx="5333100" cy="361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0" name="Google Shape;30;g3713f97ca13_0_3250"/>
          <p:cNvSpPr txBox="1">
            <a:spLocks noGrp="1"/>
          </p:cNvSpPr>
          <p:nvPr>
            <p:ph type="sldNum" idx="12"/>
          </p:nvPr>
        </p:nvSpPr>
        <p:spPr>
          <a:xfrm>
            <a:off x="11364722" y="6260831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3713f97ca13_0_3257"/>
          <p:cNvSpPr/>
          <p:nvPr/>
        </p:nvSpPr>
        <p:spPr>
          <a:xfrm rot="10800000" flipH="1">
            <a:off x="0" y="875100"/>
            <a:ext cx="12192000" cy="598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g3713f97ca13_0_3257"/>
          <p:cNvSpPr/>
          <p:nvPr/>
        </p:nvSpPr>
        <p:spPr>
          <a:xfrm>
            <a:off x="0" y="875133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g3713f97ca13_0_3257"/>
          <p:cNvSpPr txBox="1">
            <a:spLocks noGrp="1"/>
          </p:cNvSpPr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g3713f97ca13_0_3257"/>
          <p:cNvSpPr txBox="1">
            <a:spLocks noGrp="1"/>
          </p:cNvSpPr>
          <p:nvPr>
            <p:ph type="sldNum" idx="12"/>
          </p:nvPr>
        </p:nvSpPr>
        <p:spPr>
          <a:xfrm>
            <a:off x="11364722" y="6260831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3713f97ca13_0_3262"/>
          <p:cNvSpPr txBox="1"/>
          <p:nvPr/>
        </p:nvSpPr>
        <p:spPr>
          <a:xfrm rot="10800000" flipH="1">
            <a:off x="4368800" y="33"/>
            <a:ext cx="78231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g3713f97ca13_0_3262"/>
          <p:cNvSpPr/>
          <p:nvPr/>
        </p:nvSpPr>
        <p:spPr>
          <a:xfrm rot="-5400000">
            <a:off x="1012250" y="3356550"/>
            <a:ext cx="6858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g3713f97ca13_0_3262"/>
          <p:cNvSpPr txBox="1">
            <a:spLocks noGrp="1"/>
          </p:cNvSpPr>
          <p:nvPr>
            <p:ph type="title"/>
          </p:nvPr>
        </p:nvSpPr>
        <p:spPr>
          <a:xfrm>
            <a:off x="301437" y="477067"/>
            <a:ext cx="3744000" cy="1271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40" name="Google Shape;40;g3713f97ca13_0_3262"/>
          <p:cNvSpPr txBox="1">
            <a:spLocks noGrp="1"/>
          </p:cNvSpPr>
          <p:nvPr>
            <p:ph type="body" idx="1"/>
          </p:nvPr>
        </p:nvSpPr>
        <p:spPr>
          <a:xfrm>
            <a:off x="301433" y="1954400"/>
            <a:ext cx="3744000" cy="4218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g3713f97ca13_0_3262"/>
          <p:cNvSpPr txBox="1">
            <a:spLocks noGrp="1"/>
          </p:cNvSpPr>
          <p:nvPr>
            <p:ph type="sldNum" idx="12"/>
          </p:nvPr>
        </p:nvSpPr>
        <p:spPr>
          <a:xfrm>
            <a:off x="11364722" y="6260831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3713f97ca13_0_3268"/>
          <p:cNvSpPr txBox="1">
            <a:spLocks noGrp="1"/>
          </p:cNvSpPr>
          <p:nvPr>
            <p:ph type="title"/>
          </p:nvPr>
        </p:nvSpPr>
        <p:spPr>
          <a:xfrm>
            <a:off x="653667" y="651000"/>
            <a:ext cx="83028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44" name="Google Shape;44;g3713f97ca13_0_3268"/>
          <p:cNvSpPr txBox="1">
            <a:spLocks noGrp="1"/>
          </p:cNvSpPr>
          <p:nvPr>
            <p:ph type="sldNum" idx="12"/>
          </p:nvPr>
        </p:nvSpPr>
        <p:spPr>
          <a:xfrm>
            <a:off x="11364722" y="6260831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3713f97ca13_0_3271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g3713f97ca13_0_3271"/>
          <p:cNvSpPr/>
          <p:nvPr/>
        </p:nvSpPr>
        <p:spPr>
          <a:xfrm rot="5400000">
            <a:off x="2595233" y="3356900"/>
            <a:ext cx="68571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g3713f97ca13_0_3271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g3713f97ca13_0_3271"/>
          <p:cNvSpPr txBox="1">
            <a:spLocks noGrp="1"/>
          </p:cNvSpPr>
          <p:nvPr>
            <p:ph type="subTitle" idx="1"/>
          </p:nvPr>
        </p:nvSpPr>
        <p:spPr>
          <a:xfrm>
            <a:off x="354000" y="3705956"/>
            <a:ext cx="53937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0" name="Google Shape;50;g3713f97ca13_0_3271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g3713f97ca13_0_3271"/>
          <p:cNvSpPr txBox="1">
            <a:spLocks noGrp="1"/>
          </p:cNvSpPr>
          <p:nvPr>
            <p:ph type="sldNum" idx="12"/>
          </p:nvPr>
        </p:nvSpPr>
        <p:spPr>
          <a:xfrm>
            <a:off x="11364722" y="6260831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713f97ca13_0_3278"/>
          <p:cNvSpPr txBox="1"/>
          <p:nvPr/>
        </p:nvSpPr>
        <p:spPr>
          <a:xfrm rot="10800000" flipH="1">
            <a:off x="0" y="-100"/>
            <a:ext cx="12192000" cy="6261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g3713f97ca13_0_3278"/>
          <p:cNvSpPr/>
          <p:nvPr/>
        </p:nvSpPr>
        <p:spPr>
          <a:xfrm rot="10800000" flipH="1">
            <a:off x="0" y="6163733"/>
            <a:ext cx="12192000" cy="987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g3713f97ca13_0_3278"/>
          <p:cNvSpPr txBox="1">
            <a:spLocks noGrp="1"/>
          </p:cNvSpPr>
          <p:nvPr>
            <p:ph type="body" idx="1"/>
          </p:nvPr>
        </p:nvSpPr>
        <p:spPr>
          <a:xfrm>
            <a:off x="76200" y="6262433"/>
            <a:ext cx="11175900" cy="595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Google Shape;56;g3713f97ca13_0_3278"/>
          <p:cNvSpPr txBox="1">
            <a:spLocks noGrp="1"/>
          </p:cNvSpPr>
          <p:nvPr>
            <p:ph type="sldNum" idx="12"/>
          </p:nvPr>
        </p:nvSpPr>
        <p:spPr>
          <a:xfrm>
            <a:off x="11364722" y="6260831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3713f97ca13_0_3231"/>
          <p:cNvSpPr txBox="1">
            <a:spLocks noGrp="1"/>
          </p:cNvSpPr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Roboto"/>
              <a:buNone/>
              <a:defRPr sz="4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Roboto"/>
              <a:buNone/>
              <a:defRPr sz="4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Roboto"/>
              <a:buNone/>
              <a:defRPr sz="4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Roboto"/>
              <a:buNone/>
              <a:defRPr sz="4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Roboto"/>
              <a:buNone/>
              <a:defRPr sz="4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Roboto"/>
              <a:buNone/>
              <a:defRPr sz="4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Roboto"/>
              <a:buNone/>
              <a:defRPr sz="4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Roboto"/>
              <a:buNone/>
              <a:defRPr sz="4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Roboto"/>
              <a:buNone/>
              <a:defRPr sz="4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g3713f97ca13_0_3231"/>
          <p:cNvSpPr txBox="1">
            <a:spLocks noGrp="1"/>
          </p:cNvSpPr>
          <p:nvPr>
            <p:ph type="body" idx="1"/>
          </p:nvPr>
        </p:nvSpPr>
        <p:spPr>
          <a:xfrm>
            <a:off x="629200" y="2558767"/>
            <a:ext cx="10962900" cy="36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Roboto"/>
              <a:buChar char="●"/>
              <a:defRPr sz="24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Roboto"/>
              <a:buChar char="○"/>
              <a:defRPr sz="19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Roboto"/>
              <a:buChar char="■"/>
              <a:defRPr sz="19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Roboto"/>
              <a:buChar char="●"/>
              <a:defRPr sz="19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Roboto"/>
              <a:buChar char="○"/>
              <a:defRPr sz="19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Roboto"/>
              <a:buChar char="■"/>
              <a:defRPr sz="19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Roboto"/>
              <a:buChar char="●"/>
              <a:defRPr sz="19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Roboto"/>
              <a:buChar char="○"/>
              <a:defRPr sz="19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Roboto"/>
              <a:buChar char="■"/>
              <a:defRPr sz="19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g3713f97ca13_0_3231"/>
          <p:cNvSpPr txBox="1">
            <a:spLocks noGrp="1"/>
          </p:cNvSpPr>
          <p:nvPr>
            <p:ph type="sldNum" idx="12"/>
          </p:nvPr>
        </p:nvSpPr>
        <p:spPr>
          <a:xfrm>
            <a:off x="11364722" y="6260831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>
              <a:buNone/>
              <a:defRPr sz="13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3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3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3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3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3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3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3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3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PP_Second_C.jpg                                                0033966FKarls G4                       C0DC18D5: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1079500" y="390525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10795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1079500" y="6324600"/>
            <a:ext cx="2540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254B8E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FF1E05-C7D7-4F9A-A020-79AFDC02BC74}" type="datetime1">
              <a:rPr lang="en-US" smtClean="0">
                <a:ea typeface="Osaka" pitchFamily="-96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7/24/2025</a:t>
            </a:fld>
            <a:endParaRPr lang="en-US">
              <a:ea typeface="Osaka" pitchFamily="-96" charset="-128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3860800" y="6324600"/>
            <a:ext cx="3860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254B8E"/>
                </a:solidFill>
                <a:latin typeface="Arial" charset="0"/>
                <a:ea typeface="Osaka" pitchFamily="-96" charset="-128"/>
                <a:cs typeface="ヒラギノ角ゴ Pro W3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8229600" y="6324600"/>
            <a:ext cx="142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254B8E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42E216-5DC1-4131-A8D8-1837D1C8B7F6}" type="slidenum">
              <a:rPr lang="en-US" smtClean="0">
                <a:ea typeface="Osaka" pitchFamily="-96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Osaka" pitchFamily="-9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14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</p:sldLayoutIdLst>
  <p:transition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+mj-lt"/>
          <a:ea typeface="ヒラギノ角ゴ Pro W3" pitchFamily="-109" charset="-128"/>
          <a:cs typeface="ヒラギノ角ゴ Pro W3" pitchFamily="-109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pitchFamily="-109" charset="0"/>
          <a:ea typeface="ヒラギノ角ゴ Pro W3" pitchFamily="-109" charset="-128"/>
          <a:cs typeface="ヒラギノ角ゴ Pro W3" pitchFamily="-109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pitchFamily="-109" charset="0"/>
          <a:ea typeface="ヒラギノ角ゴ Pro W3" pitchFamily="-109" charset="-128"/>
          <a:cs typeface="ヒラギノ角ゴ Pro W3" pitchFamily="-109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pitchFamily="-109" charset="0"/>
          <a:ea typeface="ヒラギノ角ゴ Pro W3" pitchFamily="-109" charset="-128"/>
          <a:cs typeface="ヒラギノ角ゴ Pro W3" pitchFamily="-109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pitchFamily="-109" charset="0"/>
          <a:ea typeface="ヒラギノ角ゴ Pro W3" pitchFamily="-109" charset="-128"/>
          <a:cs typeface="ヒラギノ角ゴ Pro W3" pitchFamily="-109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pitchFamily="-109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pitchFamily="-109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pitchFamily="-109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pitchFamily="-109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254B8E"/>
          </a:solidFill>
          <a:latin typeface="+mn-lt"/>
          <a:ea typeface="ヒラギノ角ゴ Pro W3" pitchFamily="-109" charset="-128"/>
          <a:cs typeface="ヒラギノ角ゴ Pro W3" pitchFamily="-109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254B8E"/>
          </a:solidFill>
          <a:latin typeface="+mn-lt"/>
          <a:ea typeface="ヒラギノ角ゴ Pro W3" pitchFamily="-109" charset="-128"/>
          <a:cs typeface="ヒラギノ角ゴ Pro W3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254B8E"/>
          </a:solidFill>
          <a:latin typeface="+mn-lt"/>
          <a:ea typeface="ＭＳ Ｐゴシック" charset="-128"/>
          <a:cs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254B8E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54B8E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54B8E"/>
          </a:solidFill>
          <a:latin typeface="+mn-lt"/>
          <a:ea typeface="ヒラギノ角ゴ Pro W3" pitchFamily="-109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54B8E"/>
          </a:solidFill>
          <a:latin typeface="+mn-lt"/>
          <a:ea typeface="ヒラギノ角ゴ Pro W3" pitchFamily="-109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54B8E"/>
          </a:solidFill>
          <a:latin typeface="+mn-lt"/>
          <a:ea typeface="ヒラギノ角ゴ Pro W3" pitchFamily="-109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54B8E"/>
          </a:solidFill>
          <a:latin typeface="+mn-lt"/>
          <a:ea typeface="ヒラギノ角ゴ Pro W3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mdlivingwell.org/public-resources/dementia-series/" TargetMode="Externa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hyperlink" Target="https://mdlivingwell.org/hub/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mdlivingwell.org/contact-us/" TargetMode="External"/><Relationship Id="rId11" Type="http://schemas.openxmlformats.org/officeDocument/2006/relationships/image" Target="../media/image9.png"/><Relationship Id="rId5" Type="http://schemas.openxmlformats.org/officeDocument/2006/relationships/hyperlink" Target="https://www.findhelp.org/maryland-living-well-center-of-excellence-%2528mac%2529--salisbury-md--ad8-dementia-screening-interview/5958241451114496?postal=21802" TargetMode="External"/><Relationship Id="rId10" Type="http://schemas.openxmlformats.org/officeDocument/2006/relationships/image" Target="../media/image8.png"/><Relationship Id="rId4" Type="http://schemas.openxmlformats.org/officeDocument/2006/relationships/hyperlink" Target="https://www.findhelp.org/search/text?term=mac+living+well+center+of+excellence&amp;postal=21802&amp;language=en" TargetMode="External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94268" y="2024108"/>
            <a:ext cx="10186441" cy="1023891"/>
          </a:xfrm>
        </p:spPr>
        <p:txBody>
          <a:bodyPr/>
          <a:lstStyle/>
          <a:p>
            <a:br>
              <a:rPr lang="en-US" sz="2800" dirty="0"/>
            </a:br>
            <a:br>
              <a:rPr lang="en-US" sz="6600" b="1" dirty="0">
                <a:latin typeface="Arial"/>
              </a:rPr>
            </a:br>
            <a:r>
              <a:rPr lang="en-US" sz="6600" dirty="0">
                <a:latin typeface="Arial"/>
              </a:rPr>
              <a:t>                                                           </a:t>
            </a:r>
            <a:br>
              <a:rPr lang="en-US" sz="6600" dirty="0">
                <a:latin typeface="Arial"/>
              </a:rPr>
            </a:br>
            <a:r>
              <a:rPr lang="en-US" sz="4400" b="1" dirty="0">
                <a:latin typeface="Arial"/>
              </a:rPr>
              <a:t>July 24, 2025</a:t>
            </a:r>
            <a:br>
              <a:rPr lang="en-US" sz="3600" b="1" dirty="0">
                <a:latin typeface="Arial"/>
              </a:rPr>
            </a:br>
            <a:br>
              <a:rPr lang="en-US" sz="3600" b="1" dirty="0"/>
            </a:br>
            <a:endParaRPr lang="en-US" sz="4400" dirty="0">
              <a:ea typeface="ヒラギノ角ゴ Pro W3"/>
              <a:cs typeface="ヒラギノ角ゴ Pro W3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66297E-45C4-0E2E-2547-0DB2F79C3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99" y="655607"/>
            <a:ext cx="5216757" cy="37524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EE61ED-DE0E-C891-9988-E2B2CBA15711}"/>
              </a:ext>
            </a:extLst>
          </p:cNvPr>
          <p:cNvSpPr txBox="1"/>
          <p:nvPr/>
        </p:nvSpPr>
        <p:spPr>
          <a:xfrm>
            <a:off x="5518556" y="1068127"/>
            <a:ext cx="6464897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Welcome!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Please mute your audio.</a:t>
            </a:r>
          </a:p>
          <a:p>
            <a:pPr algn="r">
              <a:buClrTx/>
            </a:pPr>
            <a:r>
              <a:rPr lang="en-US" sz="3600" b="1" kern="1200" dirty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start shortly.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webinar will </a:t>
            </a:r>
            <a:r>
              <a:rPr lang="en-US" sz="3000" b="1" kern="1200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recorded and available on the LWCE website.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14150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4861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What are some tips for caregivers when behaviors become an issue in caring for their loved one?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713f97ca13_0_279"/>
          <p:cNvSpPr txBox="1">
            <a:spLocks noGrp="1"/>
          </p:cNvSpPr>
          <p:nvPr>
            <p:ph type="title"/>
          </p:nvPr>
        </p:nvSpPr>
        <p:spPr>
          <a:xfrm>
            <a:off x="913774" y="219923"/>
            <a:ext cx="10364400" cy="15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ookman Old Style"/>
              <a:buNone/>
            </a:pPr>
            <a:r>
              <a:rPr lang="en-US"/>
              <a:t>TEEPA’S APPROACH</a:t>
            </a:r>
            <a:endParaRPr/>
          </a:p>
        </p:txBody>
      </p:sp>
      <p:sp>
        <p:nvSpPr>
          <p:cNvPr id="115" name="Google Shape;115;g3713f97ca13_0_279"/>
          <p:cNvSpPr txBox="1">
            <a:spLocks noGrp="1"/>
          </p:cNvSpPr>
          <p:nvPr>
            <p:ph type="body" idx="1"/>
          </p:nvPr>
        </p:nvSpPr>
        <p:spPr>
          <a:xfrm>
            <a:off x="913774" y="1816100"/>
            <a:ext cx="10363800" cy="39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-US" sz="2400">
                <a:solidFill>
                  <a:schemeClr val="lt1"/>
                </a:solidFill>
              </a:rPr>
              <a:t>Extend a welcoming hand out and hold hands as you greet them if they allow. Thumbs up with pressure on the palms.</a:t>
            </a:r>
            <a:endParaRPr>
              <a:solidFill>
                <a:schemeClr val="lt1"/>
              </a:solidFill>
            </a:endParaRPr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-US" sz="2400">
                <a:solidFill>
                  <a:schemeClr val="lt1"/>
                </a:solidFill>
              </a:rPr>
              <a:t>Stand to the side, not head on which can be confrontational</a:t>
            </a:r>
            <a:endParaRPr>
              <a:solidFill>
                <a:schemeClr val="lt1"/>
              </a:solidFill>
            </a:endParaRPr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-US" sz="2400">
                <a:solidFill>
                  <a:schemeClr val="lt1"/>
                </a:solidFill>
              </a:rPr>
              <a:t>Positive, not negative</a:t>
            </a:r>
            <a:endParaRPr>
              <a:solidFill>
                <a:schemeClr val="lt1"/>
              </a:solidFill>
            </a:endParaRPr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-US" sz="2400">
                <a:solidFill>
                  <a:schemeClr val="lt1"/>
                </a:solidFill>
              </a:rPr>
              <a:t>Use visual cues, then verbal. Only touch if they are comfortable with you.</a:t>
            </a:r>
            <a:endParaRPr>
              <a:solidFill>
                <a:schemeClr val="lt1"/>
              </a:solidFill>
            </a:endParaRPr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-US" sz="2400">
                <a:solidFill>
                  <a:schemeClr val="lt1"/>
                </a:solidFill>
              </a:rPr>
              <a:t>Work with them – don’t do for them</a:t>
            </a:r>
            <a:endParaRPr>
              <a:solidFill>
                <a:schemeClr val="lt1"/>
              </a:solidFill>
            </a:endParaRPr>
          </a:p>
          <a:p>
            <a:pPr marL="228600" lvl="0" indent="-76200" algn="l" rtl="0">
              <a:lnSpc>
                <a:spcPct val="120000"/>
              </a:lnSpc>
              <a:spcBef>
                <a:spcPts val="1000"/>
              </a:spcBef>
              <a:spcAft>
                <a:spcPts val="1600"/>
              </a:spcAft>
              <a:buClr>
                <a:schemeClr val="lt1"/>
              </a:buClr>
              <a:buSzPts val="2400"/>
              <a:buNone/>
            </a:pPr>
            <a:endParaRPr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713f97ca13_0_4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Font typeface="Rockwell"/>
              <a:buNone/>
            </a:pPr>
            <a:r>
              <a:rPr lang="en-US"/>
              <a:t>WHAT DO I DO AS A CAREGIVER?</a:t>
            </a:r>
            <a:endParaRPr/>
          </a:p>
        </p:txBody>
      </p:sp>
      <p:sp>
        <p:nvSpPr>
          <p:cNvPr id="121" name="Google Shape;121;g3713f97ca13_0_4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20"/>
              <a:buChar char="●"/>
            </a:pPr>
            <a:r>
              <a:rPr lang="en-US" sz="3200">
                <a:solidFill>
                  <a:schemeClr val="lt1"/>
                </a:solidFill>
              </a:rPr>
              <a:t>Realistic Expectations</a:t>
            </a:r>
            <a:endParaRPr>
              <a:solidFill>
                <a:schemeClr val="lt1"/>
              </a:solidFill>
            </a:endParaRPr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720"/>
              <a:buChar char="●"/>
            </a:pPr>
            <a:r>
              <a:rPr lang="en-US" sz="3200">
                <a:solidFill>
                  <a:schemeClr val="lt1"/>
                </a:solidFill>
              </a:rPr>
              <a:t>Identify what they still can do</a:t>
            </a:r>
            <a:endParaRPr>
              <a:solidFill>
                <a:schemeClr val="lt1"/>
              </a:solidFill>
            </a:endParaRPr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720"/>
              <a:buChar char="●"/>
            </a:pPr>
            <a:r>
              <a:rPr lang="en-US" sz="3200">
                <a:solidFill>
                  <a:schemeClr val="lt1"/>
                </a:solidFill>
              </a:rPr>
              <a:t>Have activities available they can do on their own</a:t>
            </a:r>
            <a:endParaRPr>
              <a:solidFill>
                <a:schemeClr val="lt1"/>
              </a:solidFill>
            </a:endParaRPr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720"/>
              <a:buChar char="●"/>
            </a:pPr>
            <a:r>
              <a:rPr lang="en-US" sz="3200">
                <a:solidFill>
                  <a:schemeClr val="lt1"/>
                </a:solidFill>
              </a:rPr>
              <a:t>Have activities available they can do with others</a:t>
            </a:r>
            <a:endParaRPr>
              <a:solidFill>
                <a:schemeClr val="lt1"/>
              </a:solidFill>
            </a:endParaRPr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720"/>
              <a:buChar char="●"/>
            </a:pPr>
            <a:r>
              <a:rPr lang="en-US" sz="3200">
                <a:solidFill>
                  <a:schemeClr val="lt1"/>
                </a:solidFill>
              </a:rPr>
              <a:t>Remember how the environment impacts their behavior</a:t>
            </a:r>
            <a:endParaRPr>
              <a:solidFill>
                <a:schemeClr val="lt1"/>
              </a:solidFill>
            </a:endParaRPr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1600"/>
              </a:spcAft>
              <a:buClr>
                <a:schemeClr val="lt1"/>
              </a:buClr>
              <a:buSzPts val="2720"/>
              <a:buChar char="●"/>
            </a:pPr>
            <a:r>
              <a:rPr lang="en-US" sz="3200">
                <a:solidFill>
                  <a:schemeClr val="lt1"/>
                </a:solidFill>
              </a:rPr>
              <a:t>Use routines to our benefit</a:t>
            </a:r>
            <a:endParaRPr sz="3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713f97ca13_0_518"/>
          <p:cNvSpPr txBox="1">
            <a:spLocks noGrp="1"/>
          </p:cNvSpPr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Font typeface="Rockwell"/>
              <a:buNone/>
            </a:pPr>
            <a:r>
              <a:rPr lang="en-US"/>
              <a:t>HOME ACTIVITIES</a:t>
            </a:r>
            <a:endParaRPr/>
          </a:p>
        </p:txBody>
      </p:sp>
      <p:sp>
        <p:nvSpPr>
          <p:cNvPr id="127" name="Google Shape;127;g3713f97ca13_0_518"/>
          <p:cNvSpPr txBox="1">
            <a:spLocks noGrp="1"/>
          </p:cNvSpPr>
          <p:nvPr>
            <p:ph type="body" idx="1"/>
          </p:nvPr>
        </p:nvSpPr>
        <p:spPr>
          <a:xfrm>
            <a:off x="629200" y="2558767"/>
            <a:ext cx="5333100" cy="36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31297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913"/>
              <a:buFont typeface="Arial" panose="020B0604020202020204" pitchFamily="34" charset="0"/>
              <a:buChar char="•"/>
            </a:pPr>
            <a:r>
              <a:rPr lang="en-US" sz="1912" dirty="0">
                <a:solidFill>
                  <a:schemeClr val="tx1"/>
                </a:solidFill>
              </a:rPr>
              <a:t>Sorting activities</a:t>
            </a:r>
          </a:p>
          <a:p>
            <a:pPr marL="331297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913"/>
              <a:buFont typeface="Arial" panose="020B0604020202020204" pitchFamily="34" charset="0"/>
              <a:buChar char="•"/>
            </a:pPr>
            <a:r>
              <a:rPr lang="en-US" sz="1912" dirty="0">
                <a:solidFill>
                  <a:schemeClr val="tx1"/>
                </a:solidFill>
              </a:rPr>
              <a:t>Folding laundry </a:t>
            </a:r>
          </a:p>
          <a:p>
            <a:pPr marL="331297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913"/>
              <a:buFont typeface="Arial" panose="020B0604020202020204" pitchFamily="34" charset="0"/>
              <a:buChar char="•"/>
            </a:pPr>
            <a:r>
              <a:rPr lang="en-US" sz="1912" dirty="0">
                <a:solidFill>
                  <a:schemeClr val="tx1"/>
                </a:solidFill>
              </a:rPr>
              <a:t>Cleaning/chores</a:t>
            </a:r>
          </a:p>
          <a:p>
            <a:pPr marL="331297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913"/>
              <a:buFont typeface="Arial" panose="020B0604020202020204" pitchFamily="34" charset="0"/>
              <a:buChar char="•"/>
            </a:pPr>
            <a:r>
              <a:rPr lang="en-US" sz="1912" dirty="0">
                <a:solidFill>
                  <a:schemeClr val="tx1"/>
                </a:solidFill>
              </a:rPr>
              <a:t>Tinkering and fiddling</a:t>
            </a:r>
          </a:p>
          <a:p>
            <a:pPr marL="331297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913"/>
              <a:buFont typeface="Arial" panose="020B0604020202020204" pitchFamily="34" charset="0"/>
              <a:buChar char="•"/>
            </a:pPr>
            <a:r>
              <a:rPr lang="en-US" sz="1912" dirty="0">
                <a:solidFill>
                  <a:schemeClr val="tx1"/>
                </a:solidFill>
              </a:rPr>
              <a:t>Puzzles</a:t>
            </a:r>
          </a:p>
          <a:p>
            <a:pPr marL="331297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913"/>
              <a:buFont typeface="Arial" panose="020B0604020202020204" pitchFamily="34" charset="0"/>
              <a:buChar char="•"/>
            </a:pPr>
            <a:r>
              <a:rPr lang="en-US" sz="1912" dirty="0">
                <a:solidFill>
                  <a:schemeClr val="tx1"/>
                </a:solidFill>
              </a:rPr>
              <a:t>Word Finds</a:t>
            </a:r>
          </a:p>
          <a:p>
            <a:pPr marL="331297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913"/>
              <a:buFont typeface="Arial" panose="020B0604020202020204" pitchFamily="34" charset="0"/>
              <a:buChar char="•"/>
            </a:pPr>
            <a:r>
              <a:rPr lang="en-US" sz="1912" dirty="0">
                <a:solidFill>
                  <a:schemeClr val="tx1"/>
                </a:solidFill>
              </a:rPr>
              <a:t>Crossword Puzzles</a:t>
            </a:r>
          </a:p>
          <a:p>
            <a:pPr marL="331297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913"/>
              <a:buFont typeface="Arial" panose="020B0604020202020204" pitchFamily="34" charset="0"/>
              <a:buChar char="•"/>
            </a:pPr>
            <a:r>
              <a:rPr lang="en-US" sz="1912" dirty="0">
                <a:solidFill>
                  <a:schemeClr val="tx1"/>
                </a:solidFill>
              </a:rPr>
              <a:t>Looking at books or magazines </a:t>
            </a:r>
          </a:p>
          <a:p>
            <a:pPr marL="331297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913"/>
              <a:buFont typeface="Arial" panose="020B0604020202020204" pitchFamily="34" charset="0"/>
              <a:buChar char="•"/>
            </a:pPr>
            <a:r>
              <a:rPr lang="en-US" sz="1912" dirty="0">
                <a:solidFill>
                  <a:schemeClr val="tx1"/>
                </a:solidFill>
              </a:rPr>
              <a:t>Gardening</a:t>
            </a:r>
          </a:p>
          <a:p>
            <a:pPr marL="331297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913"/>
              <a:buFont typeface="Arial" panose="020B0604020202020204" pitchFamily="34" charset="0"/>
              <a:buChar char="•"/>
            </a:pPr>
            <a:r>
              <a:rPr lang="en-US" sz="1912" dirty="0">
                <a:solidFill>
                  <a:schemeClr val="tx1"/>
                </a:solidFill>
              </a:rPr>
              <a:t>Coloring</a:t>
            </a:r>
          </a:p>
          <a:p>
            <a:pPr marL="331297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913"/>
              <a:buFont typeface="Arial" panose="020B0604020202020204" pitchFamily="34" charset="0"/>
              <a:buChar char="•"/>
            </a:pPr>
            <a:r>
              <a:rPr lang="en-US" sz="1912" dirty="0">
                <a:solidFill>
                  <a:schemeClr val="tx1"/>
                </a:solidFill>
              </a:rPr>
              <a:t>Painting</a:t>
            </a:r>
          </a:p>
          <a:p>
            <a:pPr marL="331297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913"/>
              <a:buFont typeface="Arial" panose="020B0604020202020204" pitchFamily="34" charset="0"/>
              <a:buChar char="•"/>
            </a:pPr>
            <a:r>
              <a:rPr lang="en-US" sz="1912" dirty="0">
                <a:solidFill>
                  <a:schemeClr val="tx1"/>
                </a:solidFill>
              </a:rPr>
              <a:t>Sewing, knitting, rolling a ball of yarn</a:t>
            </a:r>
          </a:p>
          <a:p>
            <a:pPr marL="331297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913"/>
              <a:buFont typeface="Arial" panose="020B0604020202020204" pitchFamily="34" charset="0"/>
              <a:buChar char="•"/>
            </a:pPr>
            <a:r>
              <a:rPr lang="en-US" sz="1912" dirty="0">
                <a:solidFill>
                  <a:schemeClr val="tx1"/>
                </a:solidFill>
              </a:rPr>
              <a:t>Singing, dancing, listening to music</a:t>
            </a:r>
            <a:endParaRPr sz="1912" dirty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1200"/>
              </a:spcBef>
              <a:spcAft>
                <a:spcPts val="1600"/>
              </a:spcAft>
              <a:buSzPts val="1063"/>
              <a:buNone/>
            </a:pPr>
            <a:endParaRPr sz="1500" dirty="0"/>
          </a:p>
        </p:txBody>
      </p:sp>
      <p:sp>
        <p:nvSpPr>
          <p:cNvPr id="128" name="Google Shape;128;g3713f97ca13_0_518"/>
          <p:cNvSpPr txBox="1"/>
          <p:nvPr/>
        </p:nvSpPr>
        <p:spPr>
          <a:xfrm>
            <a:off x="6323796" y="2558767"/>
            <a:ext cx="4972251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-US" sz="1900" dirty="0">
                <a:solidFill>
                  <a:schemeClr val="dk1"/>
                </a:solidFill>
              </a:rPr>
              <a:t>Baby doll</a:t>
            </a:r>
            <a:endParaRPr lang="en-US" sz="1900" dirty="0"/>
          </a:p>
          <a:p>
            <a:pPr marL="28575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-US" sz="1900" dirty="0">
                <a:solidFill>
                  <a:schemeClr val="dk1"/>
                </a:solidFill>
              </a:rPr>
              <a:t>Ball or balloon toss</a:t>
            </a:r>
            <a:endParaRPr sz="1900" dirty="0"/>
          </a:p>
          <a:p>
            <a:pPr marL="28575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-US" sz="1900" dirty="0">
                <a:solidFill>
                  <a:schemeClr val="dk1"/>
                </a:solidFill>
              </a:rPr>
              <a:t>Reminiscing, looking through photo albums</a:t>
            </a:r>
            <a:endParaRPr sz="1900" dirty="0"/>
          </a:p>
          <a:p>
            <a:pPr marL="28575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-US" sz="1900" dirty="0">
                <a:solidFill>
                  <a:schemeClr val="dk1"/>
                </a:solidFill>
              </a:rPr>
              <a:t>Favorite music, movies, or TV shows</a:t>
            </a:r>
            <a:endParaRPr sz="1900" dirty="0"/>
          </a:p>
          <a:p>
            <a:pPr marL="28575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-US" sz="1900" dirty="0">
                <a:solidFill>
                  <a:schemeClr val="dk1"/>
                </a:solidFill>
              </a:rPr>
              <a:t>Can-Do Jar</a:t>
            </a:r>
            <a:endParaRPr sz="1900" dirty="0"/>
          </a:p>
          <a:p>
            <a:pPr marL="28575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-US" sz="1900" dirty="0">
                <a:solidFill>
                  <a:schemeClr val="dk1"/>
                </a:solidFill>
              </a:rPr>
              <a:t>Card game or other favorite game</a:t>
            </a:r>
            <a:endParaRPr sz="1900" dirty="0"/>
          </a:p>
          <a:p>
            <a:pPr marL="28575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-US" sz="1900" dirty="0">
                <a:solidFill>
                  <a:schemeClr val="dk1"/>
                </a:solidFill>
              </a:rPr>
              <a:t>Bird watching</a:t>
            </a:r>
            <a:endParaRPr sz="1900" dirty="0"/>
          </a:p>
          <a:p>
            <a:pPr marL="342900" marR="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-US" sz="1900" dirty="0">
                <a:solidFill>
                  <a:schemeClr val="dk1"/>
                </a:solidFill>
              </a:rPr>
              <a:t>Going for a walk</a:t>
            </a:r>
            <a:endParaRPr sz="1900" dirty="0"/>
          </a:p>
          <a:p>
            <a:pPr marL="342900" marR="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-US" sz="1900" dirty="0">
                <a:solidFill>
                  <a:schemeClr val="dk1"/>
                </a:solidFill>
              </a:rPr>
              <a:t>Cooking</a:t>
            </a:r>
            <a:endParaRPr sz="1900" dirty="0"/>
          </a:p>
          <a:p>
            <a:pPr marL="342900" marR="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-US" sz="1900" dirty="0">
                <a:solidFill>
                  <a:schemeClr val="dk1"/>
                </a:solidFill>
              </a:rPr>
              <a:t>Interacting with children or pets</a:t>
            </a:r>
            <a:endParaRPr sz="1900" dirty="0"/>
          </a:p>
          <a:p>
            <a:pPr marL="342900" marR="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-US" sz="1900" dirty="0">
                <a:solidFill>
                  <a:schemeClr val="dk1"/>
                </a:solidFill>
              </a:rPr>
              <a:t>Sensory exploration</a:t>
            </a:r>
            <a:endParaRPr sz="1900" dirty="0"/>
          </a:p>
          <a:p>
            <a:pPr marL="285750" marR="0" lvl="0" indent="-133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dirty="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713f97ca13_0_6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Font typeface="Rockwell"/>
              <a:buNone/>
            </a:pPr>
            <a:r>
              <a:rPr lang="en-US"/>
              <a:t>DAILY ROUTINES</a:t>
            </a:r>
            <a:endParaRPr/>
          </a:p>
        </p:txBody>
      </p:sp>
      <p:sp>
        <p:nvSpPr>
          <p:cNvPr id="135" name="Google Shape;135;g3713f97ca13_0_619"/>
          <p:cNvSpPr txBox="1">
            <a:spLocks noGrp="1"/>
          </p:cNvSpPr>
          <p:nvPr>
            <p:ph type="body" idx="1"/>
          </p:nvPr>
        </p:nvSpPr>
        <p:spPr>
          <a:xfrm>
            <a:off x="1389414" y="1943937"/>
            <a:ext cx="8669100" cy="44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40"/>
              <a:buChar char="●"/>
            </a:pPr>
            <a:r>
              <a:rPr lang="en-US" sz="2400">
                <a:solidFill>
                  <a:schemeClr val="lt1"/>
                </a:solidFill>
              </a:rPr>
              <a:t>Routines allow people with dementia to thrive, especially when they are in their homes and familiar surroundings.  </a:t>
            </a:r>
            <a:endParaRPr sz="2200">
              <a:solidFill>
                <a:schemeClr val="lt1"/>
              </a:solidFill>
            </a:endParaRPr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040"/>
              <a:buChar char="●"/>
            </a:pPr>
            <a:r>
              <a:rPr lang="en-US" sz="2400">
                <a:solidFill>
                  <a:schemeClr val="lt1"/>
                </a:solidFill>
              </a:rPr>
              <a:t>Keeping a consistent daily routine can help improve</a:t>
            </a:r>
            <a:endParaRPr>
              <a:solidFill>
                <a:schemeClr val="lt1"/>
              </a:solidFill>
            </a:endParaRPr>
          </a:p>
          <a:p>
            <a:pPr marL="457200" lvl="1" indent="-1828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40"/>
              <a:buChar char="○"/>
            </a:pPr>
            <a:r>
              <a:rPr lang="en-US" sz="2400">
                <a:solidFill>
                  <a:schemeClr val="lt1"/>
                </a:solidFill>
              </a:rPr>
              <a:t>Sleep/wake cycle</a:t>
            </a:r>
            <a:endParaRPr>
              <a:solidFill>
                <a:schemeClr val="lt1"/>
              </a:solidFill>
            </a:endParaRPr>
          </a:p>
          <a:p>
            <a:pPr marL="457200" lvl="1" indent="-182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40"/>
              <a:buChar char="○"/>
            </a:pPr>
            <a:r>
              <a:rPr lang="en-US" sz="2400">
                <a:solidFill>
                  <a:schemeClr val="lt1"/>
                </a:solidFill>
              </a:rPr>
              <a:t>Mealtime – getting them to the table and increasing intake</a:t>
            </a:r>
            <a:endParaRPr>
              <a:solidFill>
                <a:schemeClr val="lt1"/>
              </a:solidFill>
            </a:endParaRPr>
          </a:p>
          <a:p>
            <a:pPr marL="457200" lvl="1" indent="-182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40"/>
              <a:buChar char="○"/>
            </a:pPr>
            <a:r>
              <a:rPr lang="en-US" sz="2400">
                <a:solidFill>
                  <a:schemeClr val="lt1"/>
                </a:solidFill>
              </a:rPr>
              <a:t>ADL routine – participating and allowing assistance</a:t>
            </a:r>
            <a:endParaRPr>
              <a:solidFill>
                <a:schemeClr val="lt1"/>
              </a:solidFill>
            </a:endParaRPr>
          </a:p>
          <a:p>
            <a:pPr marL="457200" lvl="1" indent="-182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40"/>
              <a:buChar char="○"/>
            </a:pPr>
            <a:r>
              <a:rPr lang="en-US" sz="2400">
                <a:solidFill>
                  <a:schemeClr val="lt1"/>
                </a:solidFill>
              </a:rPr>
              <a:t>Overall mood</a:t>
            </a:r>
            <a:endParaRPr>
              <a:solidFill>
                <a:schemeClr val="lt1"/>
              </a:solidFill>
            </a:endParaRPr>
          </a:p>
          <a:p>
            <a:pPr marL="18288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2040"/>
              <a:buChar char="●"/>
            </a:pPr>
            <a:r>
              <a:rPr lang="en-US" sz="2400">
                <a:solidFill>
                  <a:schemeClr val="lt1"/>
                </a:solidFill>
              </a:rPr>
              <a:t>Disruption of routines can lead to a significant decline</a:t>
            </a:r>
            <a:endParaRPr>
              <a:solidFill>
                <a:schemeClr val="lt1"/>
              </a:solidFill>
            </a:endParaRPr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040"/>
              <a:buChar char="●"/>
            </a:pPr>
            <a:r>
              <a:rPr lang="en-US" sz="2400">
                <a:solidFill>
                  <a:schemeClr val="lt1"/>
                </a:solidFill>
              </a:rPr>
              <a:t>How can you make their day more predictable? </a:t>
            </a:r>
            <a:endParaRPr sz="2400">
              <a:solidFill>
                <a:schemeClr val="lt1"/>
              </a:solidFill>
            </a:endParaRPr>
          </a:p>
          <a:p>
            <a:pPr marL="182880" lvl="0" indent="-74929" algn="l" rtl="0">
              <a:lnSpc>
                <a:spcPct val="90000"/>
              </a:lnSpc>
              <a:spcBef>
                <a:spcPts val="1200"/>
              </a:spcBef>
              <a:spcAft>
                <a:spcPts val="1600"/>
              </a:spcAft>
              <a:buSzPts val="1700"/>
              <a:buNone/>
            </a:pPr>
            <a:endParaRPr/>
          </a:p>
        </p:txBody>
      </p:sp>
      <p:pic>
        <p:nvPicPr>
          <p:cNvPr id="136" name="Google Shape;136;g3713f97ca13_0_6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0509" y="140896"/>
            <a:ext cx="1676964" cy="14593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5515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  Should caregivers notify the healthcare team of behaviors?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713f97ca13_0_7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lt1"/>
                </a:solidFill>
              </a:rPr>
              <a:t>YES</a:t>
            </a:r>
            <a:endParaRPr sz="600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</a:rPr>
              <a:t>?disease progression?</a:t>
            </a:r>
            <a:endParaRPr sz="240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</a:rPr>
              <a:t>?medication side effect?</a:t>
            </a:r>
            <a:endParaRPr sz="240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</a:rPr>
              <a:t>?acute issue?</a:t>
            </a:r>
            <a:endParaRPr sz="240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</a:rPr>
              <a:t>?changes based on dementia type?</a:t>
            </a:r>
            <a:endParaRPr sz="240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4245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Should medications be considered first when a behavior presents?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2325"/>
              <a:buFont typeface="Calibri"/>
              <a:buNone/>
            </a:pPr>
            <a:br>
              <a:rPr lang="en-US"/>
            </a:br>
            <a:br>
              <a:rPr lang="en-US"/>
            </a:br>
            <a:r>
              <a:rPr lang="en-US"/>
              <a:t>YES and NO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2325"/>
              <a:buFont typeface="Calibri"/>
              <a:buNone/>
            </a:pPr>
            <a:endParaRPr/>
          </a:p>
        </p:txBody>
      </p:sp>
      <p:sp>
        <p:nvSpPr>
          <p:cNvPr id="158" name="Google Shape;158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Yes… 	</a:t>
            </a:r>
            <a:endParaRPr>
              <a:solidFill>
                <a:schemeClr val="lt1"/>
              </a:solidFill>
            </a:endParaRPr>
          </a:p>
          <a:p>
            <a:pPr marL="0" lvl="0" indent="45720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- recent medication changes?</a:t>
            </a:r>
            <a:endParaRPr>
              <a:solidFill>
                <a:schemeClr val="lt1"/>
              </a:solidFill>
            </a:endParaRPr>
          </a:p>
          <a:p>
            <a:pPr marL="0" lvl="0" indent="45720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- Safety?</a:t>
            </a:r>
            <a:endParaRPr>
              <a:solidFill>
                <a:schemeClr val="lt1"/>
              </a:solidFill>
            </a:endParaRPr>
          </a:p>
          <a:p>
            <a:pPr marL="0" lvl="0" indent="45720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- Polypharmacy?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No…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-US">
                <a:solidFill>
                  <a:schemeClr val="lt1"/>
                </a:solidFill>
              </a:rPr>
              <a:t>If not explainable, seek non-pharmacological intervention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713f97ca13_0_7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Non-pharmacological Interventions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B60D3-8F4E-0C01-50C9-F0709B8E2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2884" y="908538"/>
            <a:ext cx="3381927" cy="85435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FCDC9-C4F5-8528-7D94-133943FB5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7479" y="1935439"/>
            <a:ext cx="4084885" cy="2163313"/>
          </a:xfrm>
        </p:spPr>
        <p:txBody>
          <a:bodyPr anchor="t">
            <a:normAutofit/>
          </a:bodyPr>
          <a:lstStyle/>
          <a:p>
            <a:r>
              <a:rPr lang="en-US" sz="135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Virtual Statewide Workshops</a:t>
            </a:r>
            <a:endParaRPr lang="en-US" sz="1350" dirty="0">
              <a:solidFill>
                <a:srgbClr val="002060"/>
              </a:solidFill>
            </a:endParaRPr>
          </a:p>
          <a:p>
            <a:r>
              <a:rPr lang="en-US" sz="1350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Dementia Series</a:t>
            </a:r>
            <a:r>
              <a:rPr lang="en-US" sz="1350" dirty="0">
                <a:solidFill>
                  <a:srgbClr val="002060"/>
                </a:solidFill>
              </a:rPr>
              <a:t>    (Recorded webinars here)</a:t>
            </a:r>
          </a:p>
          <a:p>
            <a:r>
              <a:rPr lang="en-US" sz="1350" dirty="0">
                <a:solidFill>
                  <a:srgbClr val="00206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FindHelp LWCE</a:t>
            </a:r>
            <a:endParaRPr lang="en-US" sz="1350" dirty="0">
              <a:solidFill>
                <a:srgbClr val="002060"/>
              </a:solidFill>
            </a:endParaRPr>
          </a:p>
          <a:p>
            <a:r>
              <a:rPr lang="en-US" sz="1350" dirty="0">
                <a:solidFill>
                  <a:srgbClr val="00206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AD8 Screening</a:t>
            </a:r>
            <a:endParaRPr lang="en-US" sz="1350" dirty="0">
              <a:solidFill>
                <a:srgbClr val="002060"/>
              </a:solidFill>
            </a:endParaRPr>
          </a:p>
          <a:p>
            <a:r>
              <a:rPr lang="en-US" b="1" dirty="0">
                <a:solidFill>
                  <a:schemeClr val="accent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CONTACT US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11F310-9DD1-E521-AD22-D00E2A7BA4A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4100" r="9153" b="4"/>
          <a:stretch/>
        </p:blipFill>
        <p:spPr>
          <a:xfrm>
            <a:off x="5482364" y="1666515"/>
            <a:ext cx="1931572" cy="1931572"/>
          </a:xfrm>
          <a:custGeom>
            <a:avLst/>
            <a:gdLst/>
            <a:ahLst/>
            <a:cxnLst/>
            <a:rect l="l" t="t" r="r" b="b"/>
            <a:pathLst>
              <a:path w="1956816" h="1956816">
                <a:moveTo>
                  <a:pt x="978408" y="0"/>
                </a:moveTo>
                <a:cubicBezTo>
                  <a:pt x="1518768" y="0"/>
                  <a:pt x="1956816" y="438048"/>
                  <a:pt x="1956816" y="978408"/>
                </a:cubicBezTo>
                <a:cubicBezTo>
                  <a:pt x="1956816" y="1518768"/>
                  <a:pt x="1518768" y="1956816"/>
                  <a:pt x="978408" y="1956816"/>
                </a:cubicBezTo>
                <a:cubicBezTo>
                  <a:pt x="438048" y="1956816"/>
                  <a:pt x="0" y="1518768"/>
                  <a:pt x="0" y="978408"/>
                </a:cubicBezTo>
                <a:cubicBezTo>
                  <a:pt x="0" y="438048"/>
                  <a:pt x="438048" y="0"/>
                  <a:pt x="978408" y="0"/>
                </a:cubicBezTo>
                <a:close/>
              </a:path>
            </a:pathLst>
          </a:cu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9F0CD12-A057-EDEE-F754-4A9568CCED68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5482364" y="4098752"/>
            <a:ext cx="2057400" cy="2057400"/>
          </a:xfrm>
          <a:custGeom>
            <a:avLst/>
            <a:gdLst/>
            <a:ahLst/>
            <a:cxnLst/>
            <a:rect l="l" t="t" r="r" b="b"/>
            <a:pathLst>
              <a:path w="2834640" h="2834640">
                <a:moveTo>
                  <a:pt x="1417320" y="0"/>
                </a:moveTo>
                <a:cubicBezTo>
                  <a:pt x="2200084" y="0"/>
                  <a:pt x="2834640" y="634556"/>
                  <a:pt x="2834640" y="1417320"/>
                </a:cubicBezTo>
                <a:cubicBezTo>
                  <a:pt x="2834640" y="2200084"/>
                  <a:pt x="2200084" y="2834640"/>
                  <a:pt x="1417320" y="2834640"/>
                </a:cubicBezTo>
                <a:cubicBezTo>
                  <a:pt x="634556" y="2834640"/>
                  <a:pt x="0" y="2200084"/>
                  <a:pt x="0" y="1417320"/>
                </a:cubicBezTo>
                <a:cubicBezTo>
                  <a:pt x="0" y="634556"/>
                  <a:pt x="634556" y="0"/>
                  <a:pt x="1417320" y="0"/>
                </a:cubicBez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3CB310-8E0A-8FC8-0A19-1A1FF1496B3D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20398" r="4" b="4"/>
          <a:stretch/>
        </p:blipFill>
        <p:spPr>
          <a:xfrm>
            <a:off x="8781600" y="208733"/>
            <a:ext cx="2935032" cy="2461177"/>
          </a:xfrm>
          <a:custGeom>
            <a:avLst/>
            <a:gdLst/>
            <a:ahLst/>
            <a:cxnLst/>
            <a:rect l="l" t="t" r="r" b="b"/>
            <a:pathLst>
              <a:path w="3913376" h="3281569">
                <a:moveTo>
                  <a:pt x="267865" y="0"/>
                </a:moveTo>
                <a:lnTo>
                  <a:pt x="3913376" y="0"/>
                </a:lnTo>
                <a:lnTo>
                  <a:pt x="3913376" y="2499938"/>
                </a:lnTo>
                <a:lnTo>
                  <a:pt x="3794714" y="2630499"/>
                </a:lnTo>
                <a:cubicBezTo>
                  <a:pt x="3392450" y="3032763"/>
                  <a:pt x="2836727" y="3281569"/>
                  <a:pt x="2222892" y="3281569"/>
                </a:cubicBezTo>
                <a:cubicBezTo>
                  <a:pt x="995223" y="3281569"/>
                  <a:pt x="0" y="2286346"/>
                  <a:pt x="0" y="1058677"/>
                </a:cubicBezTo>
                <a:cubicBezTo>
                  <a:pt x="0" y="751760"/>
                  <a:pt x="62202" y="459370"/>
                  <a:pt x="174686" y="193427"/>
                </a:cubicBezTo>
                <a:close/>
              </a:path>
            </a:pathLst>
          </a:cu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F9627D-027E-593A-2239-4B44D0490DEB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t="99" r="5" b="20699"/>
          <a:stretch/>
        </p:blipFill>
        <p:spPr>
          <a:xfrm>
            <a:off x="1544235" y="4341785"/>
            <a:ext cx="2962656" cy="156634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2EC716E-D004-87B7-1C82-0E1CEA90BBCD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r="-4" b="1414"/>
          <a:stretch/>
        </p:blipFill>
        <p:spPr>
          <a:xfrm>
            <a:off x="8107738" y="2931977"/>
            <a:ext cx="2384184" cy="2044841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B786EB4-56BB-18E6-2C27-E5C318C9191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68273" y="371528"/>
            <a:ext cx="2194560" cy="63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895104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713f97ca13_0_9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Font typeface="Rockwell"/>
              <a:buNone/>
            </a:pPr>
            <a:r>
              <a:rPr lang="en-US"/>
              <a:t>BENEFITS OF STAYING ENGAGED</a:t>
            </a:r>
            <a:endParaRPr/>
          </a:p>
        </p:txBody>
      </p:sp>
      <p:sp>
        <p:nvSpPr>
          <p:cNvPr id="170" name="Google Shape;170;g3713f97ca13_0_94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182880" lvl="0" indent="-19340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10"/>
              <a:buChar char="●"/>
            </a:pPr>
            <a:r>
              <a:rPr lang="en-US" sz="2600">
                <a:solidFill>
                  <a:schemeClr val="lt1"/>
                </a:solidFill>
              </a:rPr>
              <a:t>Improves quality of life</a:t>
            </a:r>
            <a:endParaRPr>
              <a:solidFill>
                <a:schemeClr val="lt1"/>
              </a:solidFill>
            </a:endParaRPr>
          </a:p>
          <a:p>
            <a:pPr marL="182880" lvl="0" indent="-193404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10"/>
              <a:buChar char="●"/>
            </a:pPr>
            <a:r>
              <a:rPr lang="en-US" sz="2600">
                <a:solidFill>
                  <a:schemeClr val="lt1"/>
                </a:solidFill>
              </a:rPr>
              <a:t>Improves interaction with others and the environment</a:t>
            </a:r>
            <a:endParaRPr>
              <a:solidFill>
                <a:schemeClr val="lt1"/>
              </a:solidFill>
            </a:endParaRPr>
          </a:p>
          <a:p>
            <a:pPr marL="182880" lvl="0" indent="-193404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10"/>
              <a:buChar char="●"/>
            </a:pPr>
            <a:r>
              <a:rPr lang="en-US" sz="2600">
                <a:solidFill>
                  <a:schemeClr val="lt1"/>
                </a:solidFill>
              </a:rPr>
              <a:t>Provides cognitive stimulation</a:t>
            </a:r>
            <a:endParaRPr>
              <a:solidFill>
                <a:schemeClr val="lt1"/>
              </a:solidFill>
            </a:endParaRPr>
          </a:p>
          <a:p>
            <a:pPr marL="182880" lvl="0" indent="-193404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10"/>
              <a:buChar char="●"/>
            </a:pPr>
            <a:r>
              <a:rPr lang="en-US" sz="2600">
                <a:solidFill>
                  <a:schemeClr val="lt1"/>
                </a:solidFill>
              </a:rPr>
              <a:t>Helps maintain/slow regression of functional abilities</a:t>
            </a:r>
            <a:endParaRPr>
              <a:solidFill>
                <a:schemeClr val="lt1"/>
              </a:solidFill>
            </a:endParaRPr>
          </a:p>
          <a:p>
            <a:pPr marL="182880" lvl="0" indent="-193404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10"/>
              <a:buChar char="●"/>
            </a:pPr>
            <a:r>
              <a:rPr lang="en-US" sz="2600">
                <a:solidFill>
                  <a:schemeClr val="lt1"/>
                </a:solidFill>
              </a:rPr>
              <a:t>Keeps people awake in the day – improves sleep/wake cycle</a:t>
            </a:r>
            <a:endParaRPr>
              <a:solidFill>
                <a:schemeClr val="lt1"/>
              </a:solidFill>
            </a:endParaRPr>
          </a:p>
          <a:p>
            <a:pPr marL="182880" lvl="0" indent="-193404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10"/>
              <a:buChar char="●"/>
            </a:pPr>
            <a:r>
              <a:rPr lang="en-US" sz="2600">
                <a:solidFill>
                  <a:schemeClr val="lt1"/>
                </a:solidFill>
              </a:rPr>
              <a:t>Decreases agitation</a:t>
            </a:r>
            <a:endParaRPr>
              <a:solidFill>
                <a:schemeClr val="lt1"/>
              </a:solidFill>
            </a:endParaRPr>
          </a:p>
          <a:p>
            <a:pPr marL="182880" lvl="0" indent="-193404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10"/>
              <a:buChar char="●"/>
            </a:pPr>
            <a:r>
              <a:rPr lang="en-US" sz="2600">
                <a:solidFill>
                  <a:schemeClr val="lt1"/>
                </a:solidFill>
              </a:rPr>
              <a:t>Decreases fall risk</a:t>
            </a:r>
            <a:endParaRPr>
              <a:solidFill>
                <a:schemeClr val="lt1"/>
              </a:solidFill>
            </a:endParaRPr>
          </a:p>
          <a:p>
            <a:pPr marL="182880" lvl="0" indent="-193404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10"/>
              <a:buChar char="●"/>
            </a:pPr>
            <a:r>
              <a:rPr lang="en-US" sz="2600">
                <a:solidFill>
                  <a:schemeClr val="lt1"/>
                </a:solidFill>
              </a:rPr>
              <a:t>Decreases caregiver stress and burden</a:t>
            </a:r>
            <a:endParaRPr>
              <a:solidFill>
                <a:schemeClr val="lt1"/>
              </a:solidFill>
            </a:endParaRPr>
          </a:p>
          <a:p>
            <a:pPr marL="182880" lvl="0" indent="-193404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10"/>
              <a:buChar char="●"/>
            </a:pPr>
            <a:r>
              <a:rPr lang="en-US" sz="2600">
                <a:solidFill>
                  <a:schemeClr val="lt1"/>
                </a:solidFill>
              </a:rPr>
              <a:t>Decreases need for pharmacology</a:t>
            </a:r>
            <a:endParaRPr>
              <a:solidFill>
                <a:schemeClr val="lt1"/>
              </a:solidFill>
            </a:endParaRPr>
          </a:p>
          <a:p>
            <a:pPr marL="182880" lvl="0" indent="-83026" algn="l" rtl="0">
              <a:lnSpc>
                <a:spcPct val="90000"/>
              </a:lnSpc>
              <a:spcBef>
                <a:spcPts val="1200"/>
              </a:spcBef>
              <a:spcAft>
                <a:spcPts val="1600"/>
              </a:spcAft>
              <a:buSzPts val="1700"/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713f97ca13_0_846"/>
          <p:cNvSpPr txBox="1">
            <a:spLocks noGrp="1"/>
          </p:cNvSpPr>
          <p:nvPr>
            <p:ph type="title"/>
          </p:nvPr>
        </p:nvSpPr>
        <p:spPr>
          <a:xfrm>
            <a:off x="965200" y="1873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Font typeface="Rockwell"/>
              <a:buNone/>
            </a:pPr>
            <a:r>
              <a:rPr lang="en-US"/>
              <a:t>HOW TO CHOOSE THE “RIGHT” ACTIVITY</a:t>
            </a:r>
            <a:endParaRPr/>
          </a:p>
        </p:txBody>
      </p:sp>
      <p:sp>
        <p:nvSpPr>
          <p:cNvPr id="176" name="Google Shape;176;g3713f97ca13_0_846"/>
          <p:cNvSpPr txBox="1">
            <a:spLocks noGrp="1"/>
          </p:cNvSpPr>
          <p:nvPr>
            <p:ph type="body" idx="1"/>
          </p:nvPr>
        </p:nvSpPr>
        <p:spPr>
          <a:xfrm>
            <a:off x="1511300" y="1512888"/>
            <a:ext cx="8775600" cy="48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40"/>
              <a:buChar char="●"/>
            </a:pPr>
            <a:r>
              <a:rPr lang="en-US" sz="2400">
                <a:solidFill>
                  <a:schemeClr val="lt1"/>
                </a:solidFill>
              </a:rPr>
              <a:t>Use what you already know</a:t>
            </a:r>
            <a:endParaRPr>
              <a:solidFill>
                <a:schemeClr val="lt1"/>
              </a:solidFill>
            </a:endParaRPr>
          </a:p>
          <a:p>
            <a:pPr marL="457200" lvl="1" indent="-1828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40"/>
              <a:buChar char="○"/>
            </a:pPr>
            <a:r>
              <a:rPr lang="en-US" sz="2400">
                <a:solidFill>
                  <a:schemeClr val="lt1"/>
                </a:solidFill>
              </a:rPr>
              <a:t>What did they like before their dementia?</a:t>
            </a:r>
            <a:endParaRPr>
              <a:solidFill>
                <a:schemeClr val="lt1"/>
              </a:solidFill>
            </a:endParaRPr>
          </a:p>
          <a:p>
            <a:pPr marL="457200" lvl="1" indent="-182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40"/>
              <a:buChar char="○"/>
            </a:pPr>
            <a:r>
              <a:rPr lang="en-US" sz="2400">
                <a:solidFill>
                  <a:schemeClr val="lt1"/>
                </a:solidFill>
              </a:rPr>
              <a:t>What do they like now? </a:t>
            </a:r>
            <a:endParaRPr>
              <a:solidFill>
                <a:schemeClr val="lt1"/>
              </a:solidFill>
            </a:endParaRPr>
          </a:p>
          <a:p>
            <a:pPr marL="457200" lvl="1" indent="-182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40"/>
              <a:buChar char="○"/>
            </a:pPr>
            <a:r>
              <a:rPr lang="en-US" sz="2400">
                <a:solidFill>
                  <a:schemeClr val="lt1"/>
                </a:solidFill>
              </a:rPr>
              <a:t>What are they able to do now physically and cognitively?</a:t>
            </a:r>
            <a:endParaRPr>
              <a:solidFill>
                <a:schemeClr val="lt1"/>
              </a:solidFill>
            </a:endParaRPr>
          </a:p>
          <a:p>
            <a:pPr marL="457200" lvl="1" indent="-182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40"/>
              <a:buChar char="○"/>
            </a:pPr>
            <a:r>
              <a:rPr lang="en-US" sz="2400">
                <a:solidFill>
                  <a:schemeClr val="lt1"/>
                </a:solidFill>
              </a:rPr>
              <a:t>What was their profession? Hobbies?</a:t>
            </a:r>
            <a:endParaRPr>
              <a:solidFill>
                <a:schemeClr val="lt1"/>
              </a:solidFill>
            </a:endParaRPr>
          </a:p>
          <a:p>
            <a:pPr marL="457200" lvl="1" indent="-182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40"/>
              <a:buChar char="○"/>
            </a:pPr>
            <a:r>
              <a:rPr lang="en-US" sz="2400">
                <a:solidFill>
                  <a:schemeClr val="lt1"/>
                </a:solidFill>
              </a:rPr>
              <a:t>What are there sensory preferences?</a:t>
            </a:r>
            <a:endParaRPr>
              <a:solidFill>
                <a:schemeClr val="lt1"/>
              </a:solidFill>
            </a:endParaRPr>
          </a:p>
          <a:p>
            <a:pPr marL="18288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2040"/>
              <a:buChar char="●"/>
            </a:pPr>
            <a:r>
              <a:rPr lang="en-US" sz="2400">
                <a:solidFill>
                  <a:schemeClr val="lt1"/>
                </a:solidFill>
              </a:rPr>
              <a:t>Can you tap into past roles</a:t>
            </a:r>
            <a:endParaRPr>
              <a:solidFill>
                <a:schemeClr val="lt1"/>
              </a:solidFill>
            </a:endParaRPr>
          </a:p>
          <a:p>
            <a:pPr marL="457200" lvl="1" indent="-1828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40"/>
              <a:buChar char="○"/>
            </a:pPr>
            <a:r>
              <a:rPr lang="en-US" sz="2400">
                <a:solidFill>
                  <a:schemeClr val="lt1"/>
                </a:solidFill>
              </a:rPr>
              <a:t>Examples: a mechanic may enjoy fiddling with nuts and bolts, a farmer/gardener may enjoy helping with potted plants, the family cook/chef may enjoy supervising during meal prep or helping with simple tasks like stirring, etc. 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713f97ca13_0_7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Font typeface="Rockwell"/>
              <a:buNone/>
            </a:pPr>
            <a:r>
              <a:rPr lang="en-US"/>
              <a:t>SOCIALIZATION TIPS</a:t>
            </a:r>
            <a:endParaRPr/>
          </a:p>
        </p:txBody>
      </p:sp>
      <p:sp>
        <p:nvSpPr>
          <p:cNvPr id="182" name="Google Shape;182;g3713f97ca13_0_74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40"/>
              <a:buChar char="●"/>
            </a:pPr>
            <a:r>
              <a:rPr lang="en-US" sz="2400">
                <a:solidFill>
                  <a:schemeClr val="lt1"/>
                </a:solidFill>
              </a:rPr>
              <a:t>Keep gatherings small</a:t>
            </a:r>
            <a:endParaRPr>
              <a:solidFill>
                <a:schemeClr val="lt1"/>
              </a:solidFill>
            </a:endParaRPr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040"/>
              <a:buChar char="●"/>
            </a:pPr>
            <a:r>
              <a:rPr lang="en-US" sz="2400">
                <a:solidFill>
                  <a:schemeClr val="lt1"/>
                </a:solidFill>
              </a:rPr>
              <a:t>Avoid large, loud restaurants and environments</a:t>
            </a:r>
            <a:endParaRPr>
              <a:solidFill>
                <a:schemeClr val="lt1"/>
              </a:solidFill>
            </a:endParaRPr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040"/>
              <a:buChar char="●"/>
            </a:pPr>
            <a:r>
              <a:rPr lang="en-US" sz="2400">
                <a:solidFill>
                  <a:schemeClr val="lt1"/>
                </a:solidFill>
              </a:rPr>
              <a:t>Don’t do too much and allow the person quiet rest times</a:t>
            </a:r>
            <a:endParaRPr>
              <a:solidFill>
                <a:schemeClr val="lt1"/>
              </a:solidFill>
            </a:endParaRPr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040"/>
              <a:buChar char="●"/>
            </a:pPr>
            <a:r>
              <a:rPr lang="en-US" sz="2400">
                <a:solidFill>
                  <a:schemeClr val="lt1"/>
                </a:solidFill>
              </a:rPr>
              <a:t>Set up opportunities for the person to socialize with friends and family </a:t>
            </a:r>
            <a:endParaRPr>
              <a:solidFill>
                <a:schemeClr val="lt1"/>
              </a:solidFill>
            </a:endParaRPr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040"/>
              <a:buChar char="●"/>
            </a:pPr>
            <a:r>
              <a:rPr lang="en-US" sz="2400">
                <a:solidFill>
                  <a:schemeClr val="lt1"/>
                </a:solidFill>
              </a:rPr>
              <a:t>Even when they stop talking, they still enjoy interacting with their loved ones</a:t>
            </a:r>
            <a:endParaRPr>
              <a:solidFill>
                <a:schemeClr val="lt1"/>
              </a:solidFill>
            </a:endParaRPr>
          </a:p>
          <a:p>
            <a:pPr marL="457200" lvl="1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44649E-D274-AEEF-C626-9CBD890881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881F0B57-550F-5CC9-FEEB-EACA0C5FD6B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94268" y="2024108"/>
            <a:ext cx="10186441" cy="1023891"/>
          </a:xfrm>
        </p:spPr>
        <p:txBody>
          <a:bodyPr/>
          <a:lstStyle/>
          <a:p>
            <a:br>
              <a:rPr lang="en-US" sz="2800" dirty="0"/>
            </a:br>
            <a:br>
              <a:rPr lang="en-US" sz="6600" b="1" dirty="0">
                <a:latin typeface="Arial"/>
              </a:rPr>
            </a:br>
            <a:r>
              <a:rPr lang="en-US" sz="6600" dirty="0">
                <a:latin typeface="Arial"/>
              </a:rPr>
              <a:t>                                                             </a:t>
            </a:r>
            <a:br>
              <a:rPr lang="en-US" sz="3600" b="1" dirty="0">
                <a:latin typeface="Arial"/>
              </a:rPr>
            </a:br>
            <a:br>
              <a:rPr lang="en-US" sz="3600" b="1" dirty="0"/>
            </a:br>
            <a:endParaRPr lang="en-US" sz="4400" dirty="0">
              <a:ea typeface="ヒラギノ角ゴ Pro W3"/>
              <a:cs typeface="ヒラギノ角ゴ Pro W3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2618E1-8D89-EEB9-3916-AEE1A81F90B3}"/>
              </a:ext>
            </a:extLst>
          </p:cNvPr>
          <p:cNvSpPr txBox="1"/>
          <p:nvPr/>
        </p:nvSpPr>
        <p:spPr>
          <a:xfrm>
            <a:off x="250257" y="828136"/>
            <a:ext cx="1172320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ヒラギノ角ゴ Pro W3" pitchFamily="-109" charset="-128"/>
                <a:cs typeface="+mn-cs"/>
              </a:rPr>
              <a:t>Save the date: </a:t>
            </a:r>
            <a:br>
              <a:rPr kumimoji="0" lang="en-US" sz="4000" b="1" i="0" u="none" strike="noStrike" kern="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ヒラギノ角ゴ Pro W3" pitchFamily="-109" charset="-128"/>
                <a:cs typeface="+mn-cs"/>
              </a:rPr>
            </a:br>
            <a:r>
              <a:rPr kumimoji="0" lang="en-US" sz="5400" b="1" i="0" u="none" strike="noStrike" kern="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ヒラギノ角ゴ Pro W3" pitchFamily="-109" charset="-128"/>
                <a:cs typeface="+mn-cs"/>
              </a:rPr>
              <a:t>august  21</a:t>
            </a:r>
            <a:r>
              <a:rPr kumimoji="0" lang="en-US" sz="5400" b="1" i="0" u="none" strike="noStrike" kern="0" cap="all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ヒラギノ角ゴ Pro W3" pitchFamily="-109" charset="-128"/>
                <a:cs typeface="+mn-cs"/>
              </a:rPr>
              <a:t>th</a:t>
            </a:r>
            <a:r>
              <a:rPr kumimoji="0" lang="en-US" sz="5400" b="1" i="0" u="none" strike="noStrike" kern="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ヒラギノ角ゴ Pro W3" pitchFamily="-109" charset="-128"/>
                <a:cs typeface="+mn-cs"/>
              </a:rPr>
              <a:t> 12:15 PM</a:t>
            </a:r>
            <a:br>
              <a:rPr kumimoji="0" lang="en-US" sz="5400" b="1" i="0" u="none" strike="noStrike" kern="0" cap="all" spc="0" normalizeH="0" baseline="0" noProof="0" dirty="0">
                <a:ln>
                  <a:noFill/>
                </a:ln>
                <a:solidFill>
                  <a:srgbClr val="254B8E"/>
                </a:solidFill>
                <a:effectLst/>
                <a:uLnTx/>
                <a:uFillTx/>
                <a:latin typeface="Arial"/>
                <a:ea typeface="ヒラギノ角ゴ Pro W3" pitchFamily="-109" charset="-128"/>
                <a:cs typeface="+mn-cs"/>
              </a:rPr>
            </a:b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89FC2B-BCF7-A4C5-4D69-B546DBDAA072}"/>
              </a:ext>
            </a:extLst>
          </p:cNvPr>
          <p:cNvSpPr txBox="1"/>
          <p:nvPr/>
        </p:nvSpPr>
        <p:spPr>
          <a:xfrm>
            <a:off x="152400" y="2304979"/>
            <a:ext cx="1188719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Arial"/>
                <a:ea typeface="ヒラギノ角ゴ Pro W3" pitchFamily="-109" charset="-128"/>
                <a:cs typeface="+mn-cs"/>
              </a:rPr>
              <a:t>Managing Urinary Incontinence and Bowel Elimination</a:t>
            </a:r>
          </a:p>
        </p:txBody>
      </p:sp>
    </p:spTree>
    <p:extLst>
      <p:ext uri="{BB962C8B-B14F-4D97-AF65-F5344CB8AC3E}">
        <p14:creationId xmlns:p14="http://schemas.microsoft.com/office/powerpoint/2010/main" val="16112900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"/>
          <p:cNvSpPr txBox="1">
            <a:spLocks noGrp="1"/>
          </p:cNvSpPr>
          <p:nvPr>
            <p:ph type="ctrTitle"/>
          </p:nvPr>
        </p:nvSpPr>
        <p:spPr>
          <a:xfrm>
            <a:off x="520700" y="2425700"/>
            <a:ext cx="10962900" cy="12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dirty="0"/>
              <a:t>Supporting our Caregivers</a:t>
            </a:r>
            <a:endParaRPr dirty="0"/>
          </a:p>
        </p:txBody>
      </p:sp>
      <p:sp>
        <p:nvSpPr>
          <p:cNvPr id="74" name="Google Shape;74;p1"/>
          <p:cNvSpPr txBox="1">
            <a:spLocks noGrp="1"/>
          </p:cNvSpPr>
          <p:nvPr>
            <p:ph type="subTitle" idx="1"/>
          </p:nvPr>
        </p:nvSpPr>
        <p:spPr>
          <a:xfrm>
            <a:off x="520700" y="3718840"/>
            <a:ext cx="10962900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</a:pPr>
            <a:r>
              <a:rPr lang="en-US" sz="1925" dirty="0"/>
              <a:t>Kevin Grunden M.S., CCC-SLP</a:t>
            </a:r>
            <a:endParaRPr sz="1925" dirty="0"/>
          </a:p>
          <a:p>
            <a:pPr marL="0" lvl="0" indent="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</a:pPr>
            <a:r>
              <a:rPr lang="en-US" sz="1925" dirty="0"/>
              <a:t>Speech Language Pathologist</a:t>
            </a:r>
            <a:endParaRPr sz="1925" dirty="0"/>
          </a:p>
          <a:p>
            <a:pPr marL="0" lvl="0" indent="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</a:pPr>
            <a:r>
              <a:rPr lang="en-US" sz="1925" dirty="0" err="1"/>
              <a:t>InnovAge</a:t>
            </a:r>
            <a:r>
              <a:rPr lang="en-US" sz="1925" dirty="0"/>
              <a:t> Pace,  Charlottesville, VA</a:t>
            </a:r>
            <a:endParaRPr sz="1925" dirty="0"/>
          </a:p>
          <a:p>
            <a:pPr marL="0" lvl="0" indent="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</a:pPr>
            <a:r>
              <a:rPr lang="en-US" sz="1925" dirty="0"/>
              <a:t>Adjunct Faculty Virginia Commonwealth University, Richmond, Va</a:t>
            </a:r>
            <a:endParaRPr sz="192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2325"/>
              <a:buFont typeface="Calibri"/>
              <a:buNone/>
            </a:pP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   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What are common behaviors that are challenging when caring for someone with dementia?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713f97ca13_0_0"/>
          <p:cNvSpPr txBox="1">
            <a:spLocks noGrp="1"/>
          </p:cNvSpPr>
          <p:nvPr>
            <p:ph type="title"/>
          </p:nvPr>
        </p:nvSpPr>
        <p:spPr>
          <a:xfrm>
            <a:off x="913149" y="131023"/>
            <a:ext cx="10364400" cy="15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ookman Old Style"/>
              <a:buNone/>
            </a:pPr>
            <a:r>
              <a:rPr lang="en-US" dirty="0"/>
              <a:t>COMMON PROBLEMS –                      WHAT DO WE DO?</a:t>
            </a:r>
            <a:endParaRPr dirty="0"/>
          </a:p>
        </p:txBody>
      </p:sp>
      <p:sp>
        <p:nvSpPr>
          <p:cNvPr id="86" name="Google Shape;86;g3713f97ca13_0_0"/>
          <p:cNvSpPr txBox="1">
            <a:spLocks noGrp="1"/>
          </p:cNvSpPr>
          <p:nvPr>
            <p:ph type="body" idx="1"/>
          </p:nvPr>
        </p:nvSpPr>
        <p:spPr>
          <a:xfrm>
            <a:off x="913774" y="1727200"/>
            <a:ext cx="10363800" cy="40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-US" sz="2400" dirty="0">
                <a:solidFill>
                  <a:schemeClr val="lt1"/>
                </a:solidFill>
              </a:rPr>
              <a:t>He/she won’t do what they need to do (meds, bathing, dressing, etc.)</a:t>
            </a:r>
            <a:endParaRPr dirty="0">
              <a:solidFill>
                <a:schemeClr val="lt1"/>
              </a:solidFill>
            </a:endParaRPr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-US" sz="2400" dirty="0">
                <a:solidFill>
                  <a:schemeClr val="lt1"/>
                </a:solidFill>
              </a:rPr>
              <a:t>They are antsy and unsafe</a:t>
            </a:r>
            <a:endParaRPr dirty="0">
              <a:solidFill>
                <a:schemeClr val="lt1"/>
              </a:solidFill>
            </a:endParaRPr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-US" sz="2400" dirty="0">
                <a:solidFill>
                  <a:schemeClr val="lt1"/>
                </a:solidFill>
              </a:rPr>
              <a:t>They won’t engage in anything</a:t>
            </a:r>
            <a:endParaRPr dirty="0">
              <a:solidFill>
                <a:schemeClr val="lt1"/>
              </a:solidFill>
            </a:endParaRPr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-US" sz="2400" dirty="0">
                <a:solidFill>
                  <a:schemeClr val="lt1"/>
                </a:solidFill>
              </a:rPr>
              <a:t>They are paranoid</a:t>
            </a:r>
            <a:endParaRPr dirty="0">
              <a:solidFill>
                <a:schemeClr val="lt1"/>
              </a:solidFill>
            </a:endParaRPr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-US" sz="2400" dirty="0">
                <a:solidFill>
                  <a:schemeClr val="lt1"/>
                </a:solidFill>
              </a:rPr>
              <a:t>They are physically aggressive or threatening</a:t>
            </a:r>
            <a:endParaRPr dirty="0">
              <a:solidFill>
                <a:schemeClr val="lt1"/>
              </a:solidFill>
            </a:endParaRPr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-US" sz="2400" dirty="0">
                <a:solidFill>
                  <a:schemeClr val="lt1"/>
                </a:solidFill>
              </a:rPr>
              <a:t>They won’t eat</a:t>
            </a:r>
            <a:endParaRPr sz="2400" dirty="0">
              <a:solidFill>
                <a:schemeClr val="lt1"/>
              </a:solidFill>
            </a:endParaRPr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-US" sz="2400" dirty="0">
                <a:solidFill>
                  <a:schemeClr val="lt1"/>
                </a:solidFill>
              </a:rPr>
              <a:t>Wandering</a:t>
            </a:r>
            <a:endParaRPr sz="2400" dirty="0">
              <a:solidFill>
                <a:schemeClr val="lt1"/>
              </a:solidFill>
            </a:endParaRPr>
          </a:p>
          <a:p>
            <a:pPr marL="228600" lvl="0" indent="-101600" algn="l" rtl="0">
              <a:lnSpc>
                <a:spcPct val="120000"/>
              </a:lnSpc>
              <a:spcBef>
                <a:spcPts val="1000"/>
              </a:spcBef>
              <a:spcAft>
                <a:spcPts val="1600"/>
              </a:spcAft>
              <a:buClr>
                <a:schemeClr val="lt1"/>
              </a:buClr>
              <a:buSzPts val="2000"/>
              <a:buNone/>
            </a:pP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4235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What are some reasons that a person with dementia may exhibit challenging behaviors ?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713f97ca13_0_114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1600"/>
              </a:spcAft>
              <a:buClr>
                <a:schemeClr val="lt1"/>
              </a:buClr>
              <a:buSzPts val="7400"/>
              <a:buFont typeface="Arial"/>
              <a:buNone/>
            </a:pPr>
            <a:r>
              <a:rPr lang="en-US" sz="7400">
                <a:solidFill>
                  <a:schemeClr val="lt1"/>
                </a:solidFill>
              </a:rPr>
              <a:t>UNMET NEEDS!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713f97ca13_0_140"/>
          <p:cNvSpPr txBox="1">
            <a:spLocks noGrp="1"/>
          </p:cNvSpPr>
          <p:nvPr>
            <p:ph type="title"/>
          </p:nvPr>
        </p:nvSpPr>
        <p:spPr>
          <a:xfrm>
            <a:off x="913149" y="161317"/>
            <a:ext cx="10364400" cy="15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ookman Old Style"/>
              <a:buNone/>
            </a:pPr>
            <a:r>
              <a:rPr lang="en-US"/>
              <a:t>COMMON TRIGGERS</a:t>
            </a:r>
            <a:endParaRPr/>
          </a:p>
        </p:txBody>
      </p:sp>
      <p:sp>
        <p:nvSpPr>
          <p:cNvPr id="104" name="Google Shape;104;g3713f97ca13_0_140"/>
          <p:cNvSpPr txBox="1">
            <a:spLocks noGrp="1"/>
          </p:cNvSpPr>
          <p:nvPr>
            <p:ph type="body" idx="1"/>
          </p:nvPr>
        </p:nvSpPr>
        <p:spPr>
          <a:xfrm>
            <a:off x="1028700" y="1562100"/>
            <a:ext cx="10248900" cy="42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85800" lvl="1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-US" sz="2400">
                <a:solidFill>
                  <a:schemeClr val="lt1"/>
                </a:solidFill>
              </a:rPr>
              <a:t>Many likely reasons include:</a:t>
            </a:r>
            <a:endParaRPr>
              <a:solidFill>
                <a:schemeClr val="lt1"/>
              </a:solidFill>
            </a:endParaRPr>
          </a:p>
          <a:p>
            <a:pPr marL="114300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■"/>
            </a:pPr>
            <a:r>
              <a:rPr lang="en-US" sz="2400">
                <a:solidFill>
                  <a:schemeClr val="lt1"/>
                </a:solidFill>
              </a:rPr>
              <a:t>Having to go the bathroom</a:t>
            </a:r>
            <a:endParaRPr>
              <a:solidFill>
                <a:schemeClr val="lt1"/>
              </a:solidFill>
            </a:endParaRPr>
          </a:p>
          <a:p>
            <a:pPr marL="114300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■"/>
            </a:pPr>
            <a:r>
              <a:rPr lang="en-US" sz="2400">
                <a:solidFill>
                  <a:schemeClr val="lt1"/>
                </a:solidFill>
              </a:rPr>
              <a:t>Being hungry</a:t>
            </a:r>
            <a:endParaRPr>
              <a:solidFill>
                <a:schemeClr val="lt1"/>
              </a:solidFill>
            </a:endParaRPr>
          </a:p>
          <a:p>
            <a:pPr marL="114300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■"/>
            </a:pPr>
            <a:r>
              <a:rPr lang="en-US" sz="2400">
                <a:solidFill>
                  <a:schemeClr val="lt1"/>
                </a:solidFill>
              </a:rPr>
              <a:t>Being hot/cold</a:t>
            </a:r>
            <a:endParaRPr>
              <a:solidFill>
                <a:schemeClr val="lt1"/>
              </a:solidFill>
            </a:endParaRPr>
          </a:p>
          <a:p>
            <a:pPr marL="114300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■"/>
            </a:pPr>
            <a:r>
              <a:rPr lang="en-US" sz="2400">
                <a:solidFill>
                  <a:schemeClr val="lt1"/>
                </a:solidFill>
              </a:rPr>
              <a:t>Being in pain</a:t>
            </a:r>
            <a:endParaRPr>
              <a:solidFill>
                <a:schemeClr val="lt1"/>
              </a:solidFill>
            </a:endParaRPr>
          </a:p>
          <a:p>
            <a:pPr marL="114300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■"/>
            </a:pPr>
            <a:r>
              <a:rPr lang="en-US" sz="2400">
                <a:solidFill>
                  <a:schemeClr val="lt1"/>
                </a:solidFill>
              </a:rPr>
              <a:t>Being bored or tired</a:t>
            </a:r>
            <a:endParaRPr>
              <a:solidFill>
                <a:schemeClr val="lt1"/>
              </a:solidFill>
            </a:endParaRPr>
          </a:p>
          <a:p>
            <a:pPr marL="114300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■"/>
            </a:pPr>
            <a:r>
              <a:rPr lang="en-US" sz="2400">
                <a:solidFill>
                  <a:schemeClr val="lt1"/>
                </a:solidFill>
              </a:rPr>
              <a:t>Being overstimulated or overwhelmed</a:t>
            </a:r>
            <a:endParaRPr>
              <a:solidFill>
                <a:schemeClr val="lt1"/>
              </a:solidFill>
            </a:endParaRPr>
          </a:p>
          <a:p>
            <a:pPr marL="114300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■"/>
            </a:pPr>
            <a:r>
              <a:rPr lang="en-US" sz="2400">
                <a:solidFill>
                  <a:schemeClr val="lt1"/>
                </a:solidFill>
              </a:rPr>
              <a:t>Just being upset! We all get angry at times.</a:t>
            </a:r>
            <a:endParaRPr>
              <a:solidFill>
                <a:schemeClr val="lt1"/>
              </a:solidFill>
            </a:endParaRPr>
          </a:p>
          <a:p>
            <a:pPr marL="228600" lvl="0" indent="-101600" algn="l" rtl="0">
              <a:lnSpc>
                <a:spcPct val="120000"/>
              </a:lnSpc>
              <a:spcBef>
                <a:spcPts val="1000"/>
              </a:spcBef>
              <a:spcAft>
                <a:spcPts val="1600"/>
              </a:spcAft>
              <a:buClr>
                <a:schemeClr val="lt1"/>
              </a:buClr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1A237E"/>
      </a:accent5>
      <a:accent6>
        <a:srgbClr val="F4B400"/>
      </a:accent6>
      <a:hlink>
        <a:srgbClr val="1A237E"/>
      </a:hlink>
      <a:folHlink>
        <a:srgbClr val="1A2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Johns Hopkins  PowerPoint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9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12F14B0321B747949AC7698F503250" ma:contentTypeVersion="16" ma:contentTypeDescription="Create a new document." ma:contentTypeScope="" ma:versionID="3c6865bf8febdc22998339438cabde9e">
  <xsd:schema xmlns:xsd="http://www.w3.org/2001/XMLSchema" xmlns:xs="http://www.w3.org/2001/XMLSchema" xmlns:p="http://schemas.microsoft.com/office/2006/metadata/properties" xmlns:ns2="2b168ff0-426e-42f0-af13-61e5304cd5da" xmlns:ns3="56119638-f1e7-4ebe-aa74-0c56efe2b51d" targetNamespace="http://schemas.microsoft.com/office/2006/metadata/properties" ma:root="true" ma:fieldsID="293fb4869ee13fe3fb4f04cf3a37dfd7" ns2:_="" ns3:_="">
    <xsd:import namespace="2b168ff0-426e-42f0-af13-61e5304cd5da"/>
    <xsd:import namespace="56119638-f1e7-4ebe-aa74-0c56efe2b5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168ff0-426e-42f0-af13-61e5304cd5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fb292b90-b853-41d9-8d29-7e8125e61d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3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119638-f1e7-4ebe-aa74-0c56efe2b51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593f3543-e51a-4dd7-ba61-33b09b9157b2}" ma:internalName="TaxCatchAll" ma:showField="CatchAllData" ma:web="56119638-f1e7-4ebe-aa74-0c56efe2b51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6119638-f1e7-4ebe-aa74-0c56efe2b51d" xsi:nil="true"/>
    <lcf76f155ced4ddcb4097134ff3c332f xmlns="2b168ff0-426e-42f0-af13-61e5304cd5d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A1CF221-ECC7-4D1B-91D1-40F092125A4E}"/>
</file>

<file path=customXml/itemProps2.xml><?xml version="1.0" encoding="utf-8"?>
<ds:datastoreItem xmlns:ds="http://schemas.openxmlformats.org/officeDocument/2006/customXml" ds:itemID="{58105EC5-DDCC-4249-9A29-8512216F8B2C}"/>
</file>

<file path=customXml/itemProps3.xml><?xml version="1.0" encoding="utf-8"?>
<ds:datastoreItem xmlns:ds="http://schemas.openxmlformats.org/officeDocument/2006/customXml" ds:itemID="{C70D93B7-522A-4805-AC51-39A216F4C384}"/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824</Words>
  <Application>Microsoft Office PowerPoint</Application>
  <PresentationFormat>Widescreen</PresentationFormat>
  <Paragraphs>140</Paragraphs>
  <Slides>22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ヒラギノ角ゴ Pro W3</vt:lpstr>
      <vt:lpstr>Bookman Old Style</vt:lpstr>
      <vt:lpstr>Calibri</vt:lpstr>
      <vt:lpstr>Rockwell</vt:lpstr>
      <vt:lpstr>Times</vt:lpstr>
      <vt:lpstr>Arial</vt:lpstr>
      <vt:lpstr>Roboto</vt:lpstr>
      <vt:lpstr>Osaka</vt:lpstr>
      <vt:lpstr>Material</vt:lpstr>
      <vt:lpstr>Johns Hopkins  PowerPoint theme</vt:lpstr>
      <vt:lpstr>                                                              July 24, 2025  </vt:lpstr>
      <vt:lpstr>RESOURCES</vt:lpstr>
      <vt:lpstr>                                                                 </vt:lpstr>
      <vt:lpstr>Supporting our Caregivers</vt:lpstr>
      <vt:lpstr>               What are common behaviors that are challenging when caring for someone with dementia?          </vt:lpstr>
      <vt:lpstr>COMMON PROBLEMS –                      WHAT DO WE DO?</vt:lpstr>
      <vt:lpstr>What are some reasons that a person with dementia may exhibit challenging behaviors ?</vt:lpstr>
      <vt:lpstr>PowerPoint Presentation</vt:lpstr>
      <vt:lpstr>COMMON TRIGGERS</vt:lpstr>
      <vt:lpstr>What are some tips for caregivers when behaviors become an issue in caring for their loved one?</vt:lpstr>
      <vt:lpstr>TEEPA’S APPROACH</vt:lpstr>
      <vt:lpstr>WHAT DO I DO AS A CAREGIVER?</vt:lpstr>
      <vt:lpstr>HOME ACTIVITIES</vt:lpstr>
      <vt:lpstr>DAILY ROUTINES</vt:lpstr>
      <vt:lpstr>  Should caregivers notify the healthcare team of behaviors?</vt:lpstr>
      <vt:lpstr>PowerPoint Presentation</vt:lpstr>
      <vt:lpstr>Should medications be considered first when a behavior presents?</vt:lpstr>
      <vt:lpstr>  YES and NO </vt:lpstr>
      <vt:lpstr>Non-pharmacological Interventions</vt:lpstr>
      <vt:lpstr>BENEFITS OF STAYING ENGAGED</vt:lpstr>
      <vt:lpstr>HOW TO CHOOSE THE “RIGHT” ACTIVITY</vt:lpstr>
      <vt:lpstr>SOCIALIZATION TIPS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jane Marks</dc:creator>
  <cp:lastModifiedBy>Wendy Farthing</cp:lastModifiedBy>
  <cp:revision>1</cp:revision>
  <dcterms:created xsi:type="dcterms:W3CDTF">2025-07-14T21:14:58Z</dcterms:created>
  <dcterms:modified xsi:type="dcterms:W3CDTF">2025-07-24T12:48:30Z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0x010100C212F14B0321B747949AC7698F503250</vt:lpwstr>
  </property>
</Properties>
</file>