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728" r:id="rId5"/>
    <p:sldMasterId id="2147483745" r:id="rId6"/>
    <p:sldMasterId id="2147483760" r:id="rId7"/>
    <p:sldMasterId id="2147483818" r:id="rId8"/>
    <p:sldMasterId id="2147483860" r:id="rId9"/>
  </p:sldMasterIdLst>
  <p:notesMasterIdLst>
    <p:notesMasterId r:id="rId46"/>
  </p:notesMasterIdLst>
  <p:sldIdLst>
    <p:sldId id="448" r:id="rId10"/>
    <p:sldId id="266" r:id="rId11"/>
    <p:sldId id="257" r:id="rId12"/>
    <p:sldId id="990" r:id="rId13"/>
    <p:sldId id="259" r:id="rId14"/>
    <p:sldId id="996" r:id="rId15"/>
    <p:sldId id="991" r:id="rId16"/>
    <p:sldId id="992" r:id="rId17"/>
    <p:sldId id="993" r:id="rId18"/>
    <p:sldId id="994" r:id="rId19"/>
    <p:sldId id="995" r:id="rId20"/>
    <p:sldId id="997" r:id="rId21"/>
    <p:sldId id="691" r:id="rId22"/>
    <p:sldId id="982" r:id="rId23"/>
    <p:sldId id="717" r:id="rId24"/>
    <p:sldId id="998" r:id="rId25"/>
    <p:sldId id="974" r:id="rId26"/>
    <p:sldId id="983" r:id="rId27"/>
    <p:sldId id="999" r:id="rId28"/>
    <p:sldId id="976" r:id="rId29"/>
    <p:sldId id="975" r:id="rId30"/>
    <p:sldId id="978" r:id="rId31"/>
    <p:sldId id="261" r:id="rId32"/>
    <p:sldId id="977" r:id="rId33"/>
    <p:sldId id="985" r:id="rId34"/>
    <p:sldId id="988" r:id="rId35"/>
    <p:sldId id="833" r:id="rId36"/>
    <p:sldId id="695" r:id="rId37"/>
    <p:sldId id="699" r:id="rId38"/>
    <p:sldId id="980" r:id="rId39"/>
    <p:sldId id="979" r:id="rId40"/>
    <p:sldId id="381" r:id="rId41"/>
    <p:sldId id="382" r:id="rId42"/>
    <p:sldId id="357" r:id="rId43"/>
    <p:sldId id="368" r:id="rId44"/>
    <p:sldId id="44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>
          <p15:clr>
            <a:srgbClr val="A4A3A4"/>
          </p15:clr>
        </p15:guide>
        <p15:guide id="2" pos="4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Rosenber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6C896-B404-D021-29F8-9CD8D900A0CD}" v="276" dt="2025-05-15T02:06:33.699"/>
    <p1510:client id="{973000B7-AF9B-4392-98A6-8F38E08588D7}" v="3" dt="2025-05-15T15:32:30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441" autoAdjust="0"/>
    <p:restoredTop sz="94612" autoAdjust="0"/>
  </p:normalViewPr>
  <p:slideViewPr>
    <p:cSldViewPr snapToGrid="0" snapToObjects="1" showGuides="1">
      <p:cViewPr varScale="1">
        <p:scale>
          <a:sx n="134" d="100"/>
          <a:sy n="134" d="100"/>
        </p:scale>
        <p:origin x="1734" y="132"/>
      </p:cViewPr>
      <p:guideLst>
        <p:guide orient="horz" pos="3249"/>
        <p:guide pos="4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3528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Farthing" userId="2577b211-73fe-4c59-90f0-79dea9a1eef5" providerId="ADAL" clId="{973000B7-AF9B-4392-98A6-8F38E08588D7}"/>
    <pc:docChg chg="custSel addSld modSld sldOrd">
      <pc:chgData name="Wendy Farthing" userId="2577b211-73fe-4c59-90f0-79dea9a1eef5" providerId="ADAL" clId="{973000B7-AF9B-4392-98A6-8F38E08588D7}" dt="2025-05-15T15:33:05.783" v="62" actId="13926"/>
      <pc:docMkLst>
        <pc:docMk/>
      </pc:docMkLst>
      <pc:sldChg chg="ord">
        <pc:chgData name="Wendy Farthing" userId="2577b211-73fe-4c59-90f0-79dea9a1eef5" providerId="ADAL" clId="{973000B7-AF9B-4392-98A6-8F38E08588D7}" dt="2025-05-15T11:36:09.916" v="2"/>
        <pc:sldMkLst>
          <pc:docMk/>
          <pc:sldMk cId="1621415016" sldId="257"/>
        </pc:sldMkLst>
      </pc:sldChg>
      <pc:sldChg chg="delSp mod">
        <pc:chgData name="Wendy Farthing" userId="2577b211-73fe-4c59-90f0-79dea9a1eef5" providerId="ADAL" clId="{973000B7-AF9B-4392-98A6-8F38E08588D7}" dt="2025-05-15T12:16:42.126" v="6" actId="478"/>
        <pc:sldMkLst>
          <pc:docMk/>
          <pc:sldMk cId="843620228" sldId="259"/>
        </pc:sldMkLst>
        <pc:spChg chg="del">
          <ac:chgData name="Wendy Farthing" userId="2577b211-73fe-4c59-90f0-79dea9a1eef5" providerId="ADAL" clId="{973000B7-AF9B-4392-98A6-8F38E08588D7}" dt="2025-05-15T12:16:42.126" v="6" actId="478"/>
          <ac:spMkLst>
            <pc:docMk/>
            <pc:sldMk cId="843620228" sldId="259"/>
            <ac:spMk id="2" creationId="{00000000-0000-0000-0000-000000000000}"/>
          </ac:spMkLst>
        </pc:spChg>
      </pc:sldChg>
      <pc:sldChg chg="modSp add mod">
        <pc:chgData name="Wendy Farthing" userId="2577b211-73fe-4c59-90f0-79dea9a1eef5" providerId="ADAL" clId="{973000B7-AF9B-4392-98A6-8F38E08588D7}" dt="2025-05-15T15:33:05.783" v="62" actId="13926"/>
        <pc:sldMkLst>
          <pc:docMk/>
          <pc:sldMk cId="35465283" sldId="266"/>
        </pc:sldMkLst>
        <pc:spChg chg="mod">
          <ac:chgData name="Wendy Farthing" userId="2577b211-73fe-4c59-90f0-79dea9a1eef5" providerId="ADAL" clId="{973000B7-AF9B-4392-98A6-8F38E08588D7}" dt="2025-05-15T15:33:05.783" v="62" actId="13926"/>
          <ac:spMkLst>
            <pc:docMk/>
            <pc:sldMk cId="35465283" sldId="266"/>
            <ac:spMk id="3" creationId="{2FFFCDC9-C4F5-8528-7D94-133943FB5634}"/>
          </ac:spMkLst>
        </pc:spChg>
      </pc:sldChg>
      <pc:sldChg chg="modSp add mod">
        <pc:chgData name="Wendy Farthing" userId="2577b211-73fe-4c59-90f0-79dea9a1eef5" providerId="ADAL" clId="{973000B7-AF9B-4392-98A6-8F38E08588D7}" dt="2025-05-15T15:17:24.767" v="18" actId="1076"/>
        <pc:sldMkLst>
          <pc:docMk/>
          <pc:sldMk cId="1823083169" sldId="448"/>
        </pc:sldMkLst>
        <pc:picChg chg="mod">
          <ac:chgData name="Wendy Farthing" userId="2577b211-73fe-4c59-90f0-79dea9a1eef5" providerId="ADAL" clId="{973000B7-AF9B-4392-98A6-8F38E08588D7}" dt="2025-05-15T15:17:24.767" v="18" actId="1076"/>
          <ac:picMkLst>
            <pc:docMk/>
            <pc:sldMk cId="1823083169" sldId="448"/>
            <ac:picMk id="7" creationId="{7D52DF53-8359-6B41-766C-E312109E85D4}"/>
          </ac:picMkLst>
        </pc:picChg>
      </pc:sldChg>
      <pc:sldChg chg="add">
        <pc:chgData name="Wendy Farthing" userId="2577b211-73fe-4c59-90f0-79dea9a1eef5" providerId="ADAL" clId="{973000B7-AF9B-4392-98A6-8F38E08588D7}" dt="2025-05-15T11:36:47.738" v="3"/>
        <pc:sldMkLst>
          <pc:docMk/>
          <pc:sldMk cId="1969517432" sldId="449"/>
        </pc:sldMkLst>
      </pc:sldChg>
      <pc:sldChg chg="delSp mod">
        <pc:chgData name="Wendy Farthing" userId="2577b211-73fe-4c59-90f0-79dea9a1eef5" providerId="ADAL" clId="{973000B7-AF9B-4392-98A6-8F38E08588D7}" dt="2025-05-15T12:17:30.041" v="7" actId="478"/>
        <pc:sldMkLst>
          <pc:docMk/>
          <pc:sldMk cId="1738959178" sldId="988"/>
        </pc:sldMkLst>
        <pc:spChg chg="del">
          <ac:chgData name="Wendy Farthing" userId="2577b211-73fe-4c59-90f0-79dea9a1eef5" providerId="ADAL" clId="{973000B7-AF9B-4392-98A6-8F38E08588D7}" dt="2025-05-15T12:17:30.041" v="7" actId="478"/>
          <ac:spMkLst>
            <pc:docMk/>
            <pc:sldMk cId="1738959178" sldId="988"/>
            <ac:spMk id="2" creationId="{0795B37E-33F1-ECD6-FF71-95986BE52721}"/>
          </ac:spMkLst>
        </pc:spChg>
      </pc:sldChg>
      <pc:sldChg chg="modSp mod">
        <pc:chgData name="Wendy Farthing" userId="2577b211-73fe-4c59-90f0-79dea9a1eef5" providerId="ADAL" clId="{973000B7-AF9B-4392-98A6-8F38E08588D7}" dt="2025-05-15T11:37:27.448" v="5" actId="20577"/>
        <pc:sldMkLst>
          <pc:docMk/>
          <pc:sldMk cId="424059209" sldId="990"/>
        </pc:sldMkLst>
        <pc:spChg chg="mod">
          <ac:chgData name="Wendy Farthing" userId="2577b211-73fe-4c59-90f0-79dea9a1eef5" providerId="ADAL" clId="{973000B7-AF9B-4392-98A6-8F38E08588D7}" dt="2025-05-15T11:37:27.448" v="5" actId="20577"/>
          <ac:spMkLst>
            <pc:docMk/>
            <pc:sldMk cId="424059209" sldId="990"/>
            <ac:spMk id="3" creationId="{F8B56B16-29C0-5A06-08E2-30B8CF3D4F1B}"/>
          </ac:spMkLst>
        </pc:spChg>
      </pc:sldChg>
      <pc:sldChg chg="modSp mod">
        <pc:chgData name="Wendy Farthing" userId="2577b211-73fe-4c59-90f0-79dea9a1eef5" providerId="ADAL" clId="{973000B7-AF9B-4392-98A6-8F38E08588D7}" dt="2025-05-15T12:19:22.407" v="16" actId="5793"/>
        <pc:sldMkLst>
          <pc:docMk/>
          <pc:sldMk cId="3447782603" sldId="996"/>
        </pc:sldMkLst>
        <pc:spChg chg="mod">
          <ac:chgData name="Wendy Farthing" userId="2577b211-73fe-4c59-90f0-79dea9a1eef5" providerId="ADAL" clId="{973000B7-AF9B-4392-98A6-8F38E08588D7}" dt="2025-05-15T12:19:22.407" v="16" actId="5793"/>
          <ac:spMkLst>
            <pc:docMk/>
            <pc:sldMk cId="3447782603" sldId="996"/>
            <ac:spMk id="3" creationId="{9C6A5242-5BA7-CC41-696F-60D3CE717B9F}"/>
          </ac:spMkLst>
        </pc:spChg>
      </pc:sldChg>
      <pc:sldChg chg="modSp mod">
        <pc:chgData name="Wendy Farthing" userId="2577b211-73fe-4c59-90f0-79dea9a1eef5" providerId="ADAL" clId="{973000B7-AF9B-4392-98A6-8F38E08588D7}" dt="2025-05-15T12:18:55.906" v="15" actId="5793"/>
        <pc:sldMkLst>
          <pc:docMk/>
          <pc:sldMk cId="4294081947" sldId="997"/>
        </pc:sldMkLst>
        <pc:spChg chg="mod">
          <ac:chgData name="Wendy Farthing" userId="2577b211-73fe-4c59-90f0-79dea9a1eef5" providerId="ADAL" clId="{973000B7-AF9B-4392-98A6-8F38E08588D7}" dt="2025-05-15T12:18:55.906" v="15" actId="5793"/>
          <ac:spMkLst>
            <pc:docMk/>
            <pc:sldMk cId="4294081947" sldId="997"/>
            <ac:spMk id="3" creationId="{74EDDEF0-4675-BD50-4121-C1A504ACB196}"/>
          </ac:spMkLst>
        </pc:spChg>
      </pc:sldChg>
      <pc:sldChg chg="modSp mod">
        <pc:chgData name="Wendy Farthing" userId="2577b211-73fe-4c59-90f0-79dea9a1eef5" providerId="ADAL" clId="{973000B7-AF9B-4392-98A6-8F38E08588D7}" dt="2025-05-15T12:18:35.282" v="14" actId="5793"/>
        <pc:sldMkLst>
          <pc:docMk/>
          <pc:sldMk cId="1597241056" sldId="998"/>
        </pc:sldMkLst>
        <pc:spChg chg="mod">
          <ac:chgData name="Wendy Farthing" userId="2577b211-73fe-4c59-90f0-79dea9a1eef5" providerId="ADAL" clId="{973000B7-AF9B-4392-98A6-8F38E08588D7}" dt="2025-05-15T12:18:35.282" v="14" actId="5793"/>
          <ac:spMkLst>
            <pc:docMk/>
            <pc:sldMk cId="1597241056" sldId="998"/>
            <ac:spMk id="3" creationId="{A0A09956-E36C-617D-F896-1A339D3452C4}"/>
          </ac:spMkLst>
        </pc:spChg>
      </pc:sldChg>
      <pc:sldChg chg="modSp mod">
        <pc:chgData name="Wendy Farthing" userId="2577b211-73fe-4c59-90f0-79dea9a1eef5" providerId="ADAL" clId="{973000B7-AF9B-4392-98A6-8F38E08588D7}" dt="2025-05-15T12:18:22.593" v="12" actId="20577"/>
        <pc:sldMkLst>
          <pc:docMk/>
          <pc:sldMk cId="2072180350" sldId="999"/>
        </pc:sldMkLst>
        <pc:spChg chg="mod">
          <ac:chgData name="Wendy Farthing" userId="2577b211-73fe-4c59-90f0-79dea9a1eef5" providerId="ADAL" clId="{973000B7-AF9B-4392-98A6-8F38E08588D7}" dt="2025-05-15T12:18:22.593" v="12" actId="20577"/>
          <ac:spMkLst>
            <pc:docMk/>
            <pc:sldMk cId="2072180350" sldId="999"/>
            <ac:spMk id="3" creationId="{F5CB3C1D-A2A5-61AC-3168-DEC8F8ED26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9D38-839C-134F-B5C0-FCB534EBA2D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35165-0DAA-D444-A621-54C4FB69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0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A4252-95EA-4593-9791-5C6512E3C0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659EB-6B13-138A-6D74-DE8EC7C1F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4E5DD5AB-018B-6524-CD12-EBC9668EA5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56EA68-D62C-5E4E-A83D-5FBE2C9D993C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192C630-975D-7E30-9AE6-389E3312D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2BF1C7A-E607-FA24-23C1-34B6A85DE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09" tIns="44855" rIns="89709" bIns="44855"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0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>
            <a:extLst>
              <a:ext uri="{FF2B5EF4-FFF2-40B4-BE49-F238E27FC236}">
                <a16:creationId xmlns:a16="http://schemas.microsoft.com/office/drawing/2014/main" id="{7F2787EC-91FC-B848-ADC9-ADC18165E6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noFill/>
          <a:ln w="12700"/>
        </p:spPr>
      </p:sp>
      <p:sp>
        <p:nvSpPr>
          <p:cNvPr id="158722" name="Notes Placeholder 2">
            <a:extLst>
              <a:ext uri="{FF2B5EF4-FFF2-40B4-BE49-F238E27FC236}">
                <a16:creationId xmlns:a16="http://schemas.microsoft.com/office/drawing/2014/main" id="{351F201B-53DE-5145-B1F6-8AC380A8A13C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457200"/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Axial image (case 3) showing cortical swelling with diffuse high intensity signal in the occipital cortex bilaterally, demonstrated on diffusion-weighted imaging (DWI).
</a:t>
            </a:r>
          </a:p>
          <a:p>
            <a:pPr defTabSz="457200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Unless provided in the caption above, the following copyright applies to the content of this slide: © The Author 2017. Published by Oxford University Press on behalf of the Association of Physicians. All rights reserved. For Permissions, please email: journals.permissions@oup.com</a:t>
            </a:r>
          </a:p>
        </p:txBody>
      </p:sp>
      <p:sp>
        <p:nvSpPr>
          <p:cNvPr id="158723" name="Slide Number Placeholder 3">
            <a:extLst>
              <a:ext uri="{FF2B5EF4-FFF2-40B4-BE49-F238E27FC236}">
                <a16:creationId xmlns:a16="http://schemas.microsoft.com/office/drawing/2014/main" id="{6F2BF723-D6F2-C840-A373-DFECAF049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36AB11-A24A-6F47-960F-BBA97C875DD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138238"/>
            <a:ext cx="8686800" cy="1004887"/>
          </a:xfrm>
          <a:ln/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0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6059488" cy="1752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487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Copyright © 2012 Eli Lilly &amp;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468313" y="1371600"/>
            <a:ext cx="8166100" cy="4583113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0938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170792"/>
            <a:ext cx="8513762" cy="911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4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1"/>
            <a:ext cx="7772400" cy="1066800"/>
          </a:xfrm>
        </p:spPr>
        <p:txBody>
          <a:bodyPr anchor="t">
            <a:noAutofit/>
          </a:bodyPr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85800"/>
            <a:ext cx="7772400" cy="9667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45" descr="GenomeStripLo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Eli Lilly and Company 2012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874713" y="3529013"/>
            <a:ext cx="7772400" cy="9667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45" descr="GenomeStripLo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5" descr="GenomeStripLon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73829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219200"/>
            <a:ext cx="3858316" cy="481584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219200"/>
            <a:ext cx="3810000" cy="481584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7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6104890" y="6293485"/>
            <a:ext cx="11988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  <a:cs typeface="Arial"/>
              </a:rPr>
              <a:t>Page </a:t>
            </a:r>
            <a:fld id="{9C4B1326-FC87-6640-981D-ADDD61EE1162}" type="slidenum">
              <a:rPr lang="en-US" sz="10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  <a:cs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473950" y="6293485"/>
            <a:ext cx="3454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ＭＳ Ｐゴシック" charset="-128"/>
                <a:cs typeface="Arial"/>
              </a:rPr>
              <a:t>|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0400" y="228600"/>
            <a:ext cx="7810500" cy="883920"/>
          </a:xfrm>
          <a:prstGeom prst="rect">
            <a:avLst/>
          </a:prstGeom>
        </p:spPr>
        <p:txBody>
          <a:bodyPr wrap="square" lIns="0" anchor="ctr" anchorCtr="0">
            <a:normAutofit/>
          </a:bodyPr>
          <a:lstStyle>
            <a:lvl1pPr>
              <a:defRPr sz="22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3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663" y="0"/>
            <a:ext cx="8189912" cy="1295400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48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72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47188060-86FF-4D9C-A709-FAB096E489DA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542372A7-D7FE-47D5-B379-A189D059F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983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6CCD-558B-41AC-BC1E-352C5666E438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2CBBA-D8BA-4A51-BE0E-0CCA149CC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147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9BEFF-3808-4756-9417-F56CB17802A6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94C16-04EC-403D-B15A-2E6DD99AD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654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6C04E-2739-4303-BAE0-9C54F8F8794D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95C33-78D1-4A35-BCE4-ECF416CD4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93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ullet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Copyright © 2012 Eli Lilly &amp;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382713"/>
            <a:ext cx="8229600" cy="462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47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68B44-777F-4B16-85D5-647D3F5266E4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8A8F7-10AE-44E5-9150-84B6C1D1F8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3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03D31-6115-4C89-A1F1-856E3A15FC9A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CB59E-D7D8-493C-8B03-7FF3AD998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928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C9D45-2E9E-4870-BD49-FC3BA93F720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002DF-10E4-42CA-B6CC-D9FDC90F2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96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1C124-A6E8-4891-936E-A91F842D3A45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514ED-8C77-4A96-BC82-8A5DBD530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92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117A5-F833-43BB-9701-DF08BE4CEFE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97D8F-9C27-44F7-993D-13CE7C12A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7480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268EA-F3AE-4BC6-B157-A98C3AB8101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8788-5C89-4D7F-858B-0198E50B4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151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290AE-CCC5-4D1A-A5C7-17FF15AA8F93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3940E-D719-46BD-824C-9281E1D8B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501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ea typeface="Osaka" pitchFamily="-96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C2433-7C2A-45D7-B53C-969070050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037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27088"/>
            <a:ext cx="80010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1620838"/>
            <a:ext cx="39243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208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8400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159025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8359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Copyright © 2012 Eli Lilly &amp;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4200" y="2817398"/>
            <a:ext cx="7772400" cy="1371600"/>
          </a:xfrm>
        </p:spPr>
        <p:txBody>
          <a:bodyPr anchor="b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84790" y="4189413"/>
            <a:ext cx="7783033" cy="1541462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564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Osaka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5A5795-F368-4F87-A86A-1202F2C92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7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B0F0"/>
              </a:buClr>
              <a:defRPr sz="2400" baseline="0"/>
            </a:lvl1pPr>
            <a:lvl2pPr marL="576000" indent="-288000">
              <a:spcBef>
                <a:spcPts val="600"/>
              </a:spcBef>
              <a:buClr>
                <a:srgbClr val="00B0F0"/>
              </a:buClr>
              <a:defRPr sz="2000"/>
            </a:lvl2pPr>
            <a:lvl3pPr marL="864000" indent="-288000">
              <a:spcBef>
                <a:spcPts val="600"/>
              </a:spcBef>
              <a:buClr>
                <a:srgbClr val="00B0F0"/>
              </a:buClr>
              <a:defRPr sz="1800"/>
            </a:lvl3pPr>
            <a:lvl4pPr marL="1152000" indent="-288000">
              <a:spcBef>
                <a:spcPts val="600"/>
              </a:spcBef>
              <a:buClr>
                <a:srgbClr val="00B0F0"/>
              </a:buClr>
              <a:defRPr sz="1600"/>
            </a:lvl4pPr>
            <a:lvl5pPr marL="1440000" indent="-288000">
              <a:spcBef>
                <a:spcPts val="600"/>
              </a:spcBef>
              <a:buClr>
                <a:srgbClr val="00B0F0"/>
              </a:buClr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6430963"/>
            <a:ext cx="6528287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reference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6126163"/>
            <a:ext cx="6528287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footnotes</a:t>
            </a:r>
            <a:endParaRPr lang="en-GB" dirty="0"/>
          </a:p>
        </p:txBody>
      </p:sp>
      <p:pic>
        <p:nvPicPr>
          <p:cNvPr id="8" name="Picture 2" descr="N:\IGLs\GEAR - Alzheimers\Logos\GEAR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02" y="5990678"/>
            <a:ext cx="1873182" cy="7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74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65761"/>
            <a:ext cx="6781800" cy="711196"/>
          </a:xfrm>
        </p:spPr>
        <p:txBody>
          <a:bodyPr/>
          <a:lstStyle>
            <a:lvl1pPr>
              <a:defRPr sz="320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350385-B389-2A43-8BA0-D8F12C1C7052}"/>
              </a:ext>
            </a:extLst>
          </p:cNvPr>
          <p:cNvCxnSpPr/>
          <p:nvPr userDrawn="1"/>
        </p:nvCxnSpPr>
        <p:spPr bwMode="auto">
          <a:xfrm>
            <a:off x="304802" y="1295400"/>
            <a:ext cx="853439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33068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3A2965-B493-9045-8517-89AB55DDE638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6631E-2804-2A4C-94F6-0AECD5728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220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C188A8-BA38-6E42-B63C-340E1FE5943D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C9FB3B-2EF6-B545-B4D6-38D3F9EF6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779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FF4AB-E33F-714D-9B65-DB157E592F6F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EAE756-1BCC-2B41-8BE2-4EF9C032D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042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3A81F0-E2A6-634F-9A73-5A6AB4CB544B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384714-1401-5746-917D-31172674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975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8F875B-E7E2-784B-B62F-EC0922B951C2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E99E0-8C9F-1547-B8A0-0DE677E6C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975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09AD0-0F92-A347-93D4-3BC3ACA60C12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5119CE-AC27-2B4E-AD16-A62A64FB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6832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0D3CB0-13CF-194D-98ED-978BC924BDC3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22F2B-F546-A240-A584-C5013213B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97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Copyright © 2012 Eli Lilly &amp;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2" y="1371600"/>
            <a:ext cx="3997361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4682518" y="1375138"/>
            <a:ext cx="3997361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94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4549F8-CEF3-1640-A56D-9D1D48793056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3799CA-DC34-AA48-8F04-84E460BE5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149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496C7-22E5-ED4C-A95F-1C4E67E6AB7A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E9C76E-2B2C-A241-9287-A51D2C085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0619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7DFAFD-C8A9-814B-AE60-4B5D605C59CE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9197C1-3C20-9A4A-988B-03955CA9C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6043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A50A79-C295-4F40-BF02-9E063689A0B2}" type="datetime1">
              <a:rPr lang="en-US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CF0230-8511-2D47-A766-E4938F681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5549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47188060-86FF-4D9C-A709-FAB096E489DA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542372A7-D7FE-47D5-B379-A189D059F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983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6CCD-558B-41AC-BC1E-352C5666E438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2CBBA-D8BA-4A51-BE0E-0CCA149CC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14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9BEFF-3808-4756-9417-F56CB17802A6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94C16-04EC-403D-B15A-2E6DD99AD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6546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6C04E-2739-4303-BAE0-9C54F8F8794D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95C33-78D1-4A35-BCE4-ECF416CD4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930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68B44-777F-4B16-85D5-647D3F5266E4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8A8F7-10AE-44E5-9150-84B6C1D1F8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32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03D31-6115-4C89-A1F1-856E3A15FC9A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CB59E-D7D8-493C-8B03-7FF3AD998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92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 Separate Header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Copyright © 2012 Eli Lilly &amp;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2" y="2052084"/>
            <a:ext cx="3997361" cy="399787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67692" y="2052084"/>
            <a:ext cx="4008474" cy="40089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8313" y="1371600"/>
            <a:ext cx="3997325" cy="669851"/>
          </a:xfrm>
        </p:spPr>
        <p:txBody>
          <a:bodyPr anchor="ctr">
            <a:normAutofit/>
          </a:bodyPr>
          <a:lstStyle>
            <a:lvl1pPr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71717" y="1375145"/>
            <a:ext cx="4004449" cy="669851"/>
          </a:xfrm>
        </p:spPr>
        <p:txBody>
          <a:bodyPr anchor="ctr">
            <a:normAutofit/>
          </a:bodyPr>
          <a:lstStyle>
            <a:lvl1pPr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6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C9D45-2E9E-4870-BD49-FC3BA93F720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002DF-10E4-42CA-B6CC-D9FDC90F2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969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1C124-A6E8-4891-936E-A91F842D3A45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514ED-8C77-4A96-BC82-8A5DBD530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929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117A5-F833-43BB-9701-DF08BE4CEFE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97D8F-9C27-44F7-993D-13CE7C12A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7480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268EA-F3AE-4BC6-B157-A98C3AB8101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8788-5C89-4D7F-858B-0198E50B4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151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290AE-CCC5-4D1A-A5C7-17FF15AA8F93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3940E-D719-46BD-824C-9281E1D8B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501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ea typeface="Osaka" pitchFamily="-96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C2433-7C2A-45D7-B53C-969070050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037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27088"/>
            <a:ext cx="80010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1620838"/>
            <a:ext cx="39243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208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8400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159025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83590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Osaka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5A5795-F368-4F87-A86A-1202F2C92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7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B0F0"/>
              </a:buClr>
              <a:defRPr sz="2400" baseline="0"/>
            </a:lvl1pPr>
            <a:lvl2pPr marL="576000" indent="-288000">
              <a:spcBef>
                <a:spcPts val="600"/>
              </a:spcBef>
              <a:buClr>
                <a:srgbClr val="00B0F0"/>
              </a:buClr>
              <a:defRPr sz="2000"/>
            </a:lvl2pPr>
            <a:lvl3pPr marL="864000" indent="-288000">
              <a:spcBef>
                <a:spcPts val="600"/>
              </a:spcBef>
              <a:buClr>
                <a:srgbClr val="00B0F0"/>
              </a:buClr>
              <a:defRPr sz="1800"/>
            </a:lvl3pPr>
            <a:lvl4pPr marL="1152000" indent="-288000">
              <a:spcBef>
                <a:spcPts val="600"/>
              </a:spcBef>
              <a:buClr>
                <a:srgbClr val="00B0F0"/>
              </a:buClr>
              <a:defRPr sz="1600"/>
            </a:lvl4pPr>
            <a:lvl5pPr marL="1440000" indent="-288000">
              <a:spcBef>
                <a:spcPts val="600"/>
              </a:spcBef>
              <a:buClr>
                <a:srgbClr val="00B0F0"/>
              </a:buClr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6430963"/>
            <a:ext cx="6528287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reference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6126163"/>
            <a:ext cx="6528287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footnotes</a:t>
            </a:r>
            <a:endParaRPr lang="en-GB" dirty="0"/>
          </a:p>
        </p:txBody>
      </p:sp>
      <p:pic>
        <p:nvPicPr>
          <p:cNvPr id="8" name="Picture 2" descr="N:\IGLs\GEAR - Alzheimers\Logos\GEAR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02" y="5990678"/>
            <a:ext cx="1873182" cy="7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7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Copyright © 2012 Eli Lilly &amp;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31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47188060-86FF-4D9C-A709-FAB096E489DA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542372A7-D7FE-47D5-B379-A189D059F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983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6CCD-558B-41AC-BC1E-352C5666E438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2CBBA-D8BA-4A51-BE0E-0CCA149CC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147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9BEFF-3808-4756-9417-F56CB17802A6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94C16-04EC-403D-B15A-2E6DD99AD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65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6C04E-2739-4303-BAE0-9C54F8F8794D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95C33-78D1-4A35-BCE4-ECF416CD4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930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68B44-777F-4B16-85D5-647D3F5266E4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8A8F7-10AE-44E5-9150-84B6C1D1F8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321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03D31-6115-4C89-A1F1-856E3A15FC9A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CB59E-D7D8-493C-8B03-7FF3AD998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928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C9D45-2E9E-4870-BD49-FC3BA93F720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002DF-10E4-42CA-B6CC-D9FDC90F2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969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1C124-A6E8-4891-936E-A91F842D3A45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514ED-8C77-4A96-BC82-8A5DBD530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929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117A5-F833-43BB-9701-DF08BE4CEFE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97D8F-9C27-44F7-993D-13CE7C12A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7480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268EA-F3AE-4BC6-B157-A98C3AB8101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8788-5C89-4D7F-858B-0198E50B4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15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Copyright © 2012 Eli Lilly &amp;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404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290AE-CCC5-4D1A-A5C7-17FF15AA8F93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3940E-D719-46BD-824C-9281E1D8B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501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ea typeface="Osaka" pitchFamily="-96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C2433-7C2A-45D7-B53C-969070050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037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27088"/>
            <a:ext cx="80010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1620838"/>
            <a:ext cx="39243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208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8400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159025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835902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Osaka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5A5795-F368-4F87-A86A-1202F2C92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78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47188060-86FF-4D9C-A709-FAB096E489DA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542372A7-D7FE-47D5-B379-A189D059F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983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6CCD-558B-41AC-BC1E-352C5666E438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2CBBA-D8BA-4A51-BE0E-0CCA149CC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147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9BEFF-3808-4756-9417-F56CB17802A6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94C16-04EC-403D-B15A-2E6DD99AD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6546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6C04E-2739-4303-BAE0-9C54F8F8794D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95C33-78D1-4A35-BCE4-ECF416CD4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930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68B44-777F-4B16-85D5-647D3F5266E4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8A8F7-10AE-44E5-9150-84B6C1D1F8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32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-25400"/>
            <a:ext cx="3452886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Copyright © 2012 Eli Lilly &amp;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1371600"/>
            <a:ext cx="3433762" cy="4572000"/>
          </a:xfrm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125913" y="1371600"/>
            <a:ext cx="459263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9285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03D31-6115-4C89-A1F1-856E3A15FC9A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CB59E-D7D8-493C-8B03-7FF3AD998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928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C9D45-2E9E-4870-BD49-FC3BA93F720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002DF-10E4-42CA-B6CC-D9FDC90F2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969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1C124-A6E8-4891-936E-A91F842D3A45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514ED-8C77-4A96-BC82-8A5DBD530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929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117A5-F833-43BB-9701-DF08BE4CEFE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97D8F-9C27-44F7-993D-13CE7C12A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7480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268EA-F3AE-4BC6-B157-A98C3AB8101C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8788-5C89-4D7F-858B-0198E50B4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151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290AE-CCC5-4D1A-A5C7-17FF15AA8F93}" type="datetime1">
              <a:rPr lang="en-US" smtClean="0"/>
              <a:pPr>
                <a:defRPr/>
              </a:pPr>
              <a:t>5/15/2025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3940E-D719-46BD-824C-9281E1D8B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501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ea typeface="Osaka" pitchFamily="-96" charset="-128"/>
                <a:cs typeface="ヒラギノ角ゴ Pro W3" charset="-128"/>
              </a:defRPr>
            </a:lvl1pPr>
          </a:lstStyle>
          <a:p>
            <a:fld id="{87367800-479D-41B0-B3F2-2DCE95BA1381}" type="datetime4">
              <a:rPr lang="en-US" smtClean="0"/>
              <a:pPr/>
              <a:t>May 15,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8EE99E3-EBDA-48BE-87D8-0225B5C71E51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10375"/>
      </p:ext>
    </p:extLst>
  </p:cSld>
  <p:clrMapOvr>
    <a:masterClrMapping/>
  </p:clrMapOvr>
  <p:transition>
    <p:fade/>
  </p:transition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27088"/>
            <a:ext cx="80010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1620838"/>
            <a:ext cx="39243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208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8400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1590256"/>
      </p:ext>
    </p:extLst>
  </p:cSld>
  <p:clrMapOvr>
    <a:masterClrMapping/>
  </p:clrMapOvr>
  <p:transition>
    <p:fade/>
  </p:transition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83590225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Osaka" pitchFamily="-96" charset="-128"/>
                <a:cs typeface="+mn-cs"/>
              </a:defRPr>
            </a:lvl1pPr>
          </a:lstStyle>
          <a:p>
            <a:fld id="{87367800-479D-41B0-B3F2-2DCE95BA1381}" type="datetime4">
              <a:rPr lang="en-US" smtClean="0"/>
              <a:pPr/>
              <a:t>May 15, 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8EE99E3-EBDA-48BE-87D8-0225B5C71E51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8786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Copyright © 2012 Eli Lilly &amp;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82713" y="1308100"/>
            <a:ext cx="6389687" cy="3944384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382713" y="5305425"/>
            <a:ext cx="6378575" cy="690563"/>
          </a:xfrm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55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B0F0"/>
              </a:buClr>
              <a:defRPr sz="2400" baseline="0"/>
            </a:lvl1pPr>
            <a:lvl2pPr marL="576000" indent="-288000">
              <a:spcBef>
                <a:spcPts val="600"/>
              </a:spcBef>
              <a:buClr>
                <a:srgbClr val="00B0F0"/>
              </a:buClr>
              <a:defRPr sz="2000"/>
            </a:lvl2pPr>
            <a:lvl3pPr marL="864000" indent="-288000">
              <a:spcBef>
                <a:spcPts val="600"/>
              </a:spcBef>
              <a:buClr>
                <a:srgbClr val="00B0F0"/>
              </a:buClr>
              <a:defRPr sz="1800"/>
            </a:lvl3pPr>
            <a:lvl4pPr marL="1152000" indent="-288000">
              <a:spcBef>
                <a:spcPts val="600"/>
              </a:spcBef>
              <a:buClr>
                <a:srgbClr val="00B0F0"/>
              </a:buClr>
              <a:defRPr sz="1600"/>
            </a:lvl4pPr>
            <a:lvl5pPr marL="1440000" indent="-288000">
              <a:spcBef>
                <a:spcPts val="600"/>
              </a:spcBef>
              <a:buClr>
                <a:srgbClr val="00B0F0"/>
              </a:buClr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6430963"/>
            <a:ext cx="6528287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reference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6126163"/>
            <a:ext cx="6528287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footnotes</a:t>
            </a:r>
            <a:endParaRPr lang="en-GB" dirty="0"/>
          </a:p>
        </p:txBody>
      </p:sp>
      <p:pic>
        <p:nvPicPr>
          <p:cNvPr id="8" name="Picture 2" descr="N:\IGLs\GEAR - Alzheimers\Logos\GEAR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02" y="5990678"/>
            <a:ext cx="1873182" cy="7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7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000" name="Picture 8" descr="atm background"/>
          <p:cNvPicPr>
            <a:picLocks noChangeAspect="1" noChangeArrowheads="1"/>
          </p:cNvPicPr>
          <p:nvPr/>
        </p:nvPicPr>
        <p:blipFill>
          <a:blip r:embed="rId17" cstate="print"/>
          <a:srcRect b="86325"/>
          <a:stretch>
            <a:fillRect/>
          </a:stretch>
        </p:blipFill>
        <p:spPr bwMode="invGray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8994" name="Picture 2" descr="Red_Text"/>
          <p:cNvPicPr>
            <a:picLocks noChangeAspect="1" noChangeArrowheads="1"/>
          </p:cNvPicPr>
          <p:nvPr/>
        </p:nvPicPr>
        <p:blipFill>
          <a:blip r:embed="rId18" cstate="print"/>
          <a:srcRect b="82477"/>
          <a:stretch>
            <a:fillRect/>
          </a:stretch>
        </p:blipFill>
        <p:spPr bwMode="invGray">
          <a:xfrm>
            <a:off x="0" y="0"/>
            <a:ext cx="9144000" cy="1201738"/>
          </a:xfrm>
          <a:prstGeom prst="rect">
            <a:avLst/>
          </a:prstGeom>
          <a:noFill/>
        </p:spPr>
      </p:pic>
      <p:sp>
        <p:nvSpPr>
          <p:cNvPr id="1108995" name="Rectangle 3"/>
          <p:cNvSpPr>
            <a:spLocks noChangeArrowheads="1"/>
          </p:cNvSpPr>
          <p:nvPr/>
        </p:nvSpPr>
        <p:spPr bwMode="hidden">
          <a:xfrm>
            <a:off x="0" y="1117600"/>
            <a:ext cx="9144000" cy="841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089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-25400"/>
            <a:ext cx="790892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089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8900"/>
            <a:ext cx="82296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08999" name="Line 7"/>
          <p:cNvSpPr>
            <a:spLocks noChangeShapeType="1"/>
          </p:cNvSpPr>
          <p:nvPr/>
        </p:nvSpPr>
        <p:spPr bwMode="auto">
          <a:xfrm>
            <a:off x="0" y="6153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7210505-525B-4ED2-BE86-5A54CC4B0FCD}" type="datetime1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5/15/2025</a:t>
            </a:fld>
            <a:endParaRPr lang="en-US">
              <a:solidFill>
                <a:srgbClr val="000000">
                  <a:tint val="75000"/>
                </a:srgbClr>
              </a:solidFill>
              <a:ea typeface="ＭＳ Ｐゴシック" charset="-128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ea typeface="ＭＳ Ｐゴシック" charset="-128"/>
              </a:rPr>
              <a:t>Company Confidential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ea typeface="ＭＳ Ｐゴシック" charset="-128"/>
              </a:rPr>
              <a:t>Copyright © 2012 Eli Lilly &amp; Company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DF06DC-890C-4331-96D3-09DA8C678B98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74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6" r:id="rId15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4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-"/>
        <a:defRPr sz="2400">
          <a:solidFill>
            <a:schemeClr val="tx1"/>
          </a:solidFill>
          <a:latin typeface="Calibri" pitchFamily="34" charset="0"/>
        </a:defRPr>
      </a:lvl2pPr>
      <a:lvl3pPr marL="919163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262063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libri" pitchFamily="34" charset="0"/>
        </a:defRPr>
      </a:lvl4pPr>
      <a:lvl5pPr marL="1604963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5pPr>
      <a:lvl6pPr marL="2062163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519363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2976563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433763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FF1E05-C7D7-4F9A-A020-79AFDC02BC74}" type="datetime1">
              <a:rPr lang="en-US" smtClean="0">
                <a:ea typeface="Osaka" pitchFamily="-96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5/15/2025</a:t>
            </a:fld>
            <a:endParaRPr lang="en-US">
              <a:ea typeface="Osaka" pitchFamily="-96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Arial" charset="0"/>
                <a:ea typeface="Osaka" pitchFamily="-96" charset="-128"/>
                <a:cs typeface="ヒラギノ角ゴ Pro W3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Osaka" pitchFamily="-96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254B8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842E216-5DC1-4131-A8D8-1837D1C8B7F6}" type="slidenum">
              <a:rPr lang="en-US" smtClean="0">
                <a:ea typeface="Osaka" pitchFamily="-96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Osaka" pitchFamily="-9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27" r:id="rId16"/>
    <p:sldLayoutId id="2147483881" r:id="rId17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5FA242-88F7-074A-B8E3-D225E2AC980D}" type="datetime1">
              <a:rPr lang="en-US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FFDA5A-783B-9743-8B05-47444EBF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</a:defRPr>
            </a:lvl1pPr>
          </a:lstStyle>
          <a:p>
            <a:pPr>
              <a:defRPr/>
            </a:pPr>
            <a:fld id="{C29D0A95-7616-C845-BD3F-4C6DBF2731D7}" type="datetime1">
              <a:rPr lang="en-US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Arial" charset="0"/>
                <a:ea typeface="Osaka" pitchFamily="-96" charset="-128"/>
                <a:cs typeface="ヒラギノ角ゴ Pro W3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254B8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8EE99E3-EBDA-48BE-87D8-0225B5C71E51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</a:defRPr>
            </a:lvl1pPr>
          </a:lstStyle>
          <a:p>
            <a:pPr>
              <a:defRPr/>
            </a:pPr>
            <a:fld id="{C29D0A95-7616-C845-BD3F-4C6DBF2731D7}" type="datetime1">
              <a:rPr lang="en-US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Arial" charset="0"/>
                <a:ea typeface="Osaka" pitchFamily="-96" charset="-128"/>
                <a:cs typeface="ヒラギノ角ゴ Pro W3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254B8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8EE99E3-EBDA-48BE-87D8-0225B5C71E51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</a:defRPr>
            </a:lvl1pPr>
          </a:lstStyle>
          <a:p>
            <a:pPr>
              <a:defRPr/>
            </a:pPr>
            <a:fld id="{C29D0A95-7616-C845-BD3F-4C6DBF2731D7}" type="datetime1">
              <a:rPr lang="en-US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Arial" charset="0"/>
                <a:ea typeface="Osaka" pitchFamily="-96" charset="-128"/>
                <a:cs typeface="ヒラギノ角ゴ Pro W3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254B8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8EE99E3-EBDA-48BE-87D8-0225B5C71E51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ging.maryland.gov/Pages/maryland-access-point.aspx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s://mdlivingwell.org/hub/" TargetMode="External"/><Relationship Id="rId7" Type="http://schemas.openxmlformats.org/officeDocument/2006/relationships/hyperlink" Target="https://www.findhelp.org/maryland-living-well-center-of-excellence-%2528mac%2529--salisbury-md--ad8-dementia-screening-interview/5958241451114496?postal=21802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mdlivingwell.org/programs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findhelp.org/search/text?term=mac+living+well+center+of+excellence&amp;postal=21802&amp;language=en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mdlivingwell.org/public-resources/dementia-series/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s://mdlivingwell.org/contact-us/" TargetMode="External"/><Relationship Id="rId4" Type="http://schemas.openxmlformats.org/officeDocument/2006/relationships/hyperlink" Target="https://drive.google.com/drive/folders/1l9VDIRT8Z65MQq3HzE-2xUN6kuA7U1jW?usp=sharing" TargetMode="External"/><Relationship Id="rId9" Type="http://schemas.openxmlformats.org/officeDocument/2006/relationships/hyperlink" Target="https://macinc.org/home-page-carousel/save-the-date-alzheimers-and-dementia-conference/" TargetMode="External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qjmed/hcx03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72FD-31C3-3466-A31D-2C1280F8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15, 2025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E3038-A329-A012-9DB2-A6ED0D1C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F5B8C-BB8F-44FC-B8B8-53C8E85431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2DF53-8359-6B41-766C-E312109E8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20" y="1609902"/>
            <a:ext cx="6403180" cy="4610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64177F-D935-E928-65D9-9E2CC2F3D05B}"/>
              </a:ext>
            </a:extLst>
          </p:cNvPr>
          <p:cNvSpPr txBox="1"/>
          <p:nvPr/>
        </p:nvSpPr>
        <p:spPr>
          <a:xfrm>
            <a:off x="114300" y="407327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Welcome. Please mute your audio.  This webinar will be recorded.</a:t>
            </a:r>
          </a:p>
        </p:txBody>
      </p:sp>
    </p:spTree>
    <p:extLst>
      <p:ext uri="{BB962C8B-B14F-4D97-AF65-F5344CB8AC3E}">
        <p14:creationId xmlns:p14="http://schemas.microsoft.com/office/powerpoint/2010/main" val="182308316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83CA-481F-2218-94CB-69607208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CD663-6D8A-D640-8D2C-6F6004B49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history and neurological exam</a:t>
            </a:r>
          </a:p>
          <a:p>
            <a:pPr marL="0" indent="0">
              <a:buNone/>
            </a:pPr>
            <a:r>
              <a:rPr lang="en-US" dirty="0"/>
              <a:t>• MRI or CT scan shows infarcts or white matter changes</a:t>
            </a:r>
          </a:p>
          <a:p>
            <a:r>
              <a:rPr lang="en-US" dirty="0"/>
              <a:t> Neuropsychological testing</a:t>
            </a:r>
          </a:p>
          <a:p>
            <a:pPr marL="0" indent="0">
              <a:buNone/>
            </a:pPr>
            <a:r>
              <a:rPr lang="en-US" dirty="0"/>
              <a:t>• NINDS-AIREN criteria used for 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135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5395-E384-FEEC-9176-023C0FEB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Vascular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ECC8-1416-D48A-68F7-9586840D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sz="2900" dirty="0"/>
              <a:t>No cure, focus on prevention and slowing progression</a:t>
            </a:r>
          </a:p>
          <a:p>
            <a:pPr marL="0" indent="0">
              <a:buNone/>
            </a:pPr>
            <a:r>
              <a:rPr lang="en-US" sz="2900" dirty="0"/>
              <a:t>• Control vascular risk factors (BP, glucose, lipids)</a:t>
            </a:r>
          </a:p>
          <a:p>
            <a:pPr marL="0" indent="0">
              <a:buNone/>
            </a:pPr>
            <a:r>
              <a:rPr lang="en-US" sz="2900" dirty="0"/>
              <a:t>• Antiplatelet therapy if stroke history</a:t>
            </a:r>
          </a:p>
          <a:p>
            <a:pPr marL="0" indent="0">
              <a:buNone/>
            </a:pPr>
            <a:r>
              <a:rPr lang="en-US" sz="2900" dirty="0"/>
              <a:t>• Cognitive therapy and physical rehabilitation</a:t>
            </a:r>
          </a:p>
          <a:p>
            <a:pPr marL="0" indent="0">
              <a:buNone/>
            </a:pPr>
            <a:r>
              <a:rPr lang="en-US" sz="2900" dirty="0"/>
              <a:t>• Family education and support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835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DDEF0-4675-BD50-4121-C1A504AC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/>
              </a:rPr>
              <a:t>Please describe Dementia with Lewy Bodies including the cause and treatment modalities.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819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9211044-2A55-4247-8125-E9D338D36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ヒラギノ角ゴ Pro W3" panose="020B0300000000000000" pitchFamily="34" charset="-128"/>
              </a:rPr>
              <a:t>Dementia with Lewy bodies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4BBB2F4-1331-E344-ADD7-CF5FC47B26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Clinical syndrome: </a:t>
            </a:r>
          </a:p>
          <a:p>
            <a:pPr lvl="1"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Fluctuating cognition and consciousness</a:t>
            </a:r>
          </a:p>
          <a:p>
            <a:pPr lvl="1"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Cortical dementia: aphasia, apraxia, agnosia and </a:t>
            </a:r>
            <a:endParaRPr lang="en-US" altLang="ja-JP" sz="2000" dirty="0">
              <a:ea typeface="ヒラギノ角ゴ Pro W3" panose="020B0300000000000000" pitchFamily="34" charset="-128"/>
            </a:endParaRPr>
          </a:p>
          <a:p>
            <a:pPr lvl="1"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Mild parkinsonism poorly responsive to levodopa</a:t>
            </a:r>
          </a:p>
          <a:p>
            <a:pPr lvl="1"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Very sensitive to EPS from antipsychotics</a:t>
            </a:r>
          </a:p>
          <a:p>
            <a:pPr lvl="1"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More rapid progression than AD</a:t>
            </a:r>
          </a:p>
          <a:p>
            <a:pPr lvl="1"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Vivid visual hallucinations (also fluctuating)</a:t>
            </a:r>
          </a:p>
          <a:p>
            <a:pPr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Pathology: Lewy bodies in many areas of cortex</a:t>
            </a:r>
          </a:p>
          <a:p>
            <a:pPr lvl="1"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As opposed to Parkinsons</a:t>
            </a:r>
            <a:r>
              <a:rPr lang="ja-JP" altLang="en-US" sz="2000">
                <a:ea typeface="ヒラギノ角ゴ Pro W3" panose="020B0300000000000000" pitchFamily="34" charset="-128"/>
              </a:rPr>
              <a:t>’</a:t>
            </a:r>
            <a:r>
              <a:rPr lang="en-US" altLang="ja-JP" sz="2000" dirty="0">
                <a:ea typeface="ヒラギノ角ゴ Pro W3" panose="020B0300000000000000" pitchFamily="34" charset="-128"/>
              </a:rPr>
              <a:t> where Lewy bodies are restricted to basal ganglia.</a:t>
            </a:r>
          </a:p>
          <a:p>
            <a:pPr marL="457200" lvl="1" indent="0" eaLnBrk="1" hangingPunct="1">
              <a:buNone/>
            </a:pPr>
            <a:endParaRPr lang="en-US" altLang="ja-JP" sz="2000" dirty="0">
              <a:ea typeface="ヒラギノ角ゴ Pro W3" panose="020B0300000000000000" pitchFamily="34" charset="-128"/>
            </a:endParaRPr>
          </a:p>
          <a:p>
            <a:pPr lvl="1" eaLnBrk="1" hangingPunct="1"/>
            <a:endParaRPr lang="en-US" altLang="ja-JP" sz="2000" dirty="0">
              <a:ea typeface="ヒラギノ角ゴ Pro W3" panose="020B0300000000000000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2000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8642-D463-914E-9DFC-9AAAE682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Lewy Body Dementia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25E8A-1457-6F6E-6358-CB0DF509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Cholinesterase inhibitors, avoid antipsychotics.</a:t>
            </a:r>
          </a:p>
          <a:p>
            <a:r>
              <a:rPr lang="en-US" sz="2400" dirty="0"/>
              <a:t>Non- Pharmacological treatment:</a:t>
            </a:r>
          </a:p>
          <a:p>
            <a:pPr marL="0" indent="0">
              <a:buNone/>
            </a:pPr>
            <a:r>
              <a:rPr lang="en-US" sz="2000" dirty="0"/>
              <a:t>- Environmental modifications</a:t>
            </a:r>
          </a:p>
          <a:p>
            <a:pPr marL="0" indent="0">
              <a:buNone/>
            </a:pPr>
            <a:r>
              <a:rPr lang="en-US" sz="2000" dirty="0"/>
              <a:t>- Sensory optimization (glasses, hearing aids)</a:t>
            </a:r>
          </a:p>
          <a:p>
            <a:pPr marL="0" indent="0">
              <a:buNone/>
            </a:pPr>
            <a:r>
              <a:rPr lang="en-US" sz="2000" dirty="0"/>
              <a:t>- Behavioral redirection and reassurance</a:t>
            </a:r>
          </a:p>
          <a:p>
            <a:pPr marL="0" indent="0">
              <a:buNone/>
            </a:pPr>
            <a:r>
              <a:rPr lang="en-US" sz="2000" dirty="0"/>
              <a:t>- Sleep and routine support</a:t>
            </a:r>
          </a:p>
          <a:p>
            <a:pPr marL="0" indent="0">
              <a:buNone/>
            </a:pPr>
            <a:r>
              <a:rPr lang="en-US" sz="2000" dirty="0"/>
              <a:t>- Medication review (reduce dopamine agonists)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02799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685CCA9F-72FB-A04F-806A-3235B9A91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ヒラギノ角ゴ Pro W3" panose="020B0300000000000000" pitchFamily="34" charset="-128"/>
              </a:rPr>
              <a:t>Differentiating DLB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A4BD61F-991A-704B-8B02-A4222F6B7D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From Alzheimer</a:t>
            </a:r>
            <a:r>
              <a:rPr lang="ja-JP" altLang="en-US" sz="2000">
                <a:ea typeface="ヒラギノ角ゴ Pro W3" panose="020B0300000000000000" pitchFamily="34" charset="-128"/>
              </a:rPr>
              <a:t>’</a:t>
            </a:r>
            <a:r>
              <a:rPr lang="en-US" altLang="ja-JP" sz="2000">
                <a:ea typeface="ヒラギノ角ゴ Pro W3" panose="020B0300000000000000" pitchFamily="34" charset="-128"/>
              </a:rPr>
              <a:t>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Vivid VH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Fluctuating 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Prominent parkinsonism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From Parkinson</a:t>
            </a:r>
            <a:r>
              <a:rPr lang="ja-JP" altLang="en-US" sz="2000">
                <a:ea typeface="ヒラギノ角ゴ Pro W3" panose="020B0300000000000000" pitchFamily="34" charset="-128"/>
              </a:rPr>
              <a:t>’</a:t>
            </a:r>
            <a:r>
              <a:rPr lang="en-US" altLang="ja-JP" sz="2000">
                <a:ea typeface="ヒラギノ角ゴ Pro W3" panose="020B0300000000000000" pitchFamily="34" charset="-128"/>
              </a:rPr>
              <a:t>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Dementia comes first in DLB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Cortical dementia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Amnesia is early symptom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VH innate to disease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In PD, VH are commonly drug-induced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Parkinsonian symptoms not very responsive to medication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9956-E36C-617D-F896-1A339D345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a typeface="ヒラギノ角ゴ Pro W3"/>
              </a:rPr>
              <a:t>How does frontotemporal dementia present, what is the cause and how is it managed?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72410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EA590249-5BC3-3B42-9885-7E5C3C133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Frontotemporal dementia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A4307A1C-C1CE-A641-A2E7-3123F251E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625" y="1544638"/>
            <a:ext cx="7772400" cy="4114800"/>
          </a:xfrm>
        </p:spPr>
        <p:txBody>
          <a:bodyPr/>
          <a:lstStyle/>
          <a:p>
            <a:r>
              <a:rPr lang="en-US" altLang="en-US" sz="2400" dirty="0">
                <a:ea typeface="ヒラギノ角ゴ Pro W3" panose="020B0300000000000000" pitchFamily="34" charset="-128"/>
              </a:rPr>
              <a:t>Young age of onset, often in the 50s</a:t>
            </a:r>
          </a:p>
          <a:p>
            <a:r>
              <a:rPr lang="en-US" altLang="en-US" sz="2400" dirty="0">
                <a:ea typeface="ヒラギノ角ゴ Pro W3" panose="020B0300000000000000" pitchFamily="34" charset="-128"/>
              </a:rPr>
              <a:t>Two major presentations:</a:t>
            </a:r>
          </a:p>
          <a:p>
            <a:pPr lvl="1"/>
            <a:r>
              <a:rPr lang="en-US" altLang="en-US" sz="2000" dirty="0">
                <a:ea typeface="ヒラギノ角ゴ Pro W3" panose="020B0300000000000000" pitchFamily="34" charset="-128"/>
              </a:rPr>
              <a:t>Primary progressive aphasia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Largely affects word-finding</a:t>
            </a:r>
          </a:p>
          <a:p>
            <a:pPr lvl="1"/>
            <a:r>
              <a:rPr lang="en-US" altLang="en-US" sz="2000" dirty="0">
                <a:ea typeface="ヒラギノ角ゴ Pro W3" panose="020B0300000000000000" pitchFamily="34" charset="-128"/>
              </a:rPr>
              <a:t>Behavioral variant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Often-profound personality changes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Agitation, aggression, impulsivity, apathy, social inappropriateness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A tragic illness affecting people in mid-life.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ヒラギノ角ゴ Pro W3" panose="020B0300000000000000" pitchFamily="34" charset="-128"/>
              </a:rPr>
              <a:t>Frontotemporal atrophy on MRI (often asymmetric)</a:t>
            </a:r>
          </a:p>
          <a:p>
            <a:r>
              <a:rPr lang="en-US" altLang="en-US" sz="2400" dirty="0">
                <a:ea typeface="ヒラギノ角ゴ Pro W3" panose="020B0300000000000000" pitchFamily="34" charset="-128"/>
              </a:rPr>
              <a:t>Frontotemporal hypometabolism on FDG-PET</a:t>
            </a:r>
          </a:p>
          <a:p>
            <a:r>
              <a:rPr lang="en-US" altLang="en-US" sz="2400" dirty="0">
                <a:ea typeface="ヒラギノ角ゴ Pro W3" panose="020B0300000000000000" pitchFamily="34" charset="-128"/>
              </a:rPr>
              <a:t>Increased tau, no amyloid decrease in CSF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DD43-6229-73B1-F93C-9E1AC238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C464-1412-92BA-CC91-342A3BAF6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Cause: Atrophy of frontal and/or temporal lobes.</a:t>
            </a:r>
          </a:p>
          <a:p>
            <a:r>
              <a:rPr lang="en-US" sz="2000" dirty="0"/>
              <a:t>Key Features:</a:t>
            </a:r>
          </a:p>
          <a:p>
            <a:r>
              <a:rPr lang="en-US" sz="2000" dirty="0"/>
              <a:t>- Early personality and behavior changes</a:t>
            </a:r>
          </a:p>
          <a:p>
            <a:r>
              <a:rPr lang="en-US" sz="2000" dirty="0"/>
              <a:t>- Disinhibition, apathy, language dysfunction</a:t>
            </a:r>
          </a:p>
          <a:p>
            <a:r>
              <a:rPr lang="en-US" sz="2000" dirty="0"/>
              <a:t>- Memory may be preserved early</a:t>
            </a:r>
          </a:p>
          <a:p>
            <a:endParaRPr lang="en-US" sz="2000" dirty="0"/>
          </a:p>
          <a:p>
            <a:r>
              <a:rPr lang="en-US" sz="2000" dirty="0"/>
              <a:t>Treatment: Supportive care, behavioral interventions.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701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B3C1D-A2A5-61AC-3168-DEC8F8ED2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ヒラギノ角ゴ Pro W3"/>
              </a:rPr>
              <a:t>Can you address briefly rapidly progressive dementia?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21803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60D3-8F4E-0C01-50C9-F0709B8E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83" y="908538"/>
            <a:ext cx="3381927" cy="8543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CDC9-C4F5-8528-7D94-133943FB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68" y="1935438"/>
            <a:ext cx="3585095" cy="2163313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35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Evidence-Based Programs (EBP)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sz="1350" dirty="0">
                <a:solidFill>
                  <a:srgbClr val="00206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Statewide Workshops</a:t>
            </a:r>
            <a:endParaRPr lang="en-US" sz="135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en-US" sz="135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Diabetes Flyers and Social Media Ads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sz="1350" dirty="0">
                <a:solidFill>
                  <a:srgbClr val="002060"/>
                </a:solidFill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Dementia Series</a:t>
            </a:r>
            <a:r>
              <a:rPr lang="en-US" sz="1350" dirty="0">
                <a:solidFill>
                  <a:srgbClr val="002060"/>
                </a:solidFill>
                <a:highlight>
                  <a:srgbClr val="FFFF00"/>
                </a:highlight>
              </a:rPr>
              <a:t>    (Recorded webinars here)</a:t>
            </a:r>
          </a:p>
          <a:p>
            <a:r>
              <a:rPr lang="en-US" sz="135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FindHelp LWCE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sz="1350" dirty="0">
                <a:solidFill>
                  <a:srgbClr val="002060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AD8 Screening</a:t>
            </a:r>
            <a:endParaRPr lang="en-US" sz="135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en-US" sz="135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Maryland Access Point (MAP</a:t>
            </a:r>
            <a:r>
              <a:rPr lang="en-US" sz="1350" dirty="0">
                <a:solidFill>
                  <a:srgbClr val="99CC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1350" dirty="0">
              <a:solidFill>
                <a:srgbClr val="99CC00"/>
              </a:solidFill>
            </a:endParaRPr>
          </a:p>
          <a:p>
            <a:r>
              <a:rPr lang="en-US" sz="1350" dirty="0">
                <a:solidFill>
                  <a:schemeClr val="accent2"/>
                </a:solidFill>
                <a:highlight>
                  <a:srgbClr val="FFFF00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Alzheimer’s and Dementia Conference</a:t>
            </a:r>
            <a:endParaRPr lang="en-US" sz="135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r>
              <a:rPr lang="en-US" b="1" dirty="0">
                <a:solidFill>
                  <a:schemeClr val="accent2"/>
                </a:solidFill>
                <a:highlight>
                  <a:srgbClr val="FFFF00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</a:t>
            </a:r>
            <a:endParaRPr lang="en-US" b="1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1F310-9DD1-E521-AD22-D00E2A7BA4A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4100" r="9153" b="4"/>
          <a:stretch/>
        </p:blipFill>
        <p:spPr>
          <a:xfrm>
            <a:off x="4370524" y="1917197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0CD12-A057-EDEE-F754-4A9568CCED6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094555" y="3672073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CB310-8E0A-8FC8-0A19-1A1FF1496B3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0398" r="4" b="4"/>
          <a:stretch/>
        </p:blipFill>
        <p:spPr>
          <a:xfrm>
            <a:off x="6217002" y="210707"/>
            <a:ext cx="2935032" cy="2461177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9627D-027E-593A-2239-4B44D0490DE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99" r="5" b="20699"/>
          <a:stretch/>
        </p:blipFill>
        <p:spPr>
          <a:xfrm>
            <a:off x="544273" y="4541126"/>
            <a:ext cx="2962656" cy="15663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C716E-D004-87B7-1C82-0E1CEA90BBC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-4" b="1414"/>
          <a:stretch/>
        </p:blipFill>
        <p:spPr>
          <a:xfrm>
            <a:off x="6739581" y="3279458"/>
            <a:ext cx="2384184" cy="20448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786EB4-56BB-18E6-2C27-E5C318C919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273" y="371528"/>
            <a:ext cx="2194560" cy="6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28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Placeholder 4">
            <a:extLst>
              <a:ext uri="{FF2B5EF4-FFF2-40B4-BE49-F238E27FC236}">
                <a16:creationId xmlns:a16="http://schemas.microsoft.com/office/drawing/2014/main" id="{7DBBF9F3-2FFF-A244-A63A-0594DCC71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/>
              <a:t>Rapidly progressive dementia</a:t>
            </a:r>
            <a:endParaRPr lang="en-US" altLang="en-US" sz="4400" b="1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404C7BB9-8652-1640-B4EF-2317DC94E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Rapidly progressive dementia</a:t>
            </a:r>
          </a:p>
        </p:txBody>
      </p:sp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E2B66423-3937-7E4D-93A9-9204CED9C4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625" y="1544638"/>
            <a:ext cx="7772400" cy="4114800"/>
          </a:xfrm>
        </p:spPr>
        <p:txBody>
          <a:bodyPr/>
          <a:lstStyle/>
          <a:p>
            <a:r>
              <a:rPr lang="en-US" altLang="en-US" sz="2000">
                <a:ea typeface="ヒラギノ角ゴ Pro W3" panose="020B0300000000000000" pitchFamily="34" charset="-128"/>
              </a:rPr>
              <a:t>Most dementias progress slowly over years</a:t>
            </a: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Rapidly progressive dementias progress over weeks to months</a:t>
            </a: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Note that patients and families often overestimate the rate of progression</a:t>
            </a: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Particularly when expressive language is declining</a:t>
            </a:r>
          </a:p>
          <a:p>
            <a:pPr lvl="1"/>
            <a:r>
              <a:rPr lang="en-US" altLang="en-US" sz="2000">
                <a:ea typeface="ヒラギノ角ゴ Pro W3" panose="020B0300000000000000" pitchFamily="34" charset="-128"/>
              </a:rPr>
              <a:t>Also artifactually leads to “sudden” decline on office testing (MMSE and MoCA)</a:t>
            </a: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So most cases of “rapidly progressive dementia” are nothing exotic</a:t>
            </a: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Usually other dementias or delirium</a:t>
            </a: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Specific diagnoses leading to rapidly progressive dementia</a:t>
            </a:r>
          </a:p>
          <a:p>
            <a:pPr lvl="1"/>
            <a:r>
              <a:rPr lang="en-US" altLang="en-US" sz="1600">
                <a:ea typeface="ヒラギノ角ゴ Pro W3" panose="020B0300000000000000" pitchFamily="34" charset="-128"/>
              </a:rPr>
              <a:t>Prion disease</a:t>
            </a:r>
          </a:p>
          <a:p>
            <a:pPr lvl="1"/>
            <a:r>
              <a:rPr lang="en-US" altLang="en-US" sz="1600">
                <a:ea typeface="ヒラギノ角ゴ Pro W3" panose="020B0300000000000000" pitchFamily="34" charset="-128"/>
              </a:rPr>
              <a:t>Autoimmune encephalitis</a:t>
            </a: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Need LP for diagnosis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>
            <a:extLst>
              <a:ext uri="{FF2B5EF4-FFF2-40B4-BE49-F238E27FC236}">
                <a16:creationId xmlns:a16="http://schemas.microsoft.com/office/drawing/2014/main" id="{B45C35F5-2387-744B-910D-6EFF1CAAB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Prion disease</a:t>
            </a:r>
          </a:p>
        </p:txBody>
      </p:sp>
      <p:sp>
        <p:nvSpPr>
          <p:cNvPr id="156674" name="Content Placeholder 2">
            <a:extLst>
              <a:ext uri="{FF2B5EF4-FFF2-40B4-BE49-F238E27FC236}">
                <a16:creationId xmlns:a16="http://schemas.microsoft.com/office/drawing/2014/main" id="{45B2F5DB-FE82-8D49-B2DF-F3BD12FF88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625" y="1563688"/>
            <a:ext cx="7772400" cy="4114800"/>
          </a:xfrm>
        </p:spPr>
        <p:txBody>
          <a:bodyPr/>
          <a:lstStyle/>
          <a:p>
            <a:r>
              <a:rPr lang="en-US" altLang="en-US" sz="1800">
                <a:ea typeface="ヒラギノ角ゴ Pro W3" panose="020B0300000000000000" pitchFamily="34" charset="-128"/>
              </a:rPr>
              <a:t>Jacob-Kreutzfeldt disease (JP disease)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Misfolded prion protein catalyze further misfolding of prion protein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A contagious disease where the infectious agent is a misfolded protein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Similar to mad-cow disease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Diagnosed by history and CSF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Patients are severely cognitively impaired and may appear delirious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Seizures are common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Characteristic imaging findings (next slide)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Needs LP for diagnosis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Send the CSF to National Prion Center</a:t>
            </a:r>
          </a:p>
          <a:p>
            <a:pPr lvl="1"/>
            <a:r>
              <a:rPr lang="en-US" altLang="en-US" sz="1800">
                <a:ea typeface="ヒラギノ角ゴ Pro W3" panose="020B0300000000000000" pitchFamily="34" charset="-128"/>
              </a:rPr>
              <a:t>Run by our former Hopkins fellow Brian Appleby</a:t>
            </a:r>
          </a:p>
          <a:p>
            <a:pPr lvl="1"/>
            <a:r>
              <a:rPr lang="en-US" altLang="en-US" sz="1800">
                <a:ea typeface="ヒラギノ角ゴ Pro W3" panose="020B0300000000000000" pitchFamily="34" charset="-128"/>
              </a:rPr>
              <a:t>Elevated 14-3-3 protein AND elevated tau</a:t>
            </a:r>
          </a:p>
          <a:p>
            <a:pPr lvl="1"/>
            <a:r>
              <a:rPr lang="en-US" altLang="en-US" sz="1800">
                <a:ea typeface="ヒラギノ角ゴ Pro W3" panose="020B0300000000000000" pitchFamily="34" charset="-128"/>
              </a:rPr>
              <a:t>14-3-3 alone = many false positives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No known treatment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Footer Placeholder 3">
            <a:extLst>
              <a:ext uri="{FF2B5EF4-FFF2-40B4-BE49-F238E27FC236}">
                <a16:creationId xmlns:a16="http://schemas.microsoft.com/office/drawing/2014/main" id="{C35B0846-7C52-C84C-8D7B-E48651269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5994400"/>
            <a:ext cx="7677150" cy="86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254B8E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54B8E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i="1">
                <a:solidFill>
                  <a:srgbClr val="333333"/>
                </a:solidFill>
                <a:ea typeface="Osaka" panose="020B0600000000000000" pitchFamily="34" charset="-128"/>
              </a:rPr>
              <a:t>QJM</a:t>
            </a:r>
            <a:r>
              <a:rPr lang="en-US" altLang="en-US" sz="1000">
                <a:solidFill>
                  <a:srgbClr val="333333"/>
                </a:solidFill>
                <a:ea typeface="Osaka" panose="020B0600000000000000" pitchFamily="34" charset="-128"/>
              </a:rPr>
              <a:t>, Volume 110, Issue 5, May 2017, Pages 307–308, </a:t>
            </a:r>
            <a:r>
              <a:rPr lang="en-US" altLang="en-US" sz="1000">
                <a:solidFill>
                  <a:srgbClr val="333333"/>
                </a:solidFill>
                <a:ea typeface="Osaka" panose="020B0600000000000000" pitchFamily="34" charset="-128"/>
                <a:hlinkClick r:id="rId3"/>
              </a:rPr>
              <a:t>https://doi.org/10.1093/qjmed/hcx033</a:t>
            </a:r>
            <a:endParaRPr lang="en-US" altLang="en-US" sz="1000">
              <a:solidFill>
                <a:srgbClr val="333333"/>
              </a:solidFill>
              <a:ea typeface="Osaka" panose="020B0600000000000000" pitchFamily="34" charset="-128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  <a:ea typeface="Osaka" panose="020B0600000000000000" pitchFamily="34" charset="-128"/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  <a:ea typeface="Osaka" panose="020B0600000000000000" pitchFamily="34" charset="-128"/>
            </a:endParaRPr>
          </a:p>
        </p:txBody>
      </p:sp>
      <p:sp>
        <p:nvSpPr>
          <p:cNvPr id="157698" name="Title 1">
            <a:extLst>
              <a:ext uri="{FF2B5EF4-FFF2-40B4-BE49-F238E27FC236}">
                <a16:creationId xmlns:a16="http://schemas.microsoft.com/office/drawing/2014/main" id="{75741551-D0C6-734B-9051-51A7805CC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5450"/>
            <a:ext cx="6108700" cy="612775"/>
          </a:xfrm>
        </p:spPr>
        <p:txBody>
          <a:bodyPr lIns="0" tIns="0" rIns="0" bIns="0"/>
          <a:lstStyle/>
          <a:p>
            <a:r>
              <a:rPr lang="en-US" altLang="en-US" sz="1600">
                <a:solidFill>
                  <a:schemeClr val="tx1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Figure 1 </a:t>
            </a:r>
            <a:r>
              <a:rPr lang="en-US" altLang="en-US" sz="1600" b="0">
                <a:solidFill>
                  <a:schemeClr val="tx1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Axial image (case 3) showing cortical swelling with diffuse high intensity signal in the occipital cortex ...</a:t>
            </a:r>
          </a:p>
        </p:txBody>
      </p:sp>
      <p:pic>
        <p:nvPicPr>
          <p:cNvPr id="157699" name="Picture 4">
            <a:extLst>
              <a:ext uri="{FF2B5EF4-FFF2-40B4-BE49-F238E27FC236}">
                <a16:creationId xmlns:a16="http://schemas.microsoft.com/office/drawing/2014/main" id="{331AD87E-F4BF-804C-BF46-5E16A0E4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267450"/>
            <a:ext cx="1058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0" name="New picture">
            <a:extLst>
              <a:ext uri="{FF2B5EF4-FFF2-40B4-BE49-F238E27FC236}">
                <a16:creationId xmlns:a16="http://schemas.microsoft.com/office/drawing/2014/main" id="{1874A997-229E-684B-8DD8-8D10B9C6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371600"/>
            <a:ext cx="316388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D45F8400-DA92-FA49-AF32-A12617252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Autoimmune encephalitis</a:t>
            </a:r>
          </a:p>
        </p:txBody>
      </p:sp>
      <p:sp>
        <p:nvSpPr>
          <p:cNvPr id="159746" name="Content Placeholder 2">
            <a:extLst>
              <a:ext uri="{FF2B5EF4-FFF2-40B4-BE49-F238E27FC236}">
                <a16:creationId xmlns:a16="http://schemas.microsoft.com/office/drawing/2014/main" id="{C11D5EBA-409A-214A-9C3F-BA0597A9AB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625" y="1563688"/>
            <a:ext cx="7772400" cy="4114800"/>
          </a:xfrm>
        </p:spPr>
        <p:txBody>
          <a:bodyPr/>
          <a:lstStyle/>
          <a:p>
            <a:r>
              <a:rPr lang="en-US" altLang="en-US" sz="1600" dirty="0">
                <a:ea typeface="ヒラギノ角ゴ Pro W3" panose="020B0300000000000000" pitchFamily="34" charset="-128"/>
              </a:rPr>
              <a:t>Inflammatory response to self-antigens in brain</a:t>
            </a:r>
          </a:p>
          <a:p>
            <a:r>
              <a:rPr lang="en-US" altLang="en-US" sz="1600" dirty="0">
                <a:ea typeface="ヒラギノ角ゴ Pro W3" panose="020B0300000000000000" pitchFamily="34" charset="-128"/>
              </a:rPr>
              <a:t>Often in limbic system so often termed “limbic encephalitis”</a:t>
            </a:r>
          </a:p>
          <a:p>
            <a:r>
              <a:rPr lang="en-US" altLang="en-US" sz="1600" dirty="0">
                <a:ea typeface="ヒラギノ角ゴ Pro W3" panose="020B0300000000000000" pitchFamily="34" charset="-128"/>
              </a:rPr>
              <a:t>Floridly delirious and psychotic</a:t>
            </a:r>
          </a:p>
          <a:p>
            <a:r>
              <a:rPr lang="en-US" altLang="en-US" sz="1600" dirty="0">
                <a:ea typeface="ヒラギノ角ゴ Pro W3" panose="020B0300000000000000" pitchFamily="34" charset="-128"/>
              </a:rPr>
              <a:t>Clinically similar to herpes encephalitis</a:t>
            </a:r>
          </a:p>
          <a:p>
            <a:r>
              <a:rPr lang="en-US" altLang="en-US" sz="1600" dirty="0">
                <a:ea typeface="ヒラギノ角ゴ Pro W3" panose="020B0300000000000000" pitchFamily="34" charset="-128"/>
              </a:rPr>
              <a:t>Most common causes:</a:t>
            </a:r>
          </a:p>
          <a:p>
            <a:pPr lvl="1"/>
            <a:r>
              <a:rPr lang="en-US" altLang="en-US" sz="1600" dirty="0">
                <a:ea typeface="ヒラギノ角ゴ Pro W3" panose="020B0300000000000000" pitchFamily="34" charset="-128"/>
              </a:rPr>
              <a:t>Paraneoplastic</a:t>
            </a:r>
          </a:p>
          <a:p>
            <a:pPr lvl="1"/>
            <a:r>
              <a:rPr lang="en-US" altLang="en-US" sz="1600" dirty="0">
                <a:ea typeface="ヒラギノ角ゴ Pro W3" panose="020B0300000000000000" pitchFamily="34" charset="-128"/>
              </a:rPr>
              <a:t>Idiopathic autoantibodies to neurotransmitter </a:t>
            </a:r>
            <a:r>
              <a:rPr lang="en-US" altLang="en-US" sz="1600" dirty="0" err="1">
                <a:ea typeface="ヒラギノ角ゴ Pro W3" panose="020B0300000000000000" pitchFamily="34" charset="-128"/>
              </a:rPr>
              <a:t>recptors</a:t>
            </a:r>
            <a:endParaRPr lang="en-US" altLang="en-US" sz="1600" dirty="0">
              <a:ea typeface="ヒラギノ角ゴ Pro W3" panose="020B0300000000000000" pitchFamily="34" charset="-128"/>
            </a:endParaRP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Anti-NMDA, GAD65 among other</a:t>
            </a:r>
          </a:p>
          <a:p>
            <a:r>
              <a:rPr lang="en-US" altLang="en-US" sz="1600" dirty="0">
                <a:ea typeface="ヒラギノ角ゴ Pro W3" panose="020B0300000000000000" pitchFamily="34" charset="-128"/>
              </a:rPr>
              <a:t>Need LP and serum paraneoplastic antibodies to diagnose</a:t>
            </a:r>
          </a:p>
          <a:p>
            <a:r>
              <a:rPr lang="en-US" altLang="en-US" sz="1600" dirty="0">
                <a:ea typeface="ヒラギノ角ゴ Pro W3" panose="020B0300000000000000" pitchFamily="34" charset="-128"/>
              </a:rPr>
              <a:t>Several immunosuppressive treatments</a:t>
            </a:r>
          </a:p>
          <a:p>
            <a:pPr lvl="1"/>
            <a:r>
              <a:rPr lang="en-US" altLang="en-US" sz="1600" dirty="0">
                <a:ea typeface="ヒラギノ角ゴ Pro W3" panose="020B0300000000000000" pitchFamily="34" charset="-128"/>
              </a:rPr>
              <a:t>Systemic steroids</a:t>
            </a:r>
          </a:p>
          <a:p>
            <a:pPr lvl="1"/>
            <a:r>
              <a:rPr lang="en-US" altLang="en-US" sz="1600" dirty="0">
                <a:ea typeface="ヒラギノ角ゴ Pro W3" panose="020B0300000000000000" pitchFamily="34" charset="-128"/>
              </a:rPr>
              <a:t>Plasmapheresis</a:t>
            </a:r>
          </a:p>
          <a:p>
            <a:pPr lvl="1"/>
            <a:r>
              <a:rPr lang="en-US" altLang="en-US" sz="1600" dirty="0" err="1">
                <a:ea typeface="ヒラギノ角ゴ Pro W3" panose="020B0300000000000000" pitchFamily="34" charset="-128"/>
              </a:rPr>
              <a:t>Rituxamab</a:t>
            </a:r>
            <a:endParaRPr lang="en-US" altLang="en-US" sz="1600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757B-2195-3A4E-07AC-39F0E4C7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and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4634-89CD-616B-5789-9DFDFF0D2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Disrupted circadian rhythm is common in dementia due to SCN (suprachiasmatic) degeneration and melatonin loss.</a:t>
            </a:r>
          </a:p>
          <a:p>
            <a:r>
              <a:rPr lang="en-US" sz="2400" dirty="0"/>
              <a:t>Symptoms:</a:t>
            </a:r>
          </a:p>
          <a:p>
            <a:r>
              <a:rPr lang="en-US" sz="2400" dirty="0"/>
              <a:t>- Reversed sleep-wake cycle (sleeping by day, awake at night)</a:t>
            </a:r>
          </a:p>
          <a:p>
            <a:r>
              <a:rPr lang="en-US" sz="2400" dirty="0"/>
              <a:t>- Fragmented sleep, early awakenings</a:t>
            </a:r>
          </a:p>
          <a:p>
            <a:r>
              <a:rPr lang="en-US" sz="2400" dirty="0"/>
              <a:t>- Increased sundowning and agitation in evenings</a:t>
            </a:r>
          </a:p>
        </p:txBody>
      </p:sp>
    </p:spTree>
    <p:extLst>
      <p:ext uri="{BB962C8B-B14F-4D97-AF65-F5344CB8AC3E}">
        <p14:creationId xmlns:p14="http://schemas.microsoft.com/office/powerpoint/2010/main" val="121794369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EAE90-0B92-AEF9-0AD2-3B9F5607A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Contributors:</a:t>
            </a:r>
          </a:p>
          <a:p>
            <a:r>
              <a:rPr lang="en-US" sz="2000" dirty="0"/>
              <a:t>- Alzheimer's: SCN and melatonin changes</a:t>
            </a:r>
          </a:p>
          <a:p>
            <a:r>
              <a:rPr lang="en-US" sz="2000" dirty="0"/>
              <a:t>- Lewy Body/Parkinson's: REM sleep behavior disorder</a:t>
            </a:r>
          </a:p>
          <a:p>
            <a:r>
              <a:rPr lang="en-US" sz="2000" dirty="0"/>
              <a:t>- FTD: Behavioral disturbances affect sleep pattern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b="1" dirty="0"/>
              <a:t>Non-Pharmacological Management:</a:t>
            </a:r>
          </a:p>
          <a:p>
            <a:r>
              <a:rPr lang="en-US" sz="2000" dirty="0"/>
              <a:t>- Bright light therapy in morning</a:t>
            </a:r>
          </a:p>
          <a:p>
            <a:r>
              <a:rPr lang="en-US" sz="2000" dirty="0"/>
              <a:t>- Regular daytime activity and structured routines</a:t>
            </a:r>
          </a:p>
          <a:p>
            <a:r>
              <a:rPr lang="en-US" sz="2000" dirty="0"/>
              <a:t>- Avoid late naps and screen exposure before bed</a:t>
            </a:r>
          </a:p>
          <a:p>
            <a:r>
              <a:rPr lang="en-US" sz="2000" dirty="0"/>
              <a:t>- Calm nighttime environment, clock orientation cues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5917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9AC2DFD1-2F8B-F049-AB06-07EDD8056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Neuropsychiatric Inventory (NPI)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7FD9FC1F-4F21-1742-A69F-47B4F62211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625" y="1981200"/>
            <a:ext cx="3609975" cy="41148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Delusions 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Hallucinations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Agitation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Depression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Anxiety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Euphoria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6EE1A1D1-71F9-D74A-9550-169718807C09}"/>
              </a:ext>
            </a:extLst>
          </p:cNvPr>
          <p:cNvSpPr txBox="1">
            <a:spLocks/>
          </p:cNvSpPr>
          <p:nvPr/>
        </p:nvSpPr>
        <p:spPr bwMode="black">
          <a:xfrm>
            <a:off x="5029200" y="2057400"/>
            <a:ext cx="3609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254B8E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54B8E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 Body" charset="0"/>
              </a:rPr>
              <a:t>Apathy</a:t>
            </a:r>
          </a:p>
          <a:p>
            <a:pPr eaLnBrk="1" hangingPunct="1"/>
            <a:r>
              <a:rPr lang="en-US" altLang="en-US">
                <a:latin typeface="Arial Body" charset="0"/>
              </a:rPr>
              <a:t>Disinhibition</a:t>
            </a:r>
          </a:p>
          <a:p>
            <a:pPr eaLnBrk="1" hangingPunct="1"/>
            <a:r>
              <a:rPr lang="en-US" altLang="en-US">
                <a:latin typeface="Arial Body" charset="0"/>
              </a:rPr>
              <a:t>Aberrant motor</a:t>
            </a:r>
          </a:p>
          <a:p>
            <a:pPr eaLnBrk="1" hangingPunct="1"/>
            <a:r>
              <a:rPr lang="en-US" altLang="en-US">
                <a:latin typeface="Arial Body" charset="0"/>
              </a:rPr>
              <a:t>Irritability</a:t>
            </a:r>
          </a:p>
          <a:p>
            <a:pPr eaLnBrk="1" hangingPunct="1"/>
            <a:r>
              <a:rPr lang="en-US" altLang="en-US">
                <a:latin typeface="Arial Body" charset="0"/>
              </a:rPr>
              <a:t>Sleep</a:t>
            </a:r>
          </a:p>
          <a:p>
            <a:pPr eaLnBrk="1" hangingPunct="1"/>
            <a:r>
              <a:rPr lang="en-US" altLang="en-US">
                <a:latin typeface="Arial Body" charset="0"/>
              </a:rPr>
              <a:t>Eating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E3DC547-DC3D-454D-9223-23EA37DDF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Depression in AD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1A73964-171E-114A-859A-14E831760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ヒラギノ角ゴ Pro W3" panose="020B0300000000000000" pitchFamily="34" charset="-128"/>
              </a:rPr>
              <a:t>Part of a spectrum of neuropsychiatric disturbance</a:t>
            </a:r>
          </a:p>
          <a:p>
            <a:pPr eaLnBrk="1" hangingPunct="1"/>
            <a:r>
              <a:rPr lang="en-US" altLang="en-US" sz="2800">
                <a:ea typeface="ヒラギノ角ゴ Pro W3" panose="020B0300000000000000" pitchFamily="34" charset="-128"/>
              </a:rPr>
              <a:t>More agitation, delusions, anxiety</a:t>
            </a:r>
          </a:p>
          <a:p>
            <a:pPr eaLnBrk="1" hangingPunct="1"/>
            <a:r>
              <a:rPr lang="en-US" altLang="en-US" sz="2800">
                <a:ea typeface="ヒラギノ角ゴ Pro W3" panose="020B0300000000000000" pitchFamily="34" charset="-128"/>
              </a:rPr>
              <a:t>Decreased motivation and pleasure in activities</a:t>
            </a:r>
          </a:p>
          <a:p>
            <a:pPr eaLnBrk="1" hangingPunct="1"/>
            <a:r>
              <a:rPr lang="en-US" altLang="en-US" sz="2800">
                <a:ea typeface="ヒラギノ角ゴ Pro W3" panose="020B0300000000000000" pitchFamily="34" charset="-128"/>
              </a:rPr>
              <a:t>Less guilt, self-deprecation, suicidal ideation, neurovegetative signs/symptoms</a:t>
            </a:r>
          </a:p>
          <a:p>
            <a:pPr eaLnBrk="1" hangingPunct="1"/>
            <a:r>
              <a:rPr lang="en-US" altLang="en-US" sz="2800">
                <a:ea typeface="ヒラギノ角ゴ Pro W3" panose="020B0300000000000000" pitchFamily="34" charset="-128"/>
              </a:rPr>
              <a:t>DSM-IV does not capture this range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FC4C9B5-50B4-2847-9B96-CF0C6713C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anose="020B0300000000000000" pitchFamily="34" charset="-128"/>
              </a:rPr>
              <a:t>Agitation in AD</a:t>
            </a:r>
          </a:p>
        </p:txBody>
      </p:sp>
      <p:sp>
        <p:nvSpPr>
          <p:cNvPr id="76803" name="Rectangle 4">
            <a:extLst>
              <a:ext uri="{FF2B5EF4-FFF2-40B4-BE49-F238E27FC236}">
                <a16:creationId xmlns:a16="http://schemas.microsoft.com/office/drawing/2014/main" id="{A82359FC-01BA-ED41-9016-83EA7DA85F7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Encompasses a huge range of behaviors and affects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Disturbing to caregivers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Often worse in the evening (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sundowning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Associated with delirium</a:t>
            </a:r>
          </a:p>
        </p:txBody>
      </p:sp>
      <p:sp>
        <p:nvSpPr>
          <p:cNvPr id="76804" name="Rectangle 5">
            <a:extLst>
              <a:ext uri="{FF2B5EF4-FFF2-40B4-BE49-F238E27FC236}">
                <a16:creationId xmlns:a16="http://schemas.microsoft.com/office/drawing/2014/main" id="{E87660A6-3E08-F947-9E8A-16924202B7D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Pacing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Shouting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Catastrophic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Beseeching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Wandering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Essential to define target for treatment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64" y="379142"/>
            <a:ext cx="8976575" cy="2668858"/>
          </a:xfrm>
        </p:spPr>
        <p:txBody>
          <a:bodyPr/>
          <a:lstStyle/>
          <a:p>
            <a:pPr algn="ctr"/>
            <a:br>
              <a:rPr lang="en-US" sz="2800" dirty="0"/>
            </a:br>
            <a:r>
              <a:rPr lang="en-US" sz="4400" dirty="0"/>
              <a:t>Understanding </a:t>
            </a:r>
            <a:br>
              <a:rPr lang="en-US" sz="4400" dirty="0"/>
            </a:br>
            <a:r>
              <a:rPr lang="en-US" sz="4400" dirty="0"/>
              <a:t>     the </a:t>
            </a:r>
            <a:br>
              <a:rPr lang="en-US" sz="4400" dirty="0"/>
            </a:br>
            <a:r>
              <a:rPr lang="en-US" sz="4400" dirty="0"/>
              <a:t>Non Alzheimer’s Dementia </a:t>
            </a:r>
            <a:endParaRPr lang="en-US" sz="4400" dirty="0">
              <a:ea typeface="ヒラギノ角ゴ Pro W3"/>
              <a:cs typeface="ヒラギノ角ゴ Pro W3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8758" y="3646449"/>
            <a:ext cx="8378041" cy="1001751"/>
          </a:xfrm>
        </p:spPr>
        <p:txBody>
          <a:bodyPr/>
          <a:lstStyle/>
          <a:p>
            <a:pPr eaLnBrk="1" hangingPunct="1"/>
            <a:r>
              <a:rPr lang="en-US" b="1" dirty="0">
                <a:ea typeface="ヒラギノ角ゴ Pro W3"/>
                <a:cs typeface="ヒラギノ角ゴ Pro W3"/>
              </a:rPr>
              <a:t>Haroon </a:t>
            </a:r>
            <a:r>
              <a:rPr lang="en-US" b="1" dirty="0" err="1">
                <a:ea typeface="ヒラギノ角ゴ Pro W3"/>
                <a:cs typeface="ヒラギノ角ゴ Pro W3"/>
              </a:rPr>
              <a:t>Burhanullah</a:t>
            </a:r>
            <a:r>
              <a:rPr lang="en-US" b="1" dirty="0">
                <a:ea typeface="ヒラギノ角ゴ Pro W3"/>
                <a:cs typeface="ヒラギノ角ゴ Pro W3"/>
              </a:rPr>
              <a:t> , M.D.</a:t>
            </a:r>
          </a:p>
          <a:p>
            <a:pPr eaLnBrk="1" hangingPunct="1"/>
            <a:r>
              <a:rPr lang="en-US" b="1" dirty="0">
                <a:ea typeface="ヒラギノ角ゴ Pro W3"/>
                <a:cs typeface="ヒラギノ角ゴ Pro W3"/>
              </a:rPr>
              <a:t>Assistant  Professor</a:t>
            </a:r>
          </a:p>
          <a:p>
            <a:pPr eaLnBrk="1" hangingPunct="1"/>
            <a:r>
              <a:rPr lang="en-US" b="1" dirty="0">
                <a:ea typeface="ヒラギノ角ゴ Pro W3"/>
                <a:cs typeface="ヒラギノ角ゴ Pro W3"/>
              </a:rPr>
              <a:t>Director, Alzheimer’s anti- amyloid therapy</a:t>
            </a:r>
          </a:p>
          <a:p>
            <a:pPr eaLnBrk="1" hangingPunct="1"/>
            <a:r>
              <a:rPr lang="en-US" b="1" dirty="0">
                <a:ea typeface="ヒラギノ角ゴ Pro W3"/>
                <a:cs typeface="ヒラギノ角ゴ Pro W3"/>
              </a:rPr>
              <a:t>Geriatric and Neuropsychiatry</a:t>
            </a:r>
          </a:p>
          <a:p>
            <a:pPr eaLnBrk="1" hangingPunct="1"/>
            <a:r>
              <a:rPr lang="en-US" b="1" dirty="0">
                <a:ea typeface="ヒラギノ角ゴ Pro W3"/>
                <a:cs typeface="ヒラギノ角ゴ Pro W3"/>
              </a:rPr>
              <a:t>Johns Hopkins Medicine</a:t>
            </a:r>
          </a:p>
          <a:p>
            <a:pPr eaLnBrk="1" hangingPunct="1"/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59EAA-6080-6E49-AC76-AE55AD1E4BFF}"/>
              </a:ext>
            </a:extLst>
          </p:cNvPr>
          <p:cNvSpPr txBox="1"/>
          <p:nvPr/>
        </p:nvSpPr>
        <p:spPr>
          <a:xfrm>
            <a:off x="796913" y="6276110"/>
            <a:ext cx="8378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ASK THE EXPERT, May 15, 2025</a:t>
            </a:r>
          </a:p>
        </p:txBody>
      </p:sp>
    </p:spTree>
    <p:extLst>
      <p:ext uri="{BB962C8B-B14F-4D97-AF65-F5344CB8AC3E}">
        <p14:creationId xmlns:p14="http://schemas.microsoft.com/office/powerpoint/2010/main" val="16214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>
            <a:extLst>
              <a:ext uri="{FF2B5EF4-FFF2-40B4-BE49-F238E27FC236}">
                <a16:creationId xmlns:a16="http://schemas.microsoft.com/office/drawing/2014/main" id="{BE8DBCA4-FAE9-F845-BE81-CCB4B6E7D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Dementia-related psychosis</a:t>
            </a:r>
          </a:p>
        </p:txBody>
      </p:sp>
      <p:sp>
        <p:nvSpPr>
          <p:cNvPr id="160770" name="Content Placeholder 2">
            <a:extLst>
              <a:ext uri="{FF2B5EF4-FFF2-40B4-BE49-F238E27FC236}">
                <a16:creationId xmlns:a16="http://schemas.microsoft.com/office/drawing/2014/main" id="{F119CBF7-C32C-1140-BEBC-2674883A4C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625" y="1563688"/>
            <a:ext cx="7772400" cy="4114800"/>
          </a:xfrm>
        </p:spPr>
        <p:txBody>
          <a:bodyPr/>
          <a:lstStyle/>
          <a:p>
            <a:r>
              <a:rPr lang="en-US" altLang="en-US" sz="1800">
                <a:ea typeface="ヒラギノ角ゴ Pro W3" panose="020B0300000000000000" pitchFamily="34" charset="-128"/>
              </a:rPr>
              <a:t>Delusions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Hallucinations</a:t>
            </a:r>
          </a:p>
          <a:p>
            <a:pPr lvl="1"/>
            <a:r>
              <a:rPr lang="en-US" altLang="en-US" sz="1800">
                <a:ea typeface="ヒラギノ角ゴ Pro W3" panose="020B0300000000000000" pitchFamily="34" charset="-128"/>
              </a:rPr>
              <a:t>Particularly visual hallucinations (VH)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Common throughout the dementias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Disease-specific features (next slide)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Diagnosis</a:t>
            </a:r>
          </a:p>
          <a:p>
            <a:pPr lvl="1"/>
            <a:r>
              <a:rPr lang="en-US" altLang="en-US" sz="1800">
                <a:ea typeface="ヒラギノ角ゴ Pro W3" panose="020B0300000000000000" pitchFamily="34" charset="-128"/>
              </a:rPr>
              <a:t>Careful about delusions vs. disorientation or forgetfulness</a:t>
            </a:r>
          </a:p>
          <a:p>
            <a:pPr lvl="1"/>
            <a:r>
              <a:rPr lang="en-US" altLang="en-US" sz="1800">
                <a:ea typeface="ヒラギノ角ゴ Pro W3" panose="020B0300000000000000" pitchFamily="34" charset="-128"/>
              </a:rPr>
              <a:t>VH can be very vivid (particularly in DLB)</a:t>
            </a:r>
          </a:p>
          <a:p>
            <a:pPr lvl="1"/>
            <a:r>
              <a:rPr lang="en-US" altLang="en-US" sz="1800">
                <a:ea typeface="ヒラギノ角ゴ Pro W3" panose="020B0300000000000000" pitchFamily="34" charset="-128"/>
              </a:rPr>
              <a:t>Need to rule out delirium</a:t>
            </a:r>
          </a:p>
          <a:p>
            <a:pPr lvl="1"/>
            <a:r>
              <a:rPr lang="en-US" altLang="en-US" sz="1800">
                <a:ea typeface="ヒラギノ角ゴ Pro W3" panose="020B0300000000000000" pitchFamily="34" charset="-128"/>
              </a:rPr>
              <a:t>Need to rule out medication toxicity</a:t>
            </a:r>
          </a:p>
          <a:p>
            <a:pPr lvl="2"/>
            <a:r>
              <a:rPr lang="en-US" altLang="en-US" sz="1800">
                <a:ea typeface="ＭＳ Ｐゴシック" panose="020B0600070205080204" pitchFamily="34" charset="-128"/>
              </a:rPr>
              <a:t>Steroids</a:t>
            </a:r>
          </a:p>
          <a:p>
            <a:pPr lvl="2"/>
            <a:r>
              <a:rPr lang="en-US" altLang="en-US" sz="1800">
                <a:ea typeface="ＭＳ Ｐゴシック" panose="020B0600070205080204" pitchFamily="34" charset="-128"/>
              </a:rPr>
              <a:t>Opioids</a:t>
            </a:r>
          </a:p>
          <a:p>
            <a:pPr lvl="2"/>
            <a:r>
              <a:rPr lang="en-US" altLang="en-US" sz="1800">
                <a:ea typeface="ＭＳ Ｐゴシック" panose="020B0600070205080204" pitchFamily="34" charset="-128"/>
              </a:rPr>
              <a:t>Digoxin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Treat the cause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Benefit of antipsychotics is quite varied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>
            <a:extLst>
              <a:ext uri="{FF2B5EF4-FFF2-40B4-BE49-F238E27FC236}">
                <a16:creationId xmlns:a16="http://schemas.microsoft.com/office/drawing/2014/main" id="{DBB4475C-1DDE-D04D-B18D-F480FEBC4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ea typeface="ヒラギノ角ゴ Pro W3" panose="020B0300000000000000" pitchFamily="34" charset="-128"/>
              </a:rPr>
              <a:t>Comparison of psychosis in dementias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5610FD-92CC-A441-B598-8A0231E423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0" y="1533525"/>
          <a:ext cx="9042400" cy="482282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87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Diagnosis</a:t>
                      </a:r>
                    </a:p>
                  </a:txBody>
                  <a:tcPr marL="91427" marR="9142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Clinical features</a:t>
                      </a:r>
                    </a:p>
                  </a:txBody>
                  <a:tcPr marL="91427" marR="91427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01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Alzheimer’s disease (AD)</a:t>
                      </a:r>
                    </a:p>
                  </a:txBody>
                  <a:tcPr marL="91427" marR="9142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Hallucinations may be visual or auditory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Careful not to confuse delusions and disorientation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Delusions often not systematic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Distress usually caused by emotional reactions (paranoia, agitation) than by the delusions and hallucinations themselves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Capgras’ syndrome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Delusional jealousy</a:t>
                      </a:r>
                    </a:p>
                  </a:txBody>
                  <a:tcPr marL="91427" marR="91427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778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FFFF00"/>
                          </a:solidFill>
                        </a:rPr>
                        <a:t>Fronto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-temporal dementia (FTD)</a:t>
                      </a:r>
                    </a:p>
                  </a:txBody>
                  <a:tcPr marL="91427" marR="9142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Behavioral variant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In context of profound personality changes (agitation, impulsivity, apathy, and social inappropriateness)</a:t>
                      </a:r>
                    </a:p>
                  </a:txBody>
                  <a:tcPr marL="91427" marR="91427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7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DLB</a:t>
                      </a:r>
                    </a:p>
                  </a:txBody>
                  <a:tcPr marL="91427" marR="9142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Visual hallucinations (VH)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Can be very vivid and patients tend to act on them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A major clinical problem and current medications not very effective</a:t>
                      </a:r>
                    </a:p>
                  </a:txBody>
                  <a:tcPr marL="91427" marR="91427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91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FFFF00"/>
                          </a:solidFill>
                        </a:rPr>
                        <a:t>Parkinsons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’ disease</a:t>
                      </a:r>
                    </a:p>
                  </a:txBody>
                  <a:tcPr marL="91427" marR="9142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Can have psychosis without dementia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Can be very problematic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Often related to dopaminergic agents and quite dose-dependent</a:t>
                      </a:r>
                    </a:p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First reduce levodopa dose</a:t>
                      </a:r>
                    </a:p>
                  </a:txBody>
                  <a:tcPr marL="91427" marR="91427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Vascular dementia</a:t>
                      </a:r>
                    </a:p>
                  </a:txBody>
                  <a:tcPr marL="91427" marR="9142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Similar to AD but psychosis not as common</a:t>
                      </a:r>
                    </a:p>
                  </a:txBody>
                  <a:tcPr marL="91427" marR="91427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modifications for prevention of AD (1)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747338"/>
              </p:ext>
            </p:extLst>
          </p:nvPr>
        </p:nvGraphicFramePr>
        <p:xfrm>
          <a:off x="809625" y="1620474"/>
          <a:ext cx="7922048" cy="46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Lifestyle area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Potential mechanisms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Examples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Comments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Exercise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Improved blood flow to brain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Enhance hippocampal neurogenesis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Reduce depression and stress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Reduction in inflammation and oxidative stress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Improves</a:t>
                      </a:r>
                      <a:r>
                        <a:rPr lang="en-US" sz="1200" b="1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 synaptic health and “pruning”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Aerobic exercise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Walking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Swimming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Tai Chi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Abundant epidemiologic evidence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Many exercise programs currently being studied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Aerobic aspects seem important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Feasibility in frail elderly remains to be proven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Cognitive interventions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Cognitive reserve, strengthening brain circuits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Improve brain plasticity (biological compensation)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Improve compensatory strategies (behavioral compensation)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Many specific “brain fitness” programs available (examples </a:t>
                      </a:r>
                      <a:r>
                        <a:rPr lang="en-US" sz="1200" b="1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Sudoko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Lumosity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, crossword puzzles)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Continuing education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Paid or volunteer work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Education highly protective in epidemiologic studies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Many strategies being studied in research 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But it has been difficult to show that “brain training” has significant real-world effects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39674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modifications for prevention of AD (2)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817912"/>
              </p:ext>
            </p:extLst>
          </p:nvPr>
        </p:nvGraphicFramePr>
        <p:xfrm>
          <a:off x="809625" y="1612854"/>
          <a:ext cx="7922048" cy="504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Lifestyle area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Potential mechanisms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Examples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Comments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Diet</a:t>
                      </a:r>
                      <a:endParaRPr lang="en-US" sz="12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Reduction of atherosclerotic disease (i.e., “what’s good for the heart is good for the brain”)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Mediterranean diet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Fruits, vegetables, and juices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Maintaining healthy weight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Preventing diabetes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Compelling rationale for extension of well-validated interventions for heart disease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But difficult for people to implement and evidence quite weak to date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Midlife risk factors</a:t>
                      </a:r>
                      <a:r>
                        <a:rPr lang="en-US" sz="12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 affect late-life risk (long lag time)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Stress reduction </a:t>
                      </a:r>
                      <a:endParaRPr lang="en-US" sz="12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Prevent depression</a:t>
                      </a:r>
                      <a:endParaRPr lang="en-US" sz="12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Improved brain connectivity</a:t>
                      </a:r>
                      <a:endParaRPr lang="en-US" sz="12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Psychotherapy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Meditation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Exercise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Antidepressant medications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Late life depression and anxiety frequently linked to increased AD risk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Interventions have been shown to alter brain connectivity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No evidence from trials to date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Improving sleep</a:t>
                      </a:r>
                      <a:endParaRPr lang="en-US" sz="12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Reduce amyloid deposition</a:t>
                      </a:r>
                      <a:endParaRPr lang="en-US" sz="12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Sleep hygiene</a:t>
                      </a:r>
                      <a:endParaRPr lang="en-US" sz="12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</a:rPr>
                        <a:t>Laboratory evidence that poor sleep enhances amyloid deposition and vice versa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06642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rehabilitation and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9625" y="1730761"/>
            <a:ext cx="7772400" cy="4114800"/>
          </a:xfrm>
        </p:spPr>
        <p:txBody>
          <a:bodyPr/>
          <a:lstStyle/>
          <a:p>
            <a:r>
              <a:rPr lang="en-US" sz="2400" dirty="0"/>
              <a:t>Education protective against AD in epidemiologic studies</a:t>
            </a:r>
          </a:p>
          <a:p>
            <a:r>
              <a:rPr lang="en-US" sz="2400" dirty="0"/>
              <a:t>Cognitive reserve hypothesis</a:t>
            </a:r>
          </a:p>
          <a:p>
            <a:r>
              <a:rPr lang="en-US" sz="2400" dirty="0"/>
              <a:t>Many ways to stimulate the brain!</a:t>
            </a:r>
          </a:p>
          <a:p>
            <a:pPr lvl="1"/>
            <a:r>
              <a:rPr lang="en-US" sz="2000" dirty="0"/>
              <a:t>Training (repetition, exercises)</a:t>
            </a:r>
          </a:p>
          <a:p>
            <a:pPr lvl="1"/>
            <a:r>
              <a:rPr lang="en-US" sz="2000" dirty="0"/>
              <a:t>Strategies (teaching new strategies)</a:t>
            </a:r>
          </a:p>
          <a:p>
            <a:r>
              <a:rPr lang="en-US" sz="2400" dirty="0"/>
              <a:t>It is clear that older persons can improve in specific cognitive domains</a:t>
            </a:r>
          </a:p>
          <a:p>
            <a:r>
              <a:rPr lang="en-US" sz="2400" dirty="0"/>
              <a:t>Processing speed for sure</a:t>
            </a:r>
          </a:p>
          <a:p>
            <a:r>
              <a:rPr lang="en-US" sz="2400" dirty="0"/>
              <a:t>Memory not so clear</a:t>
            </a:r>
          </a:p>
        </p:txBody>
      </p:sp>
    </p:spTree>
    <p:extLst>
      <p:ext uri="{BB962C8B-B14F-4D97-AF65-F5344CB8AC3E}">
        <p14:creationId xmlns:p14="http://schemas.microsoft.com/office/powerpoint/2010/main" val="147330301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Questions?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800" b="1" i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73073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CC63-788C-4D93-A019-D35F2A86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6898"/>
            <a:ext cx="8458200" cy="4184649"/>
          </a:xfrm>
        </p:spPr>
        <p:txBody>
          <a:bodyPr/>
          <a:lstStyle/>
          <a:p>
            <a:r>
              <a:rPr lang="en-US" dirty="0"/>
              <a:t>Save the date: </a:t>
            </a:r>
            <a:br>
              <a:rPr lang="en-US" dirty="0"/>
            </a:br>
            <a:r>
              <a:rPr lang="en-US" sz="5400" dirty="0"/>
              <a:t>June 19</a:t>
            </a:r>
            <a:r>
              <a:rPr lang="en-US" sz="5400" baseline="30000" dirty="0"/>
              <a:t>th</a:t>
            </a:r>
            <a:r>
              <a:rPr lang="en-US" sz="5400" dirty="0"/>
              <a:t> 12:15 PM</a:t>
            </a:r>
            <a:br>
              <a:rPr lang="en-US" sz="5400" dirty="0"/>
            </a:br>
            <a:r>
              <a:rPr lang="en-US" sz="3600" dirty="0">
                <a:solidFill>
                  <a:srgbClr val="AE8A06"/>
                </a:solidFill>
              </a:rPr>
              <a:t>Depression &amp; Delirium-understanding the difference and how they may present in a person with dementia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1D17A-0DAD-477D-B18A-55D2958F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4589465"/>
            <a:ext cx="8610600" cy="1500187"/>
          </a:xfrm>
        </p:spPr>
        <p:txBody>
          <a:bodyPr/>
          <a:lstStyle/>
          <a:p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Elizabeth Galik, PhD, CRNP, FAAN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BC87-653A-4035-8DF8-8C21EECF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May 15, 2025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30138-B9D1-4243-A8D5-77A1304D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339D-D855-40D1-8E31-5BDA52854CC6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5174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97D8-4E70-E77D-B3F7-E612E7A67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B56B16-29C0-5A06-08E2-30B8CF3D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other </a:t>
            </a:r>
            <a:r>
              <a:rPr lang="en-US"/>
              <a:t>non-Alzheimer’s disease </a:t>
            </a:r>
            <a:r>
              <a:rPr lang="en-US" dirty="0"/>
              <a:t>dementias?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40F9CB-14FD-ED51-56A5-4BD7257F00EB}"/>
              </a:ext>
            </a:extLst>
          </p:cNvPr>
          <p:cNvGraphicFramePr>
            <a:graphicFrameLocks noGrp="1"/>
          </p:cNvGraphicFramePr>
          <p:nvPr/>
        </p:nvGraphicFramePr>
        <p:xfrm>
          <a:off x="483706" y="2092685"/>
          <a:ext cx="4671390" cy="3617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529">
                  <a:extLst>
                    <a:ext uri="{9D8B030D-6E8A-4147-A177-3AD203B41FA5}">
                      <a16:colId xmlns:a16="http://schemas.microsoft.com/office/drawing/2014/main" val="3662689536"/>
                    </a:ext>
                  </a:extLst>
                </a:gridCol>
                <a:gridCol w="1437861">
                  <a:extLst>
                    <a:ext uri="{9D8B030D-6E8A-4147-A177-3AD203B41FA5}">
                      <a16:colId xmlns:a16="http://schemas.microsoft.com/office/drawing/2014/main" val="154293105"/>
                    </a:ext>
                  </a:extLst>
                </a:gridCol>
              </a:tblGrid>
              <a:tr h="29620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Etiology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Prevalence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39444"/>
                  </a:ext>
                </a:extLst>
              </a:tr>
              <a:tr h="355993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Alzheimer’s Disease</a:t>
                      </a:r>
                    </a:p>
                  </a:txBody>
                  <a:tcPr marT="91440"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60 - 70%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44663"/>
                  </a:ext>
                </a:extLst>
              </a:tr>
              <a:tr h="340833"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Vascular Dementia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Gill Sans" panose="020B0502020104020203" pitchFamily="34" charset="-79"/>
                          <a:ea typeface="+mn-ea"/>
                          <a:cs typeface="Gill Sans" panose="020B0502020104020203" pitchFamily="34" charset="-79"/>
                        </a:rPr>
                        <a:t>10 - 15%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47465"/>
                  </a:ext>
                </a:extLst>
              </a:tr>
              <a:tr h="304315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Mixed Dementia</a:t>
                      </a:r>
                    </a:p>
                  </a:txBody>
                  <a:tcPr marT="91440"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~10 – 15 %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236589"/>
                  </a:ext>
                </a:extLst>
              </a:tr>
              <a:tr h="304315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Dementia with Lewy Bodies</a:t>
                      </a:r>
                    </a:p>
                  </a:txBody>
                  <a:tcPr marT="91440"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~5 %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09592"/>
                  </a:ext>
                </a:extLst>
              </a:tr>
              <a:tr h="304315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Frontotemporal Lobe Dementias</a:t>
                      </a:r>
                    </a:p>
                  </a:txBody>
                  <a:tcPr marT="91440"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5 - 8%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755448"/>
                  </a:ext>
                </a:extLst>
              </a:tr>
              <a:tr h="304315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HIV Dementia</a:t>
                      </a:r>
                    </a:p>
                  </a:txBody>
                  <a:tcPr marT="91440"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&lt;5 %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32646"/>
                  </a:ext>
                </a:extLst>
              </a:tr>
              <a:tr h="304315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Alcoholic Dementia</a:t>
                      </a:r>
                    </a:p>
                  </a:txBody>
                  <a:tcPr marT="91440"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&lt;5 %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91049"/>
                  </a:ext>
                </a:extLst>
              </a:tr>
              <a:tr h="304315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Reversible Causes of Dementia (NPH, Hypothyroidism, B12 Deficiency)</a:t>
                      </a:r>
                    </a:p>
                  </a:txBody>
                  <a:tcPr marT="91440"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&lt;5 %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21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5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7874"/>
            <a:ext cx="7772400" cy="4114800"/>
          </a:xfrm>
        </p:spPr>
        <p:txBody>
          <a:bodyPr/>
          <a:lstStyle/>
          <a:p>
            <a:r>
              <a:rPr lang="en-US" sz="2800" dirty="0">
                <a:ea typeface="ヒラギノ角ゴ Pro W3"/>
              </a:rPr>
              <a:t> The 3 non-Alzheimer’s Disease dementias that will be addressed today include:</a:t>
            </a:r>
          </a:p>
          <a:p>
            <a:endParaRPr lang="en-US" sz="2800" dirty="0"/>
          </a:p>
          <a:p>
            <a:pPr lvl="1"/>
            <a:r>
              <a:rPr lang="en-US" dirty="0"/>
              <a:t>Vascular dementia</a:t>
            </a:r>
          </a:p>
          <a:p>
            <a:pPr lvl="1"/>
            <a:r>
              <a:rPr lang="en-US" dirty="0"/>
              <a:t>Lewy Body dementia</a:t>
            </a:r>
          </a:p>
          <a:p>
            <a:pPr lvl="1"/>
            <a:r>
              <a:rPr lang="en-US" dirty="0"/>
              <a:t>Frontotemporal dementia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36202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5242-5BA7-CC41-696F-60D3CE717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/>
              </a:rPr>
              <a:t>What is Vascular Dementia and discuss risk factors, how it presents in a person, diagnostic or work up and lastly how is it managed?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826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A3F6-78EA-E7D8-3959-F5A55AEE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Vascular Dementia?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1652-CB63-E55C-929A-9DA2E4EE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Vascular dementia is cognitive decline caused by impaired blood flow to the brain.</a:t>
            </a:r>
          </a:p>
          <a:p>
            <a:r>
              <a:rPr lang="en-US" dirty="0"/>
              <a:t>• It often results from strokes, small vessel disease, or ischemic injury.</a:t>
            </a:r>
          </a:p>
          <a:p>
            <a:r>
              <a:rPr lang="en-US" dirty="0"/>
              <a:t>• Frequently coexists with Alzheimer's pathology in older adults.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065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C981-96DF-E578-DDD7-57EDFBD6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8FB10-1969-6C7C-15B3-6581DAD1D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Diabetes mellitus</a:t>
            </a:r>
          </a:p>
          <a:p>
            <a:r>
              <a:rPr lang="en-US" dirty="0"/>
              <a:t>Smoking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Atrial fibrillation</a:t>
            </a:r>
          </a:p>
          <a:p>
            <a:r>
              <a:rPr lang="en-US" dirty="0"/>
              <a:t> Hyperlipidemia</a:t>
            </a:r>
          </a:p>
          <a:p>
            <a:r>
              <a:rPr lang="en-US" dirty="0"/>
              <a:t> History of stroke or TIA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186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4F2D-D3EC-C185-A818-E63C21C6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01400-6C65-EFD6-3F8E-FD41BFCE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Stepwise or sudden decline in cognitive function</a:t>
            </a:r>
          </a:p>
          <a:p>
            <a:pPr marL="0" indent="0">
              <a:buNone/>
            </a:pPr>
            <a:r>
              <a:rPr lang="en-US" sz="2800" dirty="0"/>
              <a:t>• Memory loss may not be the initial symptom</a:t>
            </a:r>
          </a:p>
          <a:p>
            <a:pPr marL="0" indent="0">
              <a:buNone/>
            </a:pPr>
            <a:r>
              <a:rPr lang="en-US" sz="2800" dirty="0"/>
              <a:t>• Focal neurological signs (e.g., hemiparesis, gait disturbance)</a:t>
            </a:r>
          </a:p>
          <a:p>
            <a:pPr marL="0" indent="0">
              <a:buNone/>
            </a:pPr>
            <a:r>
              <a:rPr lang="en-US" sz="2800" dirty="0"/>
              <a:t>• Emotional lability or apathy</a:t>
            </a:r>
          </a:p>
          <a:p>
            <a:pPr marL="0" indent="0">
              <a:buNone/>
            </a:pPr>
            <a:r>
              <a:rPr lang="en-US" sz="2800" dirty="0"/>
              <a:t>• Executive dysfunction often prominent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350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D Team Template 2010">
  <a:themeElements>
    <a:clrScheme name="ADTeamTemplate 1">
      <a:dk1>
        <a:srgbClr val="000000"/>
      </a:dk1>
      <a:lt1>
        <a:srgbClr val="FFFFFF"/>
      </a:lt1>
      <a:dk2>
        <a:srgbClr val="CC0000"/>
      </a:dk2>
      <a:lt2>
        <a:srgbClr val="B291A4"/>
      </a:lt2>
      <a:accent1>
        <a:srgbClr val="99E76E"/>
      </a:accent1>
      <a:accent2>
        <a:srgbClr val="7DC2E4"/>
      </a:accent2>
      <a:accent3>
        <a:srgbClr val="FFFFFF"/>
      </a:accent3>
      <a:accent4>
        <a:srgbClr val="000000"/>
      </a:accent4>
      <a:accent5>
        <a:srgbClr val="CAF1BA"/>
      </a:accent5>
      <a:accent6>
        <a:srgbClr val="71B0CF"/>
      </a:accent6>
      <a:hlink>
        <a:srgbClr val="FF9344"/>
      </a:hlink>
      <a:folHlink>
        <a:srgbClr val="FFF053"/>
      </a:folHlink>
    </a:clrScheme>
    <a:fontScheme name="ADTeam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TeamTemplate 1">
        <a:dk1>
          <a:srgbClr val="000000"/>
        </a:dk1>
        <a:lt1>
          <a:srgbClr val="FFFFFF"/>
        </a:lt1>
        <a:dk2>
          <a:srgbClr val="CC0000"/>
        </a:dk2>
        <a:lt2>
          <a:srgbClr val="B291A4"/>
        </a:lt2>
        <a:accent1>
          <a:srgbClr val="99E76E"/>
        </a:accent1>
        <a:accent2>
          <a:srgbClr val="7DC2E4"/>
        </a:accent2>
        <a:accent3>
          <a:srgbClr val="FFFFFF"/>
        </a:accent3>
        <a:accent4>
          <a:srgbClr val="000000"/>
        </a:accent4>
        <a:accent5>
          <a:srgbClr val="CAF1BA"/>
        </a:accent5>
        <a:accent6>
          <a:srgbClr val="71B0CF"/>
        </a:accent6>
        <a:hlink>
          <a:srgbClr val="FF9344"/>
        </a:hlink>
        <a:folHlink>
          <a:srgbClr val="FFF0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ohns Hopkins  PowerPoin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ohns Hopkins  PowerPoin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Johns Hopkins  PowerPoin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Johns Hopkins  PowerPoin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2F14B0321B747949AC7698F503250" ma:contentTypeVersion="16" ma:contentTypeDescription="Create a new document." ma:contentTypeScope="" ma:versionID="3c6865bf8febdc22998339438cabde9e">
  <xsd:schema xmlns:xsd="http://www.w3.org/2001/XMLSchema" xmlns:xs="http://www.w3.org/2001/XMLSchema" xmlns:p="http://schemas.microsoft.com/office/2006/metadata/properties" xmlns:ns2="2b168ff0-426e-42f0-af13-61e5304cd5da" xmlns:ns3="56119638-f1e7-4ebe-aa74-0c56efe2b51d" targetNamespace="http://schemas.microsoft.com/office/2006/metadata/properties" ma:root="true" ma:fieldsID="293fb4869ee13fe3fb4f04cf3a37dfd7" ns2:_="" ns3:_="">
    <xsd:import namespace="2b168ff0-426e-42f0-af13-61e5304cd5da"/>
    <xsd:import namespace="56119638-f1e7-4ebe-aa74-0c56efe2b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68ff0-426e-42f0-af13-61e5304cd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292b90-b853-41d9-8d29-7e8125e61d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19638-f1e7-4ebe-aa74-0c56efe2b5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93f3543-e51a-4dd7-ba61-33b09b9157b2}" ma:internalName="TaxCatchAll" ma:showField="CatchAllData" ma:web="56119638-f1e7-4ebe-aa74-0c56efe2b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119638-f1e7-4ebe-aa74-0c56efe2b51d" xsi:nil="true"/>
    <lcf76f155ced4ddcb4097134ff3c332f xmlns="2b168ff0-426e-42f0-af13-61e5304cd5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2DD5B3-3ECC-4F53-A8AA-DF1B13887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44CDCF-25BB-491C-BEF5-2436C8D8E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68ff0-426e-42f0-af13-61e5304cd5da"/>
    <ds:schemaRef ds:uri="56119638-f1e7-4ebe-aa74-0c56efe2b5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F20F2F-476F-46D2-A085-C215CBE3BA1A}">
  <ds:schemaRefs>
    <ds:schemaRef ds:uri="http://schemas.microsoft.com/office/2006/metadata/properties"/>
    <ds:schemaRef ds:uri="http://schemas.microsoft.com/office/infopath/2007/PartnerControls"/>
    <ds:schemaRef ds:uri="56119638-f1e7-4ebe-aa74-0c56efe2b51d"/>
    <ds:schemaRef ds:uri="2b168ff0-426e-42f0-af13-61e5304cd5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19013</TotalTime>
  <Words>1854</Words>
  <Application>Microsoft Office PowerPoint</Application>
  <PresentationFormat>On-screen Show (4:3)</PresentationFormat>
  <Paragraphs>336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ＭＳ Ｐゴシック</vt:lpstr>
      <vt:lpstr>Arial</vt:lpstr>
      <vt:lpstr>Arial Body</vt:lpstr>
      <vt:lpstr>Calibri</vt:lpstr>
      <vt:lpstr>Gill Sans</vt:lpstr>
      <vt:lpstr>Gill Sans SemiBold</vt:lpstr>
      <vt:lpstr>Osaka</vt:lpstr>
      <vt:lpstr>Times</vt:lpstr>
      <vt:lpstr>Times New Roman</vt:lpstr>
      <vt:lpstr>ヒラギノ角ゴ Pro W3</vt:lpstr>
      <vt:lpstr>AD Team Template 2010</vt:lpstr>
      <vt:lpstr>Johns Hopkins  PowerPoint theme</vt:lpstr>
      <vt:lpstr>2_Office Theme</vt:lpstr>
      <vt:lpstr>1_Johns Hopkins  PowerPoint theme</vt:lpstr>
      <vt:lpstr>3_Johns Hopkins  PowerPoint theme</vt:lpstr>
      <vt:lpstr>4_Johns Hopkins  PowerPoint theme</vt:lpstr>
      <vt:lpstr>PowerPoint Presentation</vt:lpstr>
      <vt:lpstr>RESOURCES</vt:lpstr>
      <vt:lpstr> Understanding       the  Non Alzheimer’s Dementia </vt:lpstr>
      <vt:lpstr>What are the other non-Alzheimer’s disease dementias? </vt:lpstr>
      <vt:lpstr>PowerPoint Presentation</vt:lpstr>
      <vt:lpstr>PowerPoint Presentation</vt:lpstr>
      <vt:lpstr>What is Vascular Dementia? </vt:lpstr>
      <vt:lpstr>Risk Factors</vt:lpstr>
      <vt:lpstr>Clinical Features</vt:lpstr>
      <vt:lpstr>Diagnosis</vt:lpstr>
      <vt:lpstr>Management of Vascular dementia</vt:lpstr>
      <vt:lpstr>PowerPoint Presentation</vt:lpstr>
      <vt:lpstr>Dementia with Lewy bodies</vt:lpstr>
      <vt:lpstr>Lewy Body Dementia Treatment</vt:lpstr>
      <vt:lpstr>Differentiating DLB</vt:lpstr>
      <vt:lpstr>PowerPoint Presentation</vt:lpstr>
      <vt:lpstr>Frontotemporal dementia</vt:lpstr>
      <vt:lpstr>FTD </vt:lpstr>
      <vt:lpstr>PowerPoint Presentation</vt:lpstr>
      <vt:lpstr>PowerPoint Presentation</vt:lpstr>
      <vt:lpstr>Rapidly progressive dementia</vt:lpstr>
      <vt:lpstr>Prion disease</vt:lpstr>
      <vt:lpstr>Figure 1 Axial image (case 3) showing cortical swelling with diffuse high intensity signal in the occipital cortex ...</vt:lpstr>
      <vt:lpstr>Autoimmune encephalitis</vt:lpstr>
      <vt:lpstr>Sleep and Dementia</vt:lpstr>
      <vt:lpstr>PowerPoint Presentation</vt:lpstr>
      <vt:lpstr>Neuropsychiatric Inventory (NPI)</vt:lpstr>
      <vt:lpstr>Depression in AD</vt:lpstr>
      <vt:lpstr>Agitation in AD</vt:lpstr>
      <vt:lpstr>Dementia-related psychosis</vt:lpstr>
      <vt:lpstr>Comparison of psychosis in dementias</vt:lpstr>
      <vt:lpstr>Lifestyle modifications for prevention of AD (1)</vt:lpstr>
      <vt:lpstr>Lifestyle modifications for prevention of AD (2)</vt:lpstr>
      <vt:lpstr>Cognitive rehabilitation and training</vt:lpstr>
      <vt:lpstr>Questions?</vt:lpstr>
      <vt:lpstr>Save the date:  June 19th 12:15 PM Depression &amp; Delirium-understanding the difference and how they may present in a person with dementia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Biomarkers in Alzheimer’s Disease Neuropsychiatry Fellows’ Conference September 6, 2013</dc:title>
  <dc:creator>Paul Rosenberg</dc:creator>
  <cp:lastModifiedBy>Wendy Farthing</cp:lastModifiedBy>
  <cp:revision>209</cp:revision>
  <dcterms:created xsi:type="dcterms:W3CDTF">2013-09-03T21:13:41Z</dcterms:created>
  <dcterms:modified xsi:type="dcterms:W3CDTF">2025-05-15T15:33:16Z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0x010100C212F14B0321B747949AC7698F503250</vt:lpwstr>
  </property>
  <property fmtid="{D5CDD505-2E9C-101B-9397-08002B2CF9AE}" pid="3" name="MediaServiceImageTags">
    <vt:lpwstr/>
  </property>
</Properties>
</file>