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60" r:id="rId5"/>
  </p:sldMasterIdLst>
  <p:notesMasterIdLst>
    <p:notesMasterId r:id="rId63"/>
  </p:notesMasterIdLst>
  <p:sldIdLst>
    <p:sldId id="448" r:id="rId6"/>
    <p:sldId id="257" r:id="rId7"/>
    <p:sldId id="433" r:id="rId8"/>
    <p:sldId id="890" r:id="rId9"/>
    <p:sldId id="719" r:id="rId10"/>
    <p:sldId id="720" r:id="rId11"/>
    <p:sldId id="721" r:id="rId12"/>
    <p:sldId id="722" r:id="rId13"/>
    <p:sldId id="765" r:id="rId14"/>
    <p:sldId id="761" r:id="rId15"/>
    <p:sldId id="762" r:id="rId16"/>
    <p:sldId id="763" r:id="rId17"/>
    <p:sldId id="467" r:id="rId18"/>
    <p:sldId id="891" r:id="rId19"/>
    <p:sldId id="892" r:id="rId20"/>
    <p:sldId id="841" r:id="rId21"/>
    <p:sldId id="487" r:id="rId22"/>
    <p:sldId id="450" r:id="rId23"/>
    <p:sldId id="609" r:id="rId24"/>
    <p:sldId id="288" r:id="rId25"/>
    <p:sldId id="468" r:id="rId26"/>
    <p:sldId id="857" r:id="rId27"/>
    <p:sldId id="295" r:id="rId28"/>
    <p:sldId id="326" r:id="rId29"/>
    <p:sldId id="922" r:id="rId30"/>
    <p:sldId id="923" r:id="rId31"/>
    <p:sldId id="921" r:id="rId32"/>
    <p:sldId id="470" r:id="rId33"/>
    <p:sldId id="912" r:id="rId34"/>
    <p:sldId id="924" r:id="rId35"/>
    <p:sldId id="895" r:id="rId36"/>
    <p:sldId id="894" r:id="rId37"/>
    <p:sldId id="846" r:id="rId38"/>
    <p:sldId id="916" r:id="rId39"/>
    <p:sldId id="888" r:id="rId40"/>
    <p:sldId id="915" r:id="rId41"/>
    <p:sldId id="469" r:id="rId42"/>
    <p:sldId id="829" r:id="rId43"/>
    <p:sldId id="830" r:id="rId44"/>
    <p:sldId id="939" r:id="rId45"/>
    <p:sldId id="980" r:id="rId46"/>
    <p:sldId id="981" r:id="rId47"/>
    <p:sldId id="1017" r:id="rId48"/>
    <p:sldId id="955" r:id="rId49"/>
    <p:sldId id="907" r:id="rId50"/>
    <p:sldId id="908" r:id="rId51"/>
    <p:sldId id="909" r:id="rId52"/>
    <p:sldId id="910" r:id="rId53"/>
    <p:sldId id="918" r:id="rId54"/>
    <p:sldId id="919" r:id="rId55"/>
    <p:sldId id="920" r:id="rId56"/>
    <p:sldId id="1018" r:id="rId57"/>
    <p:sldId id="913" r:id="rId58"/>
    <p:sldId id="914" r:id="rId59"/>
    <p:sldId id="583" r:id="rId60"/>
    <p:sldId id="266" r:id="rId61"/>
    <p:sldId id="449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D141D7-261B-4AAE-B478-28EAC5F5F8C0}">
          <p14:sldIdLst>
            <p14:sldId id="448"/>
            <p14:sldId id="257"/>
            <p14:sldId id="433"/>
            <p14:sldId id="890"/>
            <p14:sldId id="719"/>
            <p14:sldId id="720"/>
            <p14:sldId id="721"/>
            <p14:sldId id="722"/>
            <p14:sldId id="765"/>
            <p14:sldId id="761"/>
            <p14:sldId id="762"/>
            <p14:sldId id="763"/>
          </p14:sldIdLst>
        </p14:section>
        <p14:section name="Untitled Section" id="{7421F544-4716-45EC-9FF8-D3D5670727A1}">
          <p14:sldIdLst>
            <p14:sldId id="467"/>
            <p14:sldId id="891"/>
            <p14:sldId id="892"/>
            <p14:sldId id="841"/>
            <p14:sldId id="487"/>
            <p14:sldId id="450"/>
            <p14:sldId id="609"/>
            <p14:sldId id="288"/>
            <p14:sldId id="468"/>
            <p14:sldId id="857"/>
            <p14:sldId id="295"/>
            <p14:sldId id="326"/>
            <p14:sldId id="922"/>
            <p14:sldId id="923"/>
            <p14:sldId id="921"/>
            <p14:sldId id="470"/>
            <p14:sldId id="912"/>
            <p14:sldId id="924"/>
            <p14:sldId id="895"/>
            <p14:sldId id="894"/>
            <p14:sldId id="846"/>
            <p14:sldId id="916"/>
            <p14:sldId id="888"/>
            <p14:sldId id="915"/>
            <p14:sldId id="469"/>
            <p14:sldId id="829"/>
            <p14:sldId id="830"/>
            <p14:sldId id="939"/>
            <p14:sldId id="980"/>
            <p14:sldId id="981"/>
            <p14:sldId id="1017"/>
            <p14:sldId id="955"/>
            <p14:sldId id="907"/>
            <p14:sldId id="908"/>
            <p14:sldId id="909"/>
            <p14:sldId id="910"/>
            <p14:sldId id="918"/>
            <p14:sldId id="919"/>
            <p14:sldId id="920"/>
            <p14:sldId id="1018"/>
            <p14:sldId id="913"/>
            <p14:sldId id="914"/>
            <p14:sldId id="583"/>
            <p14:sldId id="266"/>
            <p14:sldId id="44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AE8A06"/>
    <a:srgbClr val="1B4D6D"/>
    <a:srgbClr val="254B8E"/>
    <a:srgbClr val="00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266" autoAdjust="0"/>
    <p:restoredTop sz="91932" autoAdjust="0"/>
  </p:normalViewPr>
  <p:slideViewPr>
    <p:cSldViewPr>
      <p:cViewPr varScale="1">
        <p:scale>
          <a:sx n="127" d="100"/>
          <a:sy n="127" d="100"/>
        </p:scale>
        <p:origin x="2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E1B76FC-01C7-4A34-AB56-BB620EC165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1991690-5836-47F8-BDF0-AD1F393229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D73A5B4-0E65-49F7-A581-5B874B02EF1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0071938-0C18-4D90-9C53-B1D5CB2D44B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9479687-4266-4604-BC83-41C8FE5033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53B688A-4644-45D9-848A-2F25BB7E0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BA4252-95EA-4593-9791-5C6512E3C0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A4252-95EA-4593-9791-5C6512E3C03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188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0613" y="708025"/>
            <a:ext cx="4725987" cy="3544888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Look across domains – health</a:t>
            </a:r>
            <a:r>
              <a:rPr lang="en-US" baseline="0" dirty="0"/>
              <a:t>y </a:t>
            </a:r>
          </a:p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DAABF-91C7-4B05-8CFF-B650C42C90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40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493B5-A89C-4EC4-BF37-3C4878B892F1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0613" y="708025"/>
            <a:ext cx="4725987" cy="3544888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Look across domains – health</a:t>
            </a:r>
            <a:r>
              <a:rPr lang="en-US" baseline="0" dirty="0"/>
              <a:t>y </a:t>
            </a:r>
          </a:p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DAABF-91C7-4B05-8CFF-B650C42C902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36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493B5-A89C-4EC4-BF37-3C4878B892F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4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B5A89B-18CA-470F-B759-569367B89F89}" type="slidenum">
              <a:rPr lang="en-US" sz="1200" smtClean="0"/>
              <a:pPr eaLnBrk="1" hangingPunct="1"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69471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7493B5-A89C-4EC4-BF37-3C4878B89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46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7493B5-A89C-4EC4-BF37-3C4878B89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54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493B5-A89C-4EC4-BF37-3C4878B892F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26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7493B5-A89C-4EC4-BF37-3C4878B89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6913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78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7493B5-A89C-4EC4-BF37-3C4878B89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6913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0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PP_Title_C.jpg                                                 0033966FKarls G4                       C0DC18D5:">
            <a:extLst>
              <a:ext uri="{FF2B5EF4-FFF2-40B4-BE49-F238E27FC236}">
                <a16:creationId xmlns:a16="http://schemas.microsoft.com/office/drawing/2014/main" id="{B0EAF2F4-0FD1-4295-BD8D-CAB7A5E9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4C473AF1-3674-4EE1-8AF7-F3E6B3AFAD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white">
          <a:xfrm>
            <a:off x="809626" y="876300"/>
            <a:ext cx="78009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785D0B4-D106-485F-941E-FA6896116A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809626" y="2057400"/>
            <a:ext cx="7800975" cy="914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A35BED7-1800-4B5A-9859-A9C0DCEA93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9150" y="6400800"/>
            <a:ext cx="1905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fld id="{1DDEBB78-D71A-4D4D-80AC-5967BD300C82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8A01557-673F-4055-A154-7ABA6B8066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124200" y="6400800"/>
            <a:ext cx="28956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ECAB604F-4386-49BB-A4A1-5FAC0C3520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705600" y="6400800"/>
            <a:ext cx="1905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fld id="{E617084E-CE13-4440-A200-9F0C12C9E2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488B-D061-41C9-9506-EEAEF668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EA5F6-6B3D-47CB-A12D-4D8608C67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FE504-365D-4466-8568-5A3E0679C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5A0E12-A0F8-48E7-96CE-FFF3332CD6D6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9022-6E6C-4B72-B6D3-C64C20AE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29B32-5C64-4680-AFBC-265E58D6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8E08F-D097-45B6-960B-F9C0284A7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71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B35819-D550-40EC-AD47-BA5EFA80A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38925" y="390525"/>
            <a:ext cx="1943100" cy="5705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69ADD-B1EF-43B8-B141-692A4BECE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9625" y="390525"/>
            <a:ext cx="5676900" cy="57054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05694-E1DB-499C-90C1-DAFA960C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2AB809-06CD-49AB-9C75-6F2BB0C71431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2A895-A2B7-4BC9-8919-CD1D5C83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782E6-2A12-4548-9EDD-8D5FBC79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C6B72-50AE-42A3-9B71-4AC3065E1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292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0FE7-7979-248F-DB24-065687B9D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ACC4F-5AC5-894F-94E0-01BDDE329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94524-301D-E5EF-F7BB-48DF95AB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74A0C-DECF-44A9-A84D-5ABAF118DFF4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490BF-BDAD-8DA5-BB64-64C49B1E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0DC78-EFA4-6AAE-314B-4AF2AA23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46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FFB5-5E0C-009C-67C9-AC25C208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3517B-2746-6061-7FF4-82E73EE34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36116-256E-62D6-245D-7DA66EF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C406-DB88-4F9D-906A-E736B9331E2C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D0CEB-876A-A108-AF44-6FA5FB10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212C8-E9FE-5B7A-FC11-E4EF91EC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496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A67E-405E-65C1-0D17-792D6EF5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71A26-AFD5-DECD-D018-90F82F15E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542F9-2A7C-F825-35FA-901B06C4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B739-D961-4A68-BF6D-0B039B36FA4A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89A79-A9CA-0066-2FF8-23DECD96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EB30A-7AAD-A168-BAEC-E3AC7226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30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2A67-B0A9-53B0-6A4E-EB55944F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1042A-6AE1-4F4A-DCB3-54FF7083C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32AF2-9F21-FEBD-3B3F-9BD276263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067AC-8EC8-27B3-0A90-8C68D3EC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196C9-E3B1-4580-84B0-821DD2AF8AC6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87925-DB7A-B38D-2F78-D929A03D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B8227-66B5-A4FA-DAA0-BCFB539E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95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568E-C60C-14E2-ABD8-6E32FEAD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12BBD-6D08-F2C3-9A46-418EF1888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3F370-AD81-F9DC-744C-86AE88F6D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E59AA-EAAC-E152-E20B-ED96FA5AE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878854-64EA-24B3-2F1B-82DD06405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BB2268-D4CB-4C47-4BFF-793065E8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0482-CEF7-4485-AE5A-CBD0D476B3B3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CC8DD-BFC1-A1D2-FD67-69C3D2AB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7F2900-4A58-4EBD-50CE-6A94081EE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4E3D6-7C17-8F0B-DFBC-1F75F35EC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87054-E2C2-A10F-0C31-37916C0F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C27BB-A046-47C8-AC36-AC9E6BCBB9A1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5AFCE-0964-6310-E0F4-0088B5F0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2D276-682B-EC64-6953-5458C5F9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05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0DDE5-CFC9-CCB2-B01B-76F8C921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9AD3-8C53-4B07-85EA-550C7AFDC543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78EC1-86E9-BD51-A895-F27F54C6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BFA0-6BC2-70B8-3868-9A7D9667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13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0A632-57D3-46BE-0EBE-754DE0B3F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609AA-23BC-28CF-0702-67BD2B59B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CC979-3800-FA88-3C6D-BB13CA310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533B6-D19D-AE31-027A-B3182465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0F22B-4412-46FD-B99A-D59E5C507734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3B1E8-F2FE-7E9B-3D90-5CDE421F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1A874-FC2C-CF27-BD5A-264EFF2C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0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8634-9000-4FA3-A5FD-17CD6A74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BA47B-7CAB-4B10-9B5C-E34E5AA5F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B0C91-7AB1-4AF1-BC29-EFA19C6E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E469DA-C716-4AD2-AB82-CDDF19AA6D07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DCE33-8BEE-4404-8DD6-06B9C366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8625-8EA0-40DD-B562-9677A3E2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F5B8C-BB8F-44FC-B8B8-53C8E8543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29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933D-7554-FD27-9026-3B778F10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7AAD96-9675-704B-5E50-622A57823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6B405-3D9A-7491-B1BD-E5F883A64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33826-BC03-6E05-B2BF-12490931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9944-87EB-476B-898E-27F86FF8AAEF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90964-AF68-3588-B65C-1C524594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58666-488B-A668-9FEA-3F07354F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0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30FA1-BC1B-DD02-3C7F-1AB6C783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4549E-31DE-2E6D-5F33-DA6111EC6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1474A-3CDD-7750-3A1E-7DD26ED5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4F90C-9576-4221-8D42-E204CB23694A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27DC8-15F7-FFC0-07ED-E6BF623F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0EA5E-E5BE-8DCA-1F28-1239BC14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06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6CF881-FD80-BFDF-ACFE-C7DDB6D6E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D6C80-4E81-3ADC-48C7-D3D7FEEE2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2B1D-9A3C-134D-D58C-B8CBB1CA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33A9-734D-499C-87AB-022228BC45B5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5004D-C2E0-A4F9-99CC-FB84F912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C803B-5693-DC89-C178-DE29004F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7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0566-1F66-4510-87CD-70A95426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45D9-157F-41DD-8CF0-1C121A72B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86276-FDD2-4FE0-BC8B-471426A0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99D2A9-68DE-4C5F-B33E-1A2C37A3D984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E9D9F-149E-4D22-85CB-8E70BA044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BDD4-3D52-48EB-A8E1-E95CC08D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B339D-D855-40D1-8E31-5BDA52854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35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9B0A-C6C1-4C74-B3C7-8E458A99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0530-B7BD-4CEF-B54E-A28F51373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6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722C7-9167-4EDB-A5C0-4C4DF177E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2025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43D51-9B96-4797-8946-094A3D235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13EB96-4271-4E01-BCCE-10B34F137257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995FB-5A80-4AA5-849F-89910452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5CED-AB14-4AAF-9BB9-FE3C0EB5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2BD1F-AB67-4F97-BDC2-4CBF94917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76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F77E-FB57-4AF8-9714-6A480AD2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90FE8-7132-407D-BE4B-036950851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B225F-25D9-4AEA-AF43-66DCF3893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76AE4-7D9E-4D0A-AA34-C4BAC070C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9FE9E-6442-45C3-8C5B-8935917FBE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8825C-C6B8-44BF-AE1E-E5BBA651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9E5E96-3711-4CE2-A318-3627CD586503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AD9CB-0C96-4E3B-B766-6143C0D7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66055-C292-458A-8967-EFB8B4C2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EB13C-4606-4A0F-B91E-539A43B5C0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59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F6BF-57C5-4CCB-A574-0527E998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CC7DC-0FDD-4E69-93F2-6618CDEE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77AA33-5E1D-4088-8706-88D0EAA8A6FA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EE538-E8F6-416C-9B77-6BD3454C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0DC95-DB3A-4789-9E3F-B6266992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709B3-1B44-40F8-B864-114BC2D688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7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4CBF3-99C7-45A1-BFBB-0787FA08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25518A-9757-495D-8065-59FF5E72D6CD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404085-7BB6-40DB-A652-AA1C8C97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7B7EB-E278-41AB-9A26-936C7A4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63345-3C9E-4948-9C66-7092F0B20A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26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77B-5308-4203-AFBB-7A72156C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A6FC2-CE64-4DD6-8AA2-58222E7A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791C4-75F7-41D3-9935-517B00BE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B9F79-06C2-4D1B-B5BC-31CBD4C1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1A2AB-7E85-457F-B502-892B36B7F4A4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A0BD2-75EA-4163-9E61-D81E9C73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5DF2E-3895-4B53-B362-E9BDF3DE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AD8D1-54A3-4135-A788-739D83994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1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88829-73EC-40D6-80FF-4E3FECFD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2DEFA-AC84-4632-882A-4DECE301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16382-5B30-488F-B76B-D6052F001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11B3F-BD10-4C93-992A-9F16C189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DE12B-75B7-43DF-8908-58EB2E8ECD9E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CF1FA-7A0B-49E3-8EA0-2BAF3492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FF72-AEC2-4183-B13D-4F93B4E1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23E08-17BA-4ADF-89D9-FA174DA6FC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75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PP_Second_C.jpg                                                0033966FKarls G4                       C0DC18D5:">
            <a:extLst>
              <a:ext uri="{FF2B5EF4-FFF2-40B4-BE49-F238E27FC236}">
                <a16:creationId xmlns:a16="http://schemas.microsoft.com/office/drawing/2014/main" id="{C9D83208-FB0D-4818-8F2B-0A3EEB25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C9E8235A-BDC4-46CE-ACE2-0A5DB68CF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809625" y="3905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F53BE1-5AEF-4263-8319-6D5A752C9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809625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B41BB6E-554F-4C09-89E6-61C05324EDA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09625" y="63246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254B8E"/>
                </a:solidFill>
                <a:latin typeface="+mn-lt"/>
              </a:defRPr>
            </a:lvl1pPr>
          </a:lstStyle>
          <a:p>
            <a:fld id="{64384B90-0C74-4041-8C92-46ACEADF0EDB}" type="datetime4">
              <a:rPr lang="en-US" altLang="en-US"/>
              <a:pPr/>
              <a:t>March 20, 2025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783731-8602-4591-A467-5D7CD4AC25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2895600" y="63246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254B8E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BB1F29-F0CC-4933-9965-543F0931DE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72200" y="63246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254B8E"/>
                </a:solidFill>
                <a:latin typeface="+mn-lt"/>
              </a:defRPr>
            </a:lvl1pPr>
          </a:lstStyle>
          <a:p>
            <a:fld id="{1A626CA7-E004-4775-BD08-E9C619C4660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254B8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254B8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254B8E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254B8E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254B8E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254B8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2C865-D77A-FE62-528A-E01F5DF0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76C8C-A786-5361-ACF4-710AA89AE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84EC8-38E9-5660-F041-D1A0B228F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16152C-E635-4904-BD0B-84A1743BC90B}" type="datetime1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21E5-1946-EC26-FC11-80EF23777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4A212-B5B3-F7A1-0BBA-F5E48F8C5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D26D01-175A-41E2-A968-403F28C8B5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18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ringnumber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ringtracker.com/" TargetMode="External"/><Relationship Id="rId2" Type="http://schemas.openxmlformats.org/officeDocument/2006/relationships/hyperlink" Target="https://www.hearingloss.org/hearing-help/technology/otc-hearing-devices/otc-hearing-aid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ringtracker.com/full-list-of-otc-hearing-aids" TargetMode="External"/><Relationship Id="rId2" Type="http://schemas.openxmlformats.org/officeDocument/2006/relationships/hyperlink" Target="https://www.accessdata.fda.gov/scripts/cdrh/cfdocs/cfRL/rl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essdata.fda.gov/scripts/cdrh/cfdocs/cfRL/rl.cfm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aging.maryland.gov/Pages/maryland-access-point.aspx" TargetMode="External"/><Relationship Id="rId13" Type="http://schemas.openxmlformats.org/officeDocument/2006/relationships/image" Target="../media/image48.png"/><Relationship Id="rId3" Type="http://schemas.openxmlformats.org/officeDocument/2006/relationships/hyperlink" Target="https://mdlivingwell.org/hub/" TargetMode="External"/><Relationship Id="rId7" Type="http://schemas.openxmlformats.org/officeDocument/2006/relationships/hyperlink" Target="https://www.findhelp.org/search/text?term=mac+living+well+center+of+excellence&amp;postal=21802&amp;language=en" TargetMode="External"/><Relationship Id="rId12" Type="http://schemas.openxmlformats.org/officeDocument/2006/relationships/image" Target="../media/image47.png"/><Relationship Id="rId2" Type="http://schemas.openxmlformats.org/officeDocument/2006/relationships/hyperlink" Target="https://mdlivingwell.org/programs/" TargetMode="Externa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dlivingwell.org/public-resources/dementia-series/" TargetMode="External"/><Relationship Id="rId11" Type="http://schemas.openxmlformats.org/officeDocument/2006/relationships/image" Target="../media/image46.png"/><Relationship Id="rId5" Type="http://schemas.openxmlformats.org/officeDocument/2006/relationships/hyperlink" Target="https://mdlivingwell.org/vaccine/" TargetMode="External"/><Relationship Id="rId15" Type="http://schemas.openxmlformats.org/officeDocument/2006/relationships/image" Target="../media/image50.png"/><Relationship Id="rId10" Type="http://schemas.openxmlformats.org/officeDocument/2006/relationships/hyperlink" Target="https://mdlivingwell.org/contact-us/" TargetMode="External"/><Relationship Id="rId4" Type="http://schemas.openxmlformats.org/officeDocument/2006/relationships/hyperlink" Target="https://drive.google.com/drive/folders/1l9VDIRT8Z65MQq3HzE-2xUN6kuA7U1jW?usp=sharing" TargetMode="External"/><Relationship Id="rId9" Type="http://schemas.openxmlformats.org/officeDocument/2006/relationships/hyperlink" Target="chrome-extension://efaidnbmnnnibpcajpcglclefindmkaj/https:/aging.maryland.gov/Documents/Eligibility-Criteria/2023%20Eligibility%20Memo%20Revised%20July142023%20_10.pdf" TargetMode="External"/><Relationship Id="rId1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072FD-31C3-3466-A31D-2C1280F8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March 20,2025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E3038-A329-A012-9DB2-A6ED0D1C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5B8C-BB8F-44FC-B8B8-53C8E854318D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52DF53-8359-6B41-766C-E312109E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828800"/>
            <a:ext cx="6019799" cy="4334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64177F-D935-E928-65D9-9E2CC2F3D05B}"/>
              </a:ext>
            </a:extLst>
          </p:cNvPr>
          <p:cNvSpPr txBox="1"/>
          <p:nvPr/>
        </p:nvSpPr>
        <p:spPr>
          <a:xfrm>
            <a:off x="114300" y="407327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54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solidFill>
                  <a:srgbClr val="254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Welcome. Please mute your audio.  This webinar will be recorded.</a:t>
            </a:r>
          </a:p>
        </p:txBody>
      </p:sp>
    </p:spTree>
    <p:extLst>
      <p:ext uri="{BB962C8B-B14F-4D97-AF65-F5344CB8AC3E}">
        <p14:creationId xmlns:p14="http://schemas.microsoft.com/office/powerpoint/2010/main" val="182308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5F788-EAAB-46F2-804E-641E1BC15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4DE8DF-0B4E-4FD4-980A-14D9443F2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11481"/>
          <a:stretch/>
        </p:blipFill>
        <p:spPr>
          <a:xfrm>
            <a:off x="0" y="1257300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2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5935-BB90-45FF-98F1-AC650A685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AE4AC-F375-47F0-9214-5C406F6B5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11481"/>
          <a:stretch/>
        </p:blipFill>
        <p:spPr>
          <a:xfrm>
            <a:off x="0" y="1257300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8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665EB-7AF7-4CC8-8A21-F46C4666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31B55-45EE-486E-B5BE-4FD97FC17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11481"/>
          <a:stretch/>
        </p:blipFill>
        <p:spPr>
          <a:xfrm>
            <a:off x="0" y="1268896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85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C9FEA-2FEC-6857-610B-11FDC769E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C356-1ABF-EE43-B0DF-F328B5F1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1371600"/>
            <a:ext cx="7886700" cy="3276597"/>
          </a:xfrm>
        </p:spPr>
        <p:txBody>
          <a:bodyPr/>
          <a:lstStyle/>
          <a:p>
            <a:pPr algn="ctr"/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3600" dirty="0"/>
            </a:br>
            <a:r>
              <a:rPr lang="en-US" dirty="0"/>
              <a:t>What are risk factors that impact hearing?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CC89C-3CD8-AAB9-0D59-56DA30F0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March 20, 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8895A-E0F5-4CFF-E9C3-4E9F80DD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339D-D855-40D1-8E31-5BDA52854CC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35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D6DD686-1EF8-1814-7B22-8C50AF7D3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029DC-25F3-C785-C2F6-8D3FCF4AB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D0178-1B06-FBD7-C4AB-1ABE0556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EBE84-1027-44A3-8167-0D8AE8E027A3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March 20, 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E3919-6588-37C9-0F47-7C0412555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11481"/>
          <a:stretch/>
        </p:blipFill>
        <p:spPr>
          <a:xfrm>
            <a:off x="0" y="1257300"/>
            <a:ext cx="9144000" cy="4191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9F6996-0368-7166-F142-C5A37BA22B8B}"/>
              </a:ext>
            </a:extLst>
          </p:cNvPr>
          <p:cNvSpPr/>
          <p:nvPr/>
        </p:nvSpPr>
        <p:spPr bwMode="auto">
          <a:xfrm>
            <a:off x="6096000" y="1257300"/>
            <a:ext cx="3048000" cy="4191000"/>
          </a:xfrm>
          <a:prstGeom prst="rect">
            <a:avLst/>
          </a:prstGeom>
          <a:noFill/>
          <a:ln w="1397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5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DF05-FAA0-6A03-C6D4-ED977F2A7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1204-75F2-5D6B-7E4F-6AE61C26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1371600"/>
            <a:ext cx="7886700" cy="3276597"/>
          </a:xfrm>
        </p:spPr>
        <p:txBody>
          <a:bodyPr/>
          <a:lstStyle/>
          <a:p>
            <a:pPr algn="ctr"/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3600" dirty="0"/>
            </a:br>
            <a:r>
              <a:rPr lang="en-US" dirty="0"/>
              <a:t>Does hearing loss matter as we age?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88D65-18C7-9A08-C42F-7B87A0A6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March 20, 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A3455-260E-291D-8560-0A02B40F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339D-D855-40D1-8E31-5BDA52854CC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243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velance Infographic">
            <a:extLst>
              <a:ext uri="{FF2B5EF4-FFF2-40B4-BE49-F238E27FC236}">
                <a16:creationId xmlns:a16="http://schemas.microsoft.com/office/drawing/2014/main" id="{68F456C3-4798-42A5-AB2D-D87393368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7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423164-BFFD-4348-8775-DCCE610D886E}"/>
              </a:ext>
            </a:extLst>
          </p:cNvPr>
          <p:cNvSpPr/>
          <p:nvPr/>
        </p:nvSpPr>
        <p:spPr bwMode="auto">
          <a:xfrm>
            <a:off x="-304800" y="2133600"/>
            <a:ext cx="4800600" cy="182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12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304800" y="2362200"/>
            <a:ext cx="2617640" cy="2713117"/>
          </a:xfrm>
          <a:prstGeom prst="rect">
            <a:avLst/>
          </a:prstGeom>
          <a:solidFill>
            <a:srgbClr val="92D05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22440" y="2373819"/>
            <a:ext cx="5849050" cy="46162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Cognitive Vitality &amp; Avoiding Dementia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2923813" y="2915286"/>
            <a:ext cx="2244839" cy="45739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8" rIns="91397" bIns="45698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Avoiding Injury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1397" tIns="45698" rIns="91397" bIns="45698" anchor="ctr"/>
          <a:lstStyle/>
          <a:p>
            <a:pPr algn="ctr" eaLnBrk="0" hangingPunct="0">
              <a:defRPr/>
            </a:pPr>
            <a:r>
              <a:rPr lang="en-US" sz="4000" b="1" kern="0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Hearing Loss &amp; Healthy Aging</a:t>
            </a:r>
            <a:br>
              <a:rPr lang="en-US" sz="4000" b="1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800" b="1" i="1" kern="0" dirty="0">
                <a:solidFill>
                  <a:srgbClr val="164A6F"/>
                </a:solidFill>
                <a:latin typeface="Arial" pitchFamily="34" charset="0"/>
                <a:ea typeface="+mj-ea"/>
                <a:cs typeface="Arial" pitchFamily="34" charset="0"/>
              </a:rPr>
              <a:t>Recent Epidemiologic Studies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566602" y="3038505"/>
            <a:ext cx="20377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Healthy</a:t>
            </a:r>
          </a:p>
          <a:p>
            <a:pPr algn="ctr"/>
            <a:r>
              <a:rPr lang="en-US" sz="4000" b="1" dirty="0">
                <a:latin typeface="+mj-lt"/>
              </a:rPr>
              <a:t>Aging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928770" y="3470314"/>
            <a:ext cx="5510380" cy="4616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Maintaining Physical Mobility &amp; Activity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2922440" y="4038600"/>
            <a:ext cx="5224702" cy="46162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Health Economic Outcomes/Mortality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2922440" y="4595814"/>
            <a:ext cx="4932735" cy="46162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Keeping Socially Engaged &amp; Active</a:t>
            </a:r>
          </a:p>
        </p:txBody>
      </p:sp>
    </p:spTree>
    <p:extLst>
      <p:ext uri="{BB962C8B-B14F-4D97-AF65-F5344CB8AC3E}">
        <p14:creationId xmlns:p14="http://schemas.microsoft.com/office/powerpoint/2010/main" val="331506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EC9C-25B0-0380-5D7F-18D5AD1DE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2CE53-E0F3-8763-53C4-00E8A6BF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81203"/>
            <a:ext cx="8534400" cy="1447798"/>
          </a:xfrm>
        </p:spPr>
        <p:txBody>
          <a:bodyPr/>
          <a:lstStyle/>
          <a:p>
            <a:r>
              <a:rPr lang="en-US" dirty="0"/>
              <a:t>How does hearing loss impact cognition?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D9B44-2AAC-996E-D63D-1726DACA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March 20, 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7DA1F-98EC-82EA-6409-B3DD0ECE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339D-D855-40D1-8E31-5BDA52854CC6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608E8-0B50-8799-4A0B-924FBEA1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77" y="3611645"/>
            <a:ext cx="237764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8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34CE7AC4-E2CF-4454-8003-EB5AEA83AE23}"/>
              </a:ext>
            </a:extLst>
          </p:cNvPr>
          <p:cNvSpPr/>
          <p:nvPr/>
        </p:nvSpPr>
        <p:spPr bwMode="auto">
          <a:xfrm rot="5400000">
            <a:off x="7229476" y="2771777"/>
            <a:ext cx="685799" cy="285750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800"/>
          </a:p>
        </p:txBody>
      </p:sp>
      <p:pic>
        <p:nvPicPr>
          <p:cNvPr id="3074" name="Picture 2" descr="Image result for lancet dementia">
            <a:extLst>
              <a:ext uri="{FF2B5EF4-FFF2-40B4-BE49-F238E27FC236}">
                <a16:creationId xmlns:a16="http://schemas.microsoft.com/office/drawing/2014/main" id="{855EE631-A15D-4A7A-908A-BBC6B822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2879"/>
            <a:ext cx="3667907" cy="666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89CC96-45AF-49A7-8D05-AA242401AB04}"/>
              </a:ext>
            </a:extLst>
          </p:cNvPr>
          <p:cNvSpPr/>
          <p:nvPr/>
        </p:nvSpPr>
        <p:spPr>
          <a:xfrm>
            <a:off x="7286625" y="6557918"/>
            <a:ext cx="291465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350" dirty="0">
                <a:latin typeface="Arial" pitchFamily="34" charset="0"/>
                <a:ea typeface="Calibri" pitchFamily="34" charset="0"/>
                <a:cs typeface="Calibri" pitchFamily="34" charset="0"/>
              </a:rPr>
              <a:t>Livingston et al., 2017</a:t>
            </a:r>
            <a:endParaRPr lang="en-US" sz="1350" dirty="0">
              <a:solidFill>
                <a:schemeClr val="tx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2" name="Arrow: U-Turn 1">
            <a:extLst>
              <a:ext uri="{FF2B5EF4-FFF2-40B4-BE49-F238E27FC236}">
                <a16:creationId xmlns:a16="http://schemas.microsoft.com/office/drawing/2014/main" id="{1C997AAC-46BE-4340-919A-676D3522F0D4}"/>
              </a:ext>
            </a:extLst>
          </p:cNvPr>
          <p:cNvSpPr/>
          <p:nvPr/>
        </p:nvSpPr>
        <p:spPr bwMode="auto">
          <a:xfrm flipH="1">
            <a:off x="4690236" y="1585086"/>
            <a:ext cx="2914650" cy="685800"/>
          </a:xfrm>
          <a:prstGeom prst="uturnArrow">
            <a:avLst>
              <a:gd name="adj1" fmla="val 23261"/>
              <a:gd name="adj2" fmla="val 25000"/>
              <a:gd name="adj3" fmla="val 22619"/>
              <a:gd name="adj4" fmla="val 23512"/>
              <a:gd name="adj5" fmla="val 99999"/>
            </a:avLst>
          </a:prstGeom>
          <a:solidFill>
            <a:srgbClr val="0070C0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8E936-AC7A-4059-B25E-B954465FFF77}"/>
              </a:ext>
            </a:extLst>
          </p:cNvPr>
          <p:cNvSpPr/>
          <p:nvPr/>
        </p:nvSpPr>
        <p:spPr bwMode="auto">
          <a:xfrm>
            <a:off x="6343651" y="1600200"/>
            <a:ext cx="2400300" cy="94705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Hearing loss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potentially modifiable risk factor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F2CAA-F8E8-4662-859A-D005DCD4D209}"/>
              </a:ext>
            </a:extLst>
          </p:cNvPr>
          <p:cNvSpPr/>
          <p:nvPr/>
        </p:nvSpPr>
        <p:spPr bwMode="auto">
          <a:xfrm>
            <a:off x="6343651" y="3257550"/>
            <a:ext cx="2400300" cy="94705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Hearing care</a:t>
            </a:r>
          </a:p>
          <a:p>
            <a:pPr algn="ctr" defTabSz="6858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  <a:p>
            <a:pPr algn="ctr" defTabSz="685800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prevention?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CBF76-AC60-49B7-ADEB-FCA724CF727F}"/>
              </a:ext>
            </a:extLst>
          </p:cNvPr>
          <p:cNvSpPr/>
          <p:nvPr/>
        </p:nvSpPr>
        <p:spPr>
          <a:xfrm>
            <a:off x="214077" y="2792783"/>
            <a:ext cx="3307209" cy="923330"/>
          </a:xfrm>
          <a:prstGeom prst="rect">
            <a:avLst/>
          </a:prstGeom>
          <a:noFill/>
          <a:ln w="63500"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 HL 		</a:t>
            </a:r>
            <a:r>
              <a:rPr lang="en-US" sz="1800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2x ↑ risk </a:t>
            </a:r>
          </a:p>
          <a:p>
            <a:r>
              <a:rPr lang="en-US" sz="1800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Moderate HL 	 3x ↑ risk </a:t>
            </a:r>
          </a:p>
          <a:p>
            <a:r>
              <a:rPr lang="en-US" sz="1800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Severe HL 	 5x ↑ risk </a:t>
            </a:r>
            <a:endParaRPr lang="en-US" sz="18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3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11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5EB4-0AB0-4349-B35A-ED1501222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35869"/>
            <a:ext cx="8077200" cy="2253854"/>
          </a:xfrm>
        </p:spPr>
        <p:txBody>
          <a:bodyPr>
            <a:noAutofit/>
          </a:bodyPr>
          <a:lstStyle/>
          <a:p>
            <a:pPr algn="ctr"/>
            <a:br>
              <a:rPr lang="en-US" dirty="0"/>
            </a:br>
            <a:r>
              <a:rPr lang="en-US" sz="4800" dirty="0"/>
              <a:t>Impact of Hearing Loss    on Cognition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241A3-7865-4DDE-9CDD-3B9FE6648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3657600"/>
            <a:ext cx="5486400" cy="1570434"/>
          </a:xfrm>
        </p:spPr>
        <p:txBody>
          <a:bodyPr/>
          <a:lstStyle/>
          <a:p>
            <a:r>
              <a:rPr lang="en-US" sz="2000" dirty="0"/>
              <a:t>Carrie Nieman M.D., M.P.H.</a:t>
            </a:r>
          </a:p>
          <a:p>
            <a:r>
              <a:rPr lang="en-US" sz="2000" dirty="0"/>
              <a:t>Associate Professor</a:t>
            </a:r>
          </a:p>
          <a:p>
            <a:r>
              <a:rPr lang="en-US" sz="2000" dirty="0"/>
              <a:t>Johns Hopkins University School of Medicine</a:t>
            </a:r>
          </a:p>
          <a:p>
            <a:r>
              <a:rPr lang="en-US" sz="2000" dirty="0"/>
              <a:t>Otolaryngology-Head and Neck Surgery</a:t>
            </a:r>
          </a:p>
          <a:p>
            <a:endParaRPr lang="en-US" sz="2000" dirty="0"/>
          </a:p>
          <a:p>
            <a:r>
              <a:rPr lang="en-US" sz="2000" dirty="0"/>
              <a:t>March 20,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CF859-6568-4025-948C-1ED559271646}"/>
              </a:ext>
            </a:extLst>
          </p:cNvPr>
          <p:cNvSpPr txBox="1"/>
          <p:nvPr/>
        </p:nvSpPr>
        <p:spPr>
          <a:xfrm>
            <a:off x="2590800" y="533402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  <a:latin typeface="+mj-lt"/>
              </a:rPr>
              <a:t>Ask the Expert</a:t>
            </a:r>
          </a:p>
        </p:txBody>
      </p:sp>
    </p:spTree>
    <p:extLst>
      <p:ext uri="{BB962C8B-B14F-4D97-AF65-F5344CB8AC3E}">
        <p14:creationId xmlns:p14="http://schemas.microsoft.com/office/powerpoint/2010/main" val="3430070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B4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507435" y="2890836"/>
            <a:ext cx="120015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Hearing Loss</a:t>
            </a:r>
            <a:endParaRPr lang="en-US" sz="825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4339" name="TextBox 28"/>
          <p:cNvSpPr txBox="1">
            <a:spLocks noChangeArrowheads="1"/>
          </p:cNvSpPr>
          <p:nvPr/>
        </p:nvSpPr>
        <p:spPr bwMode="auto">
          <a:xfrm>
            <a:off x="3793435" y="4889896"/>
            <a:ext cx="1885950" cy="78483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500" dirty="0">
                <a:solidFill>
                  <a:schemeClr val="bg1"/>
                </a:solidFill>
              </a:rPr>
              <a:t>Common pathological process</a:t>
            </a:r>
          </a:p>
        </p:txBody>
      </p:sp>
      <p:cxnSp>
        <p:nvCxnSpPr>
          <p:cNvPr id="14340" name="Straight Arrow Connector 30"/>
          <p:cNvCxnSpPr>
            <a:cxnSpLocks noChangeShapeType="1"/>
          </p:cNvCxnSpPr>
          <p:nvPr/>
        </p:nvCxnSpPr>
        <p:spPr bwMode="auto">
          <a:xfrm flipV="1">
            <a:off x="5793685" y="3862387"/>
            <a:ext cx="1543050" cy="1198960"/>
          </a:xfrm>
          <a:prstGeom prst="straightConnector1">
            <a:avLst/>
          </a:prstGeom>
          <a:noFill/>
          <a:ln w="762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1" name="Straight Arrow Connector 31"/>
          <p:cNvCxnSpPr>
            <a:cxnSpLocks noChangeShapeType="1"/>
          </p:cNvCxnSpPr>
          <p:nvPr/>
        </p:nvCxnSpPr>
        <p:spPr bwMode="auto">
          <a:xfrm flipH="1" flipV="1">
            <a:off x="2193235" y="3670696"/>
            <a:ext cx="1543050" cy="1484709"/>
          </a:xfrm>
          <a:prstGeom prst="straightConnector1">
            <a:avLst/>
          </a:prstGeom>
          <a:noFill/>
          <a:ln w="76200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3736285" y="1905000"/>
            <a:ext cx="1733550" cy="32316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500" dirty="0">
                <a:solidFill>
                  <a:schemeClr val="bg1"/>
                </a:solidFill>
              </a:rPr>
              <a:t>Cognitive Load</a:t>
            </a:r>
          </a:p>
        </p:txBody>
      </p:sp>
      <p:cxnSp>
        <p:nvCxnSpPr>
          <p:cNvPr id="15367" name="Straight Arrow Connector 12"/>
          <p:cNvCxnSpPr>
            <a:cxnSpLocks noChangeShapeType="1"/>
          </p:cNvCxnSpPr>
          <p:nvPr/>
        </p:nvCxnSpPr>
        <p:spPr bwMode="auto">
          <a:xfrm>
            <a:off x="2821885" y="3228974"/>
            <a:ext cx="857250" cy="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Straight Arrow Connector 18"/>
          <p:cNvCxnSpPr>
            <a:cxnSpLocks noChangeShapeType="1"/>
          </p:cNvCxnSpPr>
          <p:nvPr/>
        </p:nvCxnSpPr>
        <p:spPr bwMode="auto">
          <a:xfrm>
            <a:off x="5565085" y="3228974"/>
            <a:ext cx="914400" cy="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5" name="TextBox 13"/>
          <p:cNvSpPr txBox="1">
            <a:spLocks noChangeArrowheads="1"/>
          </p:cNvSpPr>
          <p:nvPr/>
        </p:nvSpPr>
        <p:spPr bwMode="auto">
          <a:xfrm>
            <a:off x="6705600" y="2957059"/>
            <a:ext cx="16002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Cognitive Functioning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143000" y="349428"/>
            <a:ext cx="6858000" cy="8572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Hearing Loss &amp; Cognition</a:t>
            </a:r>
            <a:br>
              <a:rPr lang="en-US" sz="3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100" i="1" kern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Common Cause </a:t>
            </a:r>
            <a:r>
              <a:rPr lang="en-US" sz="21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or</a:t>
            </a:r>
            <a:r>
              <a:rPr lang="en-US" sz="2100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100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Modifiable Risk Factor</a:t>
            </a:r>
          </a:p>
        </p:txBody>
      </p:sp>
      <p:cxnSp>
        <p:nvCxnSpPr>
          <p:cNvPr id="14347" name="Straight Arrow Connector 14"/>
          <p:cNvCxnSpPr>
            <a:cxnSpLocks noChangeShapeType="1"/>
          </p:cNvCxnSpPr>
          <p:nvPr/>
        </p:nvCxnSpPr>
        <p:spPr bwMode="auto">
          <a:xfrm flipV="1">
            <a:off x="2821885" y="2243136"/>
            <a:ext cx="787004" cy="64770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15"/>
          <p:cNvSpPr txBox="1">
            <a:spLocks noChangeArrowheads="1"/>
          </p:cNvSpPr>
          <p:nvPr/>
        </p:nvSpPr>
        <p:spPr bwMode="auto">
          <a:xfrm>
            <a:off x="3752001" y="2959893"/>
            <a:ext cx="1714500" cy="553998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500" dirty="0">
                <a:solidFill>
                  <a:schemeClr val="bg1"/>
                </a:solidFill>
              </a:rPr>
              <a:t>Brain structure/function</a:t>
            </a:r>
          </a:p>
        </p:txBody>
      </p:sp>
      <p:cxnSp>
        <p:nvCxnSpPr>
          <p:cNvPr id="14349" name="Straight Arrow Connector 17"/>
          <p:cNvCxnSpPr>
            <a:cxnSpLocks noChangeShapeType="1"/>
          </p:cNvCxnSpPr>
          <p:nvPr/>
        </p:nvCxnSpPr>
        <p:spPr bwMode="auto">
          <a:xfrm>
            <a:off x="5565085" y="2243136"/>
            <a:ext cx="914400" cy="59055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4" name="Straight Arrow Connector 19"/>
          <p:cNvCxnSpPr>
            <a:cxnSpLocks noChangeShapeType="1"/>
          </p:cNvCxnSpPr>
          <p:nvPr/>
        </p:nvCxnSpPr>
        <p:spPr bwMode="auto">
          <a:xfrm>
            <a:off x="2821885" y="3519486"/>
            <a:ext cx="857250" cy="68580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5" name="TextBox 20"/>
          <p:cNvSpPr txBox="1">
            <a:spLocks noChangeArrowheads="1"/>
          </p:cNvSpPr>
          <p:nvPr/>
        </p:nvSpPr>
        <p:spPr bwMode="auto">
          <a:xfrm>
            <a:off x="3793435" y="4191000"/>
            <a:ext cx="1657350" cy="32316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500" dirty="0">
                <a:solidFill>
                  <a:schemeClr val="bg1"/>
                </a:solidFill>
              </a:rPr>
              <a:t>Social Isolation</a:t>
            </a:r>
          </a:p>
        </p:txBody>
      </p:sp>
      <p:cxnSp>
        <p:nvCxnSpPr>
          <p:cNvPr id="15376" name="Straight Arrow Connector 21"/>
          <p:cNvCxnSpPr>
            <a:cxnSpLocks noChangeShapeType="1"/>
          </p:cNvCxnSpPr>
          <p:nvPr/>
        </p:nvCxnSpPr>
        <p:spPr bwMode="auto">
          <a:xfrm flipV="1">
            <a:off x="5565085" y="3670697"/>
            <a:ext cx="914400" cy="520303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6115050" y="6604084"/>
            <a:ext cx="36004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F. Lin &amp; M. Albert, Aging &amp; Mental Health, 2014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9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8DDB5-AE0C-CD6A-646D-A1A97907B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D796F-ECDC-70C0-6BB4-CDCC373B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1"/>
            <a:ext cx="8010525" cy="4038600"/>
          </a:xfrm>
        </p:spPr>
        <p:txBody>
          <a:bodyPr/>
          <a:lstStyle/>
          <a:p>
            <a:pPr algn="r"/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dirty="0"/>
            </a:br>
            <a:r>
              <a:rPr lang="en-US" dirty="0"/>
              <a:t>Does obtaining a hearing aide reverse changes?</a:t>
            </a:r>
            <a:br>
              <a:rPr lang="en-US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9DB4A-8A69-870F-22FB-20044B80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March 20, 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AA6AC-E4DE-5F08-EE24-DBE27F61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339D-D855-40D1-8E31-5BDA52854CC6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3F716-1127-DFC2-5200-381D80AC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09" y="2590800"/>
            <a:ext cx="3605213" cy="349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90ECB9-F131-499C-BF84-73B6A7C30A68}"/>
              </a:ext>
            </a:extLst>
          </p:cNvPr>
          <p:cNvSpPr txBox="1">
            <a:spLocks/>
          </p:cNvSpPr>
          <p:nvPr/>
        </p:nvSpPr>
        <p:spPr bwMode="white">
          <a:xfrm>
            <a:off x="760446" y="3257550"/>
            <a:ext cx="25775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85763" indent="-385763" algn="ctr" defTabSz="685800">
              <a:spcBef>
                <a:spcPts val="0"/>
              </a:spcBef>
              <a:buNone/>
              <a:defRPr/>
            </a:pPr>
            <a:r>
              <a:rPr lang="en-US" sz="3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Hearing Loss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endParaRPr lang="en-US" sz="30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F92749-2B74-4BA9-9EF6-1631E6107ADB}"/>
              </a:ext>
            </a:extLst>
          </p:cNvPr>
          <p:cNvSpPr txBox="1">
            <a:spLocks/>
          </p:cNvSpPr>
          <p:nvPr/>
        </p:nvSpPr>
        <p:spPr bwMode="white">
          <a:xfrm>
            <a:off x="5829300" y="3211480"/>
            <a:ext cx="17716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85763" indent="-385763" algn="ctr" defTabSz="685800">
              <a:spcBef>
                <a:spcPts val="0"/>
              </a:spcBef>
              <a:buNone/>
              <a:defRPr/>
            </a:pPr>
            <a:r>
              <a:rPr lang="en-US" sz="3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Dementia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endParaRPr lang="en-US" sz="30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phic 13" descr="Arrow Right with solid fill">
            <a:extLst>
              <a:ext uri="{FF2B5EF4-FFF2-40B4-BE49-F238E27FC236}">
                <a16:creationId xmlns:a16="http://schemas.microsoft.com/office/drawing/2014/main" id="{9ABE923A-148F-4B1B-9204-D480AF4B0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1333" y="2457450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B4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233" y="368039"/>
            <a:ext cx="6373534" cy="1235666"/>
          </a:xfrm>
          <a:ln w="25400"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Hearing Loss &amp; Dementia</a:t>
            </a:r>
            <a:br>
              <a:rPr lang="en-US" sz="255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75" i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Hearing Loss as a Modifiable Risk Factor</a:t>
            </a:r>
            <a:endParaRPr lang="en-US" sz="1125" i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54639" y="4847588"/>
            <a:ext cx="4317361" cy="1723986"/>
          </a:xfrm>
          <a:prstGeom prst="rect">
            <a:avLst/>
          </a:prstGeom>
        </p:spPr>
        <p:txBody>
          <a:bodyPr vert="horz" lIns="96012" tIns="48006" rIns="96012" bIns="48006"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 loss intervention </a:t>
            </a:r>
            <a:r>
              <a:rPr lang="en-U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could: </a:t>
            </a:r>
          </a:p>
          <a:p>
            <a:r>
              <a:rPr lang="en-U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 cognitive load of processing degraded sound</a:t>
            </a:r>
          </a:p>
          <a:p>
            <a:r>
              <a:rPr lang="en-U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increased brain stimulation</a:t>
            </a:r>
          </a:p>
          <a:p>
            <a:r>
              <a:rPr lang="en-US" sz="15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social engagement</a:t>
            </a:r>
          </a:p>
          <a:p>
            <a:pPr marL="0" indent="0">
              <a:buNone/>
            </a:pPr>
            <a:r>
              <a:rPr lang="en-US" sz="1500" b="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650" b="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75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0604" y="5029200"/>
            <a:ext cx="3598757" cy="1200329"/>
          </a:xfrm>
          <a:prstGeom prst="rect">
            <a:avLst/>
          </a:prstGeom>
          <a:noFill/>
          <a:ln w="63500"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HL as a potentially modifiable </a:t>
            </a:r>
            <a:r>
              <a:rPr lang="en-US" sz="1800" b="1" i="1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late-life</a:t>
            </a:r>
            <a:r>
              <a:rPr lang="en-US" sz="1800" b="1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factor for cognitive decline &amp; dementia</a:t>
            </a:r>
            <a:endParaRPr lang="en-US" sz="1800" b="1" dirty="0">
              <a:solidFill>
                <a:srgbClr val="FF9900"/>
              </a:solidFill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091135" y="2804510"/>
            <a:ext cx="120015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Hearing Loss</a:t>
            </a:r>
            <a:endParaRPr lang="en-US" sz="825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514725" y="1808561"/>
            <a:ext cx="1733550" cy="32316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500" dirty="0"/>
              <a:t>Cognitive Load</a:t>
            </a: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>
            <a:off x="2466466" y="3132535"/>
            <a:ext cx="991110" cy="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5343525" y="3132535"/>
            <a:ext cx="914400" cy="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520296" y="2666011"/>
            <a:ext cx="1600200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Cognitive Impairment &amp;</a:t>
            </a:r>
          </a:p>
          <a:p>
            <a:pPr algn="ctr" eaLnBrk="1" hangingPunct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Dementia</a:t>
            </a:r>
          </a:p>
        </p:txBody>
      </p:sp>
      <p:cxnSp>
        <p:nvCxnSpPr>
          <p:cNvPr id="21" name="Straight Arrow Connector 14"/>
          <p:cNvCxnSpPr>
            <a:cxnSpLocks noChangeShapeType="1"/>
          </p:cNvCxnSpPr>
          <p:nvPr/>
        </p:nvCxnSpPr>
        <p:spPr bwMode="auto">
          <a:xfrm flipV="1">
            <a:off x="2486657" y="2146698"/>
            <a:ext cx="900672" cy="748525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3543300" y="2863455"/>
            <a:ext cx="1714500" cy="553998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500" dirty="0"/>
              <a:t>Brain structure/function</a:t>
            </a:r>
          </a:p>
        </p:txBody>
      </p:sp>
      <p:cxnSp>
        <p:nvCxnSpPr>
          <p:cNvPr id="29" name="Straight Arrow Connector 17"/>
          <p:cNvCxnSpPr>
            <a:cxnSpLocks noChangeShapeType="1"/>
          </p:cNvCxnSpPr>
          <p:nvPr/>
        </p:nvCxnSpPr>
        <p:spPr bwMode="auto">
          <a:xfrm>
            <a:off x="5343525" y="2146697"/>
            <a:ext cx="914400" cy="590550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19"/>
          <p:cNvCxnSpPr>
            <a:cxnSpLocks noChangeShapeType="1"/>
          </p:cNvCxnSpPr>
          <p:nvPr/>
        </p:nvCxnSpPr>
        <p:spPr bwMode="auto">
          <a:xfrm>
            <a:off x="2512003" y="3437795"/>
            <a:ext cx="945573" cy="671053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3571875" y="4094561"/>
            <a:ext cx="1657350" cy="32316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500" dirty="0"/>
              <a:t>Social Isolation</a:t>
            </a:r>
          </a:p>
        </p:txBody>
      </p:sp>
      <p:cxnSp>
        <p:nvCxnSpPr>
          <p:cNvPr id="36" name="Straight Arrow Connector 21"/>
          <p:cNvCxnSpPr>
            <a:cxnSpLocks noChangeShapeType="1"/>
          </p:cNvCxnSpPr>
          <p:nvPr/>
        </p:nvCxnSpPr>
        <p:spPr bwMode="auto">
          <a:xfrm flipV="1">
            <a:off x="5343525" y="3574258"/>
            <a:ext cx="914400" cy="520303"/>
          </a:xfrm>
          <a:prstGeom prst="straightConnector1">
            <a:avLst/>
          </a:prstGeom>
          <a:noFill/>
          <a:ln w="63500" algn="ctr">
            <a:solidFill>
              <a:srgbClr val="FF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Down Arrow 12"/>
          <p:cNvSpPr/>
          <p:nvPr/>
        </p:nvSpPr>
        <p:spPr>
          <a:xfrm rot="10800000">
            <a:off x="2115314" y="3556070"/>
            <a:ext cx="564777" cy="1063139"/>
          </a:xfrm>
          <a:prstGeom prst="downArrow">
            <a:avLst>
              <a:gd name="adj1" fmla="val 35714"/>
              <a:gd name="adj2" fmla="val 50000"/>
            </a:avLst>
          </a:prstGeom>
          <a:solidFill>
            <a:srgbClr val="FF99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Open Sans Light"/>
            </a:endParaRPr>
          </a:p>
        </p:txBody>
      </p:sp>
      <p:pic>
        <p:nvPicPr>
          <p:cNvPr id="23" name="Picture 22" descr="http://t3.gstatic.com/images?q=tbn:ANd9GcT6sNxmH_rMip5IxRiXMuVIOAjQUzQPGkzxQTCdmM5Vp22x7H56u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434" y="4053349"/>
            <a:ext cx="835917" cy="59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89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1493044" y="3799491"/>
            <a:ext cx="1028700" cy="1223412"/>
          </a:xfrm>
          <a:prstGeom prst="rect">
            <a:avLst/>
          </a:prstGeom>
          <a:solidFill>
            <a:srgbClr val="164A6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Best-Practices Hearing Rehabilitative Treatment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Vs.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Successful Aging Control</a:t>
            </a:r>
          </a:p>
        </p:txBody>
      </p:sp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5493544" y="4197160"/>
            <a:ext cx="1085850" cy="415498"/>
          </a:xfrm>
          <a:prstGeom prst="rect">
            <a:avLst/>
          </a:prstGeom>
          <a:solidFill>
            <a:srgbClr val="164A6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  <a:latin typeface="Calibri" pitchFamily="34" charset="0"/>
              </a:rPr>
              <a:t>Cognitive</a:t>
            </a:r>
          </a:p>
          <a:p>
            <a:pPr algn="ctr"/>
            <a:r>
              <a:rPr lang="en-US" sz="1050" b="1">
                <a:solidFill>
                  <a:schemeClr val="bg1"/>
                </a:solidFill>
                <a:latin typeface="Calibri" pitchFamily="34" charset="0"/>
              </a:rPr>
              <a:t>Functioning</a:t>
            </a:r>
          </a:p>
        </p:txBody>
      </p:sp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3436144" y="4597210"/>
            <a:ext cx="1200150" cy="738664"/>
          </a:xfrm>
          <a:prstGeom prst="rect">
            <a:avLst/>
          </a:prstGeom>
          <a:solidFill>
            <a:srgbClr val="164A6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Enhanced Verbal Communication &amp; Social Engagement</a:t>
            </a: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3378994" y="3731625"/>
            <a:ext cx="1314450" cy="577081"/>
          </a:xfrm>
          <a:prstGeom prst="rect">
            <a:avLst/>
          </a:prstGeom>
          <a:solidFill>
            <a:srgbClr val="164A6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Audibility of speech &amp; environmental sounds</a:t>
            </a:r>
          </a:p>
        </p:txBody>
      </p:sp>
      <p:cxnSp>
        <p:nvCxnSpPr>
          <p:cNvPr id="6" name="Straight Arrow Connector 19"/>
          <p:cNvCxnSpPr>
            <a:cxnSpLocks noChangeShapeType="1"/>
          </p:cNvCxnSpPr>
          <p:nvPr/>
        </p:nvCxnSpPr>
        <p:spPr bwMode="auto">
          <a:xfrm flipV="1">
            <a:off x="2636044" y="4074524"/>
            <a:ext cx="742950" cy="2857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" name="Straight Arrow Connector 20"/>
          <p:cNvCxnSpPr>
            <a:cxnSpLocks noChangeShapeType="1"/>
          </p:cNvCxnSpPr>
          <p:nvPr/>
        </p:nvCxnSpPr>
        <p:spPr bwMode="auto">
          <a:xfrm>
            <a:off x="2636044" y="4474574"/>
            <a:ext cx="742950" cy="2857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" name="Straight Arrow Connector 22"/>
          <p:cNvCxnSpPr>
            <a:cxnSpLocks noChangeShapeType="1"/>
          </p:cNvCxnSpPr>
          <p:nvPr/>
        </p:nvCxnSpPr>
        <p:spPr bwMode="auto">
          <a:xfrm>
            <a:off x="4750594" y="4017374"/>
            <a:ext cx="685800" cy="4000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" name="Straight Arrow Connector 24"/>
          <p:cNvCxnSpPr>
            <a:cxnSpLocks noChangeShapeType="1"/>
          </p:cNvCxnSpPr>
          <p:nvPr/>
        </p:nvCxnSpPr>
        <p:spPr bwMode="auto">
          <a:xfrm flipV="1">
            <a:off x="4693444" y="4474574"/>
            <a:ext cx="742950" cy="2857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36"/>
          <p:cNvCxnSpPr>
            <a:cxnSpLocks noChangeShapeType="1"/>
          </p:cNvCxnSpPr>
          <p:nvPr/>
        </p:nvCxnSpPr>
        <p:spPr bwMode="auto">
          <a:xfrm>
            <a:off x="4750594" y="3845924"/>
            <a:ext cx="234315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7208044" y="3219656"/>
            <a:ext cx="1071563" cy="2677656"/>
          </a:xfrm>
          <a:prstGeom prst="rect">
            <a:avLst/>
          </a:prstGeom>
          <a:solidFill>
            <a:srgbClr val="164A6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Dementia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Social/Leisure Activities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Physical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Functioning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Mobility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Falls &amp; Hospitalizations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libri" pitchFamily="34" charset="0"/>
              </a:rPr>
              <a:t>MRI brain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6" name="Straight Arrow Connector 36"/>
          <p:cNvCxnSpPr>
            <a:cxnSpLocks noChangeShapeType="1"/>
          </p:cNvCxnSpPr>
          <p:nvPr/>
        </p:nvCxnSpPr>
        <p:spPr bwMode="auto">
          <a:xfrm>
            <a:off x="4750594" y="4874624"/>
            <a:ext cx="234315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" name="Straight Arrow Connector 36"/>
          <p:cNvCxnSpPr>
            <a:cxnSpLocks noChangeShapeType="1"/>
          </p:cNvCxnSpPr>
          <p:nvPr/>
        </p:nvCxnSpPr>
        <p:spPr bwMode="auto">
          <a:xfrm>
            <a:off x="6636544" y="4417424"/>
            <a:ext cx="4572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Rectangle 17"/>
          <p:cNvSpPr/>
          <p:nvPr/>
        </p:nvSpPr>
        <p:spPr>
          <a:xfrm>
            <a:off x="1723614" y="614323"/>
            <a:ext cx="716246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en-US" sz="2250" b="1" kern="0" dirty="0">
                <a:latin typeface="Arial" pitchFamily="34" charset="0"/>
                <a:cs typeface="Arial" pitchFamily="34" charset="0"/>
              </a:rPr>
              <a:t>Aging &amp; Cognitive Health Evaluation in Elders Randomized Trial (N = 850)</a:t>
            </a:r>
          </a:p>
          <a:p>
            <a:pPr lvl="0" algn="ctr" eaLnBrk="0" hangingPunct="0">
              <a:defRPr/>
            </a:pPr>
            <a:r>
              <a:rPr lang="en-US" sz="1800" i="1" kern="0" dirty="0">
                <a:latin typeface="Arial" pitchFamily="34" charset="0"/>
                <a:cs typeface="Arial" pitchFamily="34" charset="0"/>
              </a:rPr>
              <a:t>Frank Lin &amp; Joe Coresh &amp; ARIC-NCS, 2017-2023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319679" y="2948261"/>
            <a:ext cx="1359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solidFill>
                  <a:srgbClr val="F26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952996" y="2850815"/>
            <a:ext cx="20681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>
                <a:solidFill>
                  <a:srgbClr val="F26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Proximal/Mediating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F26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</a:t>
            </a: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5426548" y="2793144"/>
            <a:ext cx="10743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>
                <a:solidFill>
                  <a:srgbClr val="F26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F26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7048180" y="2558427"/>
            <a:ext cx="12314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>
                <a:solidFill>
                  <a:srgbClr val="F26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F26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17" y="338247"/>
            <a:ext cx="1927604" cy="136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 descr="Image of Nick Reed, Au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13" r="-8913"/>
          <a:stretch/>
        </p:blipFill>
        <p:spPr bwMode="auto">
          <a:xfrm>
            <a:off x="201579" y="5726367"/>
            <a:ext cx="793881" cy="8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Image of Jennifer A. Deal, P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83" y="4921625"/>
            <a:ext cx="804742" cy="80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of Adele Goman, Ph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9" r="7485"/>
          <a:stretch/>
        </p:blipFill>
        <p:spPr bwMode="auto">
          <a:xfrm>
            <a:off x="168483" y="3954644"/>
            <a:ext cx="787180" cy="8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of Josef Core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045480"/>
            <a:ext cx="836911" cy="8369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of Frank R. Lin">
            <a:extLst>
              <a:ext uri="{FF2B5EF4-FFF2-40B4-BE49-F238E27FC236}">
                <a16:creationId xmlns:a16="http://schemas.microsoft.com/office/drawing/2014/main" id="{7CB0B84A-1BD7-41BC-81CF-DF446AD1E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9700" r="16523" b="8660"/>
          <a:stretch/>
        </p:blipFill>
        <p:spPr bwMode="auto">
          <a:xfrm>
            <a:off x="152400" y="2091083"/>
            <a:ext cx="836910" cy="8821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741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292AE-2D3D-0DAB-03B5-87485515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DD870-966C-4F6E-88D4-B9B81BA22873}" type="datetime4">
              <a:rPr lang="en-US" smtClean="0"/>
              <a:pPr>
                <a:defRPr/>
              </a:pPr>
              <a:t>March 20, 2025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BE07F-6D99-4749-5A5E-3010FF8D9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A3D70D-9F21-4AD6-BB72-98AC12D6EB8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267379C4-0986-CEC8-4C5D-9D91DE3A6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" b="2322"/>
          <a:stretch/>
        </p:blipFill>
        <p:spPr>
          <a:xfrm>
            <a:off x="-300729" y="1447800"/>
            <a:ext cx="974545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27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D7BDB-66BD-4198-EFD9-BD5299E1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DD870-966C-4F6E-88D4-B9B81BA22873}" type="datetime4">
              <a:rPr lang="en-US" smtClean="0"/>
              <a:pPr>
                <a:defRPr/>
              </a:pPr>
              <a:t>March 20, 2025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421EA4-EE94-E3A2-64E2-F46A1B9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A3D70D-9F21-4AD6-BB72-98AC12D6EB8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 descr="A blue and white rectangular box with text&#10;&#10;Description automatically generated">
            <a:extLst>
              <a:ext uri="{FF2B5EF4-FFF2-40B4-BE49-F238E27FC236}">
                <a16:creationId xmlns:a16="http://schemas.microsoft.com/office/drawing/2014/main" id="{E246D239-99A8-69A1-7468-53050E94A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30" y="609600"/>
            <a:ext cx="9857259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53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2752D2-7D7F-311C-CEF0-4F5DE423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DD870-966C-4F6E-88D4-B9B81BA22873}" type="datetime4">
              <a:rPr lang="en-US" smtClean="0"/>
              <a:pPr>
                <a:defRPr/>
              </a:pPr>
              <a:t>March 20, 2025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4215F-D77D-BE61-5B3C-C9AEDF4A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A3D70D-9F21-4AD6-BB72-98AC12D6EB8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BED61-F9FD-AA00-2442-FF1AA336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187"/>
          <a:stretch/>
        </p:blipFill>
        <p:spPr>
          <a:xfrm>
            <a:off x="432283" y="9395"/>
            <a:ext cx="8279433" cy="6856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E9D80E-98EA-8F9B-0E29-580483D8AC6F}"/>
              </a:ext>
            </a:extLst>
          </p:cNvPr>
          <p:cNvSpPr/>
          <p:nvPr/>
        </p:nvSpPr>
        <p:spPr bwMode="auto">
          <a:xfrm>
            <a:off x="3276600" y="1752600"/>
            <a:ext cx="5181600" cy="533400"/>
          </a:xfrm>
          <a:prstGeom prst="rect">
            <a:avLst/>
          </a:prstGeom>
          <a:noFill/>
          <a:ln w="1079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9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F218D-A40E-33B9-96E5-E46FE43CB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973B-8C11-F84F-9C41-30CF6026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5" y="2362200"/>
            <a:ext cx="7886700" cy="3276597"/>
          </a:xfrm>
        </p:spPr>
        <p:txBody>
          <a:bodyPr/>
          <a:lstStyle/>
          <a:p>
            <a:pPr algn="ctr"/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3600" dirty="0"/>
            </a:br>
            <a:r>
              <a:rPr lang="en-US" dirty="0"/>
              <a:t>What is the best way to have hearing evaluated?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FF493-2E75-CB05-FE87-6994991A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March 20, 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17409-C60F-4517-4A59-D30E5728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339D-D855-40D1-8E31-5BDA52854CC6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CA1FD-D501-82B1-051B-E80B2A2D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0" y="4495800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9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52400" y="1828800"/>
            <a:ext cx="883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How to check your hearing…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 	Audiologist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Hearing aid dispenser / Hearing instrument specialist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Big box stores like Costco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Hearing Number app --&gt; 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  <a:hlinkClick r:id="rId2"/>
              </a:rPr>
              <a:t>https://www.hearingnumber.org/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02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D391-2AEA-4350-AB6F-7000054D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390525"/>
            <a:ext cx="7772400" cy="11430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Can you describe age related changes in hearing?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35227-84C6-EED8-5DB4-4CE21ACE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981200"/>
            <a:ext cx="5791200" cy="41148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E0340-DFF5-4A26-8F94-DEEF0AA8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324600"/>
            <a:ext cx="1905000" cy="3048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March 20, 2025</a:t>
            </a: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66B1D-091B-4C9C-82BE-3C71D19A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72200" y="6324600"/>
            <a:ext cx="1066800" cy="3048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B58B339D-D855-40D1-8E31-5BDA52854CC6}" type="slidenum">
              <a:rPr lang="en-US" altLang="en-US" smtClean="0"/>
              <a:pPr>
                <a:spcAft>
                  <a:spcPts val="600"/>
                </a:spcAft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055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52400" y="27432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do we manage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age-related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hearing loss?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2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E92169-0BAD-C8A3-0B8C-993693E6EC04}"/>
              </a:ext>
            </a:extLst>
          </p:cNvPr>
          <p:cNvSpPr txBox="1"/>
          <p:nvPr/>
        </p:nvSpPr>
        <p:spPr>
          <a:xfrm>
            <a:off x="2362100" y="1905000"/>
            <a:ext cx="44198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Sensory Management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algn="ctr"/>
            <a:r>
              <a:rPr lang="en-US" sz="3200" b="1" dirty="0">
                <a:latin typeface="+mj-lt"/>
              </a:rPr>
              <a:t>+</a:t>
            </a:r>
          </a:p>
          <a:p>
            <a:pPr algn="ctr"/>
            <a:endParaRPr lang="en-US" sz="3200" b="1" dirty="0">
              <a:latin typeface="+mj-lt"/>
            </a:endParaRPr>
          </a:p>
          <a:p>
            <a:pPr algn="ctr"/>
            <a:r>
              <a:rPr lang="en-US" sz="3200" b="1" dirty="0">
                <a:latin typeface="+mj-lt"/>
              </a:rPr>
              <a:t>Aural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1662359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979F-34A3-195C-5063-6ACA9EC3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5706505"/>
            <a:ext cx="1905000" cy="304800"/>
          </a:xfrm>
        </p:spPr>
        <p:txBody>
          <a:bodyPr/>
          <a:lstStyle/>
          <a:p>
            <a:pPr>
              <a:defRPr/>
            </a:pPr>
            <a:fld id="{B7EEBE84-1027-44A3-8167-0D8AE8E027A3}" type="datetime4">
              <a:rPr lang="en-US" smtClean="0"/>
              <a:pPr>
                <a:defRPr/>
              </a:pPr>
              <a:t>March 20, 2025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1034" name="Picture 10" descr="Cochlear Implants | Hear Together">
            <a:extLst>
              <a:ext uri="{FF2B5EF4-FFF2-40B4-BE49-F238E27FC236}">
                <a16:creationId xmlns:a16="http://schemas.microsoft.com/office/drawing/2014/main" id="{160EDF1E-0747-C160-7846-1D213CC6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73" y="1082278"/>
            <a:ext cx="4776627" cy="47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ar with hearing aid icon flat style Royalty Free Vector">
            <a:extLst>
              <a:ext uri="{FF2B5EF4-FFF2-40B4-BE49-F238E27FC236}">
                <a16:creationId xmlns:a16="http://schemas.microsoft.com/office/drawing/2014/main" id="{2F4DC376-EC77-276A-9857-DC76DFC00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 bwMode="auto">
          <a:xfrm>
            <a:off x="10886" y="1286905"/>
            <a:ext cx="511298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FA378-D926-5354-AFF6-D691DF0D8052}"/>
              </a:ext>
            </a:extLst>
          </p:cNvPr>
          <p:cNvSpPr txBox="1"/>
          <p:nvPr/>
        </p:nvSpPr>
        <p:spPr>
          <a:xfrm>
            <a:off x="1022758" y="990600"/>
            <a:ext cx="2469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Hearing Aid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7A7FB-F1BA-035F-BA86-6287A1FB264C}"/>
              </a:ext>
            </a:extLst>
          </p:cNvPr>
          <p:cNvSpPr txBox="1"/>
          <p:nvPr/>
        </p:nvSpPr>
        <p:spPr>
          <a:xfrm>
            <a:off x="5021974" y="990600"/>
            <a:ext cx="3509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Cochlear Implant</a:t>
            </a:r>
          </a:p>
        </p:txBody>
      </p:sp>
    </p:spTree>
    <p:extLst>
      <p:ext uri="{BB962C8B-B14F-4D97-AF65-F5344CB8AC3E}">
        <p14:creationId xmlns:p14="http://schemas.microsoft.com/office/powerpoint/2010/main" val="3521960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325817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64A6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PSAPs</a:t>
            </a:r>
          </a:p>
        </p:txBody>
      </p:sp>
      <p:pic>
        <p:nvPicPr>
          <p:cNvPr id="10" name="Picture 9" descr="lhs-cs10 includ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975267"/>
            <a:ext cx="3352800" cy="2764589"/>
          </a:xfrm>
          <a:prstGeom prst="rect">
            <a:avLst/>
          </a:prstGeom>
        </p:spPr>
      </p:pic>
      <p:pic>
        <p:nvPicPr>
          <p:cNvPr id="3074" name="Picture 2" descr="Image result for sound world solutions hd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48" y="1752598"/>
            <a:ext cx="3856529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2221" y="4988465"/>
            <a:ext cx="3899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Sound World Solutions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CS-50+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Retail: $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35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9033" y="4962523"/>
            <a:ext cx="3899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Sound World Solutions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Sidekick/Companion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Retail: $450</a:t>
            </a:r>
          </a:p>
        </p:txBody>
      </p:sp>
    </p:spTree>
    <p:extLst>
      <p:ext uri="{BB962C8B-B14F-4D97-AF65-F5344CB8AC3E}">
        <p14:creationId xmlns:p14="http://schemas.microsoft.com/office/powerpoint/2010/main" val="74309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325817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64A6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OTC Hearing Aids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221" y="4988465"/>
            <a:ext cx="389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Jabra Enhance Plus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Retail: $800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9033" y="4962523"/>
            <a:ext cx="389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Bose Lexie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Retail: $800</a:t>
            </a:r>
          </a:p>
        </p:txBody>
      </p:sp>
      <p:pic>
        <p:nvPicPr>
          <p:cNvPr id="10242" name="Picture 2" descr="Jabra Enhance™ Plus">
            <a:extLst>
              <a:ext uri="{FF2B5EF4-FFF2-40B4-BE49-F238E27FC236}">
                <a16:creationId xmlns:a16="http://schemas.microsoft.com/office/drawing/2014/main" id="{E0051537-9843-CF99-FA12-C8A2C161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08802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exie B1 Self-fitting OTC Hearing Aids Powered by Bose - Walmart.com">
            <a:extLst>
              <a:ext uri="{FF2B5EF4-FFF2-40B4-BE49-F238E27FC236}">
                <a16:creationId xmlns:a16="http://schemas.microsoft.com/office/drawing/2014/main" id="{9BD3C8E3-BC96-86E2-0612-CDD52A27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7" y="190878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71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4842" y="4572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64A6F"/>
                </a:solidFill>
                <a:latin typeface="Arial" pitchFamily="34" charset="0"/>
                <a:cs typeface="Arial" pitchFamily="34" charset="0"/>
              </a:rPr>
              <a:t>Large &amp; Simple</a:t>
            </a:r>
          </a:p>
        </p:txBody>
      </p:sp>
      <p:pic>
        <p:nvPicPr>
          <p:cNvPr id="11" name="Picture 10" descr="pocket talker.jpg"/>
          <p:cNvPicPr>
            <a:picLocks noChangeAspect="1"/>
          </p:cNvPicPr>
          <p:nvPr/>
        </p:nvPicPr>
        <p:blipFill>
          <a:blip r:embed="rId3" cstate="print"/>
          <a:srcRect l="2609" r="5217"/>
          <a:stretch>
            <a:fillRect/>
          </a:stretch>
        </p:blipFill>
        <p:spPr>
          <a:xfrm>
            <a:off x="762000" y="1752600"/>
            <a:ext cx="3124200" cy="2711569"/>
          </a:xfrm>
          <a:prstGeom prst="rect">
            <a:avLst/>
          </a:prstGeom>
        </p:spPr>
      </p:pic>
      <p:pic>
        <p:nvPicPr>
          <p:cNvPr id="2050" name="Picture 2" descr="Image result for sonic ear 9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60997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7242" y="5061118"/>
            <a:ext cx="389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+mn-lt"/>
              </a:rPr>
              <a:t>PockeTalker</a:t>
            </a:r>
            <a:r>
              <a:rPr lang="en-US" b="1" dirty="0">
                <a:latin typeface="+mn-lt"/>
              </a:rPr>
              <a:t> Ultra Duo</a:t>
            </a:r>
          </a:p>
          <a:p>
            <a:pPr algn="ctr"/>
            <a:endParaRPr lang="en-US" b="1" dirty="0">
              <a:latin typeface="+mn-lt"/>
            </a:endParaRPr>
          </a:p>
          <a:p>
            <a:pPr algn="ctr"/>
            <a:r>
              <a:rPr lang="en-US" dirty="0">
                <a:latin typeface="+mn-lt"/>
              </a:rPr>
              <a:t>Retail: $155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3993" y="5061117"/>
            <a:ext cx="2955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+mn-lt"/>
              </a:rPr>
              <a:t>SuperEar</a:t>
            </a:r>
            <a:r>
              <a:rPr lang="en-US" b="1" dirty="0">
                <a:latin typeface="+mn-lt"/>
              </a:rPr>
              <a:t> SE9000</a:t>
            </a:r>
          </a:p>
          <a:p>
            <a:pPr algn="ctr"/>
            <a:endParaRPr lang="en-US" b="1" dirty="0">
              <a:latin typeface="+mn-lt"/>
            </a:endParaRPr>
          </a:p>
          <a:p>
            <a:pPr algn="ctr"/>
            <a:r>
              <a:rPr lang="en-US" dirty="0">
                <a:latin typeface="+mn-lt"/>
              </a:rPr>
              <a:t>Retail: $100</a:t>
            </a:r>
          </a:p>
        </p:txBody>
      </p:sp>
    </p:spTree>
    <p:extLst>
      <p:ext uri="{BB962C8B-B14F-4D97-AF65-F5344CB8AC3E}">
        <p14:creationId xmlns:p14="http://schemas.microsoft.com/office/powerpoint/2010/main" val="2636886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08857" y="228600"/>
            <a:ext cx="9067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2400" b="1" dirty="0">
                <a:solidFill>
                  <a:srgbClr val="164A6F"/>
                </a:solidFill>
                <a:latin typeface="+mj-lt"/>
                <a:cs typeface="Arial" panose="020B0604020202020204" pitchFamily="34" charset="0"/>
              </a:rPr>
              <a:t>Resources</a:t>
            </a:r>
          </a:p>
          <a:p>
            <a:pPr marL="0" lvl="1" indent="0">
              <a:buNone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A6F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2400" b="1" kern="0" dirty="0">
              <a:solidFill>
                <a:srgbClr val="164A6F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2400" b="1" kern="0" dirty="0">
              <a:solidFill>
                <a:srgbClr val="164A6F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2400" b="1" kern="0" dirty="0">
              <a:solidFill>
                <a:srgbClr val="164A6F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2400" b="1" kern="0" dirty="0">
              <a:solidFill>
                <a:srgbClr val="164A6F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64A6F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hlinkClick r:id="rId2"/>
              </a:rPr>
              <a:t>https://www.hearingloss.org/hearing-help/technology/otc-hearing-devices/otc-hearing-aids/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A6F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2400" b="1" kern="0" dirty="0">
              <a:solidFill>
                <a:srgbClr val="164A6F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2400" b="1" kern="0" dirty="0">
              <a:solidFill>
                <a:srgbClr val="164A6F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2400" b="1" kern="0" dirty="0">
              <a:solidFill>
                <a:srgbClr val="164A6F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sz="2400" kern="0" dirty="0">
                <a:solidFill>
                  <a:srgbClr val="164A6F"/>
                </a:solidFill>
                <a:latin typeface="+mj-lt"/>
                <a:cs typeface="Arial" panose="020B0604020202020204" pitchFamily="34" charset="0"/>
                <a:hlinkClick r:id="rId3"/>
              </a:rPr>
              <a:t>https://www.hearingtracker.com/</a:t>
            </a:r>
            <a:r>
              <a:rPr lang="en-US" sz="2400" kern="0" dirty="0">
                <a:solidFill>
                  <a:srgbClr val="164A6F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</a:t>
            </a: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</p:txBody>
      </p:sp>
      <p:pic>
        <p:nvPicPr>
          <p:cNvPr id="4098" name="Picture 2" descr="Hearing Loss Association of America">
            <a:extLst>
              <a:ext uri="{FF2B5EF4-FFF2-40B4-BE49-F238E27FC236}">
                <a16:creationId xmlns:a16="http://schemas.microsoft.com/office/drawing/2014/main" id="{7810C5D1-79BE-4576-D56A-5F02DC8CD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4114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earing Tracker Research:">
            <a:extLst>
              <a:ext uri="{FF2B5EF4-FFF2-40B4-BE49-F238E27FC236}">
                <a16:creationId xmlns:a16="http://schemas.microsoft.com/office/drawing/2014/main" id="{00E8A9BC-8377-31F5-47C2-B47B9AA8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94347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039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6529F-4D89-BA26-7251-FCFE5B9B5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05F1-A597-1613-36E0-24128BEB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1524001"/>
            <a:ext cx="7886700" cy="2133600"/>
          </a:xfrm>
        </p:spPr>
        <p:txBody>
          <a:bodyPr/>
          <a:lstStyle/>
          <a:p>
            <a:pPr algn="ctr"/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3600" dirty="0"/>
            </a:br>
            <a:r>
              <a:rPr lang="en-US" dirty="0"/>
              <a:t>Does hearing loss matter in dementia?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6AD94-A855-6EBE-F929-485FFCCE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March 20, 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692CD-FC86-902A-0971-B7CB8C90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339D-D855-40D1-8E31-5BDA52854CC6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77773-1829-0127-9569-AD0DAC02F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52" y="3757948"/>
            <a:ext cx="2377646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95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90ECB9-F131-499C-BF84-73B6A7C30A68}"/>
              </a:ext>
            </a:extLst>
          </p:cNvPr>
          <p:cNvSpPr txBox="1">
            <a:spLocks/>
          </p:cNvSpPr>
          <p:nvPr/>
        </p:nvSpPr>
        <p:spPr bwMode="white">
          <a:xfrm>
            <a:off x="3486150" y="4371974"/>
            <a:ext cx="20632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85763" indent="-385763" algn="ctr" defTabSz="685800">
              <a:spcBef>
                <a:spcPts val="0"/>
              </a:spcBef>
              <a:buNone/>
              <a:defRPr/>
            </a:pPr>
            <a:r>
              <a:rPr lang="en-US" sz="27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Hearing Loss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endParaRPr lang="en-US" sz="27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F92749-2B74-4BA9-9EF6-1631E6107ADB}"/>
              </a:ext>
            </a:extLst>
          </p:cNvPr>
          <p:cNvSpPr txBox="1">
            <a:spLocks/>
          </p:cNvSpPr>
          <p:nvPr/>
        </p:nvSpPr>
        <p:spPr bwMode="white">
          <a:xfrm>
            <a:off x="1257300" y="2971800"/>
            <a:ext cx="17716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385763" indent="-385763" algn="ctr" defTabSz="685800">
              <a:spcBef>
                <a:spcPts val="0"/>
              </a:spcBef>
              <a:buNone/>
              <a:defRPr/>
            </a:pPr>
            <a:r>
              <a:rPr lang="en-US" sz="27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Dementia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endParaRPr lang="en-US" sz="27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phic 9" descr="Acquisition with solid fill">
            <a:extLst>
              <a:ext uri="{FF2B5EF4-FFF2-40B4-BE49-F238E27FC236}">
                <a16:creationId xmlns:a16="http://schemas.microsoft.com/office/drawing/2014/main" id="{F300C8B0-FFE5-4A8E-83B5-28EA5CCCA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78"/>
          <a:stretch/>
        </p:blipFill>
        <p:spPr>
          <a:xfrm>
            <a:off x="2519570" y="1543051"/>
            <a:ext cx="41148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39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3DC625-4339-46AA-BC0E-537E1B4763AA}"/>
              </a:ext>
            </a:extLst>
          </p:cNvPr>
          <p:cNvSpPr/>
          <p:nvPr/>
        </p:nvSpPr>
        <p:spPr>
          <a:xfrm>
            <a:off x="914400" y="2590801"/>
            <a:ext cx="716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85763"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How </a:t>
            </a:r>
            <a:r>
              <a:rPr lang="en-US" sz="3200" b="1" i="1" dirty="0">
                <a:solidFill>
                  <a:srgbClr val="000000"/>
                </a:solidFill>
                <a:latin typeface="Arial"/>
              </a:rPr>
              <a:t>common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is </a:t>
            </a:r>
            <a:r>
              <a:rPr lang="en-US" sz="3200" b="1" i="1" dirty="0">
                <a:solidFill>
                  <a:srgbClr val="000000"/>
                </a:solidFill>
                <a:latin typeface="Arial"/>
              </a:rPr>
              <a:t>hearing loss </a:t>
            </a:r>
          </a:p>
          <a:p>
            <a:pPr algn="ctr" defTabSz="385763"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among persons living with dementia? </a:t>
            </a:r>
          </a:p>
          <a:p>
            <a:pPr algn="ctr" defTabSz="385763">
              <a:defRPr/>
            </a:pP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defTabSz="385763">
              <a:defRPr/>
            </a:pP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31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52400" y="27432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is hearing loss?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13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D3F6262-C325-5A39-D3D8-46FF1AC5A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CB326D-F32B-452C-6B7F-F568C4A689EA}"/>
              </a:ext>
            </a:extLst>
          </p:cNvPr>
          <p:cNvSpPr/>
          <p:nvPr/>
        </p:nvSpPr>
        <p:spPr>
          <a:xfrm>
            <a:off x="2666999" y="45720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79.4%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older Americans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cognitive impairment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hearing loss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2B2168-31BC-B5ED-2ACF-81D77A30E106}"/>
              </a:ext>
            </a:extLst>
          </p:cNvPr>
          <p:cNvSpPr/>
          <p:nvPr/>
        </p:nvSpPr>
        <p:spPr>
          <a:xfrm>
            <a:off x="7848600" y="6568418"/>
            <a:ext cx="25145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Nieman et al., 2024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A49563D4-9434-F1CB-CCA0-8E5A218C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0" y="2148818"/>
            <a:ext cx="8568139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F53F98-BAF1-02F1-EEFA-9E50D0AF4032}"/>
              </a:ext>
            </a:extLst>
          </p:cNvPr>
          <p:cNvSpPr/>
          <p:nvPr/>
        </p:nvSpPr>
        <p:spPr>
          <a:xfrm>
            <a:off x="3412130" y="3520418"/>
            <a:ext cx="1143000" cy="914400"/>
          </a:xfrm>
          <a:prstGeom prst="rect">
            <a:avLst/>
          </a:prstGeom>
          <a:noFill/>
          <a:ln w="76200">
            <a:solidFill>
              <a:srgbClr val="F2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46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6F409-1878-4253-BB2C-E095D468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809625" y="56007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7EEBE84-1027-44A3-8167-0D8AE8E027A3}" type="datetime4">
              <a:rPr lang="en-US" smtClean="0"/>
              <a:pPr>
                <a:defRPr/>
              </a:pPr>
              <a:t>March 20, 2025</a:t>
            </a:fld>
            <a:endParaRPr lang="en-US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0A30E-3B06-429C-97FA-9BFE7581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6667500" y="56007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22AF21-7CB7-4C1E-8368-38CFD107E325}" type="slidenum">
              <a:rPr lang="en-US" smtClean="0"/>
              <a:pPr>
                <a:defRPr/>
              </a:pPr>
              <a:t>41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77BBE-4D8D-4173-B8A8-4360D6E4C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05" y="647700"/>
            <a:ext cx="555918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7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3DC625-4339-46AA-BC0E-537E1B4763AA}"/>
              </a:ext>
            </a:extLst>
          </p:cNvPr>
          <p:cNvSpPr/>
          <p:nvPr/>
        </p:nvSpPr>
        <p:spPr>
          <a:xfrm>
            <a:off x="876300" y="2743200"/>
            <a:ext cx="739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85763"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How </a:t>
            </a:r>
            <a:r>
              <a:rPr lang="en-US" sz="3200" b="1" i="1" dirty="0">
                <a:solidFill>
                  <a:srgbClr val="000000"/>
                </a:solidFill>
                <a:latin typeface="Arial"/>
              </a:rPr>
              <a:t>common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is </a:t>
            </a:r>
            <a:r>
              <a:rPr lang="en-US" sz="3200" b="1" i="1" dirty="0">
                <a:solidFill>
                  <a:srgbClr val="000000"/>
                </a:solidFill>
                <a:latin typeface="Arial"/>
              </a:rPr>
              <a:t>hearing aid use </a:t>
            </a:r>
          </a:p>
          <a:p>
            <a:pPr algn="ctr" defTabSz="385763"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among persons living with dementia? </a:t>
            </a:r>
          </a:p>
          <a:p>
            <a:pPr algn="ctr" defTabSz="385763">
              <a:defRPr/>
            </a:pP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defTabSz="385763">
              <a:defRPr/>
            </a:pP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573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92418D-0BD5-A5BC-A7C7-64863AC51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D75F53-358B-4485-ED27-BC3BFCA769A9}"/>
              </a:ext>
            </a:extLst>
          </p:cNvPr>
          <p:cNvSpPr/>
          <p:nvPr/>
        </p:nvSpPr>
        <p:spPr>
          <a:xfrm>
            <a:off x="2171699" y="381000"/>
            <a:ext cx="48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21.7%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older Americans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cognitive impairment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hearing loss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hearing aids</a:t>
            </a: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9176F-353B-EDF9-F0BF-C5C1E65FFC47}"/>
              </a:ext>
            </a:extLst>
          </p:cNvPr>
          <p:cNvSpPr/>
          <p:nvPr/>
        </p:nvSpPr>
        <p:spPr>
          <a:xfrm>
            <a:off x="7848600" y="6568418"/>
            <a:ext cx="25145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Nieman et al., 2024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New picture">
            <a:extLst>
              <a:ext uri="{FF2B5EF4-FFF2-40B4-BE49-F238E27FC236}">
                <a16:creationId xmlns:a16="http://schemas.microsoft.com/office/drawing/2014/main" id="{14457961-1658-7811-E697-1E10E037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0" y="2148818"/>
            <a:ext cx="8568139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588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771525" y="228600"/>
            <a:ext cx="7600950" cy="125258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68548" tIns="34274" rIns="68548" bIns="34274" anchor="ctr"/>
          <a:lstStyle/>
          <a:p>
            <a:pPr algn="ctr" defTabSz="685800">
              <a:defRPr/>
            </a:pPr>
            <a:r>
              <a:rPr lang="en-US" sz="4000" b="1" kern="0" dirty="0">
                <a:solidFill>
                  <a:srgbClr val="000000">
                    <a:lumMod val="95000"/>
                  </a:srgbClr>
                </a:solidFill>
                <a:latin typeface="Arial" pitchFamily="34" charset="0"/>
                <a:cs typeface="Arial" pitchFamily="34" charset="0"/>
              </a:rPr>
              <a:t>Hearing Loss &amp; Healthy Aging</a:t>
            </a:r>
            <a:br>
              <a:rPr lang="en-US" sz="30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i="1" kern="0" dirty="0">
                <a:solidFill>
                  <a:srgbClr val="164A6F"/>
                </a:solidFill>
                <a:latin typeface="Arial" pitchFamily="34" charset="0"/>
                <a:cs typeface="Arial" pitchFamily="34" charset="0"/>
              </a:rPr>
              <a:t>Persons Living with Dementia</a:t>
            </a:r>
            <a:endParaRPr lang="en-US" sz="2100" b="1" i="1" kern="0" dirty="0">
              <a:solidFill>
                <a:srgbClr val="164A6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5254FB6E-159F-43FE-8629-F832EF14C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286000"/>
            <a:ext cx="2617640" cy="2713117"/>
          </a:xfrm>
          <a:prstGeom prst="rect">
            <a:avLst/>
          </a:prstGeom>
          <a:solidFill>
            <a:srgbClr val="92D050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05076-81B6-464C-AE09-5C6F2070A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290" y="2297616"/>
            <a:ext cx="5383360" cy="461620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Reducing Neuropsychiatric Symptoms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5A4A3300-CBE1-42AC-9772-55DF7A9CF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666" y="2839083"/>
            <a:ext cx="2097795" cy="46162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97" tIns="45698" rIns="91397" bIns="4569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Avoiding Falls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C4CB294-6D0F-46A2-98DE-D02F19BCB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2507111"/>
            <a:ext cx="262534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Healthy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Aging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</a:rPr>
              <a:t>with 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</a:rPr>
              <a:t>Dementia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B64F1AD8-B10B-4863-94E1-6CF5674C1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620" y="3394111"/>
            <a:ext cx="4691230" cy="4616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Strengthening Care Partnerships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7E602040-00BF-451D-89E3-770CF7094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290" y="3962397"/>
            <a:ext cx="3935560" cy="46162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Delaying Institutionalization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860C8987-35BA-4D2A-A4FE-B50ADA8E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291" y="4519611"/>
            <a:ext cx="4087960" cy="46162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97" tIns="45698" rIns="91397" bIns="45698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Maintaining Connectedness</a:t>
            </a:r>
          </a:p>
        </p:txBody>
      </p:sp>
    </p:spTree>
    <p:extLst>
      <p:ext uri="{BB962C8B-B14F-4D97-AF65-F5344CB8AC3E}">
        <p14:creationId xmlns:p14="http://schemas.microsoft.com/office/powerpoint/2010/main" val="2684184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52400" y="27432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about OTC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hearing aids for me?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61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63286" y="1295400"/>
            <a:ext cx="8839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Warning signs that may</a:t>
            </a:r>
            <a:r>
              <a:rPr lang="en-US" sz="2400" b="1" u="sng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require 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evaluation:</a:t>
            </a:r>
          </a:p>
          <a:p>
            <a:pPr marL="0" lvl="1" indent="0">
              <a:buNone/>
            </a:pPr>
            <a:endParaRPr lang="en-US" sz="24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  	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History of drainage from the ear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	Ongoing ear pain or discomfort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	Dizziness</a:t>
            </a:r>
          </a:p>
          <a:p>
            <a:pPr marL="0" lvl="1" indent="0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	Sudden change in hearing</a:t>
            </a:r>
            <a:endPara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	Asymmetric hearing loss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0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228600" y="1066800"/>
            <a:ext cx="8839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OTC Hearing Aids are designed for…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 	18 years and older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Symmetric, gradual nerve-related hearing loss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Mild to moderate hearing loss*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		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T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rouble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 understanding conversations with background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      May have difficulty on the phone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		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      Need to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turn up the volume of TV or radio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      Feel like others are mumbling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		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      Feel like I can hear but I can’t always understand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32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304800" y="144780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OTC Hearing Aids		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76504B-BACD-A013-A9AA-1D19ED12D5EA}"/>
              </a:ext>
            </a:extLst>
          </p:cNvPr>
          <p:cNvSpPr txBox="1">
            <a:spLocks/>
          </p:cNvSpPr>
          <p:nvPr/>
        </p:nvSpPr>
        <p:spPr bwMode="white">
          <a:xfrm>
            <a:off x="4953000" y="12192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 Sound Amplification Products (PSAPs)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74F10C-1712-8F54-87A1-56176A906C0C}"/>
              </a:ext>
            </a:extLst>
          </p:cNvPr>
          <p:cNvSpPr txBox="1">
            <a:spLocks/>
          </p:cNvSpPr>
          <p:nvPr/>
        </p:nvSpPr>
        <p:spPr bwMode="white">
          <a:xfrm>
            <a:off x="152400" y="2514600"/>
            <a:ext cx="4038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New category as of 10/2022</a:t>
            </a:r>
          </a:p>
          <a:p>
            <a:pPr marL="0" lvl="1" indent="0">
              <a:buNone/>
            </a:pPr>
            <a:endParaRPr lang="en-US" sz="2400" kern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Regulated by FDA</a:t>
            </a:r>
          </a:p>
          <a:p>
            <a:pPr marL="0" lvl="1" indent="0">
              <a:buNone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 Safety standards</a:t>
            </a:r>
          </a:p>
          <a:p>
            <a:pPr marL="0" lvl="1" indent="0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	    Quality standards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CAD831-8BE9-D0D5-0DC0-1531DEF2D57B}"/>
              </a:ext>
            </a:extLst>
          </p:cNvPr>
          <p:cNvSpPr txBox="1">
            <a:spLocks/>
          </p:cNvSpPr>
          <p:nvPr/>
        </p:nvSpPr>
        <p:spPr bwMode="white">
          <a:xfrm>
            <a:off x="4991100" y="2514600"/>
            <a:ext cx="4038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Available for 30+ years</a:t>
            </a:r>
          </a:p>
          <a:p>
            <a:pPr marL="0" lvl="1" indent="0">
              <a:buNone/>
            </a:pPr>
            <a:endParaRPr lang="en-US" sz="2400" kern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Previously not r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egulated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085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-685800" y="457200"/>
            <a:ext cx="579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OTC Hearing Aids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F08CAC7-9C13-1AE6-250A-2B64DF96C34B}"/>
              </a:ext>
            </a:extLst>
          </p:cNvPr>
          <p:cNvSpPr txBox="1">
            <a:spLocks/>
          </p:cNvSpPr>
          <p:nvPr/>
        </p:nvSpPr>
        <p:spPr bwMode="white">
          <a:xfrm>
            <a:off x="19692" y="1524000"/>
            <a:ext cx="455230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Registered with the FDA</a:t>
            </a:r>
          </a:p>
          <a:p>
            <a:pPr marL="0" lvl="1" indent="0" algn="ctr">
              <a:buNone/>
            </a:pP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hlinkClick r:id="rId2"/>
              </a:rPr>
              <a:t>https://www.accessdata.fda.gov/scripts/cdrh/cfdocs/cfRL/rl.cfm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342900" lvl="1" indent="-342900" algn="ctr">
              <a:buFont typeface="Wingdings" pitchFamily="2" charset="2"/>
              <a:buChar char="à"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Search “QUF” Product Code</a:t>
            </a:r>
          </a:p>
          <a:p>
            <a:pPr marL="0" lvl="1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~30 currently</a:t>
            </a: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  <a:hlinkClick r:id="rId3"/>
              </a:rPr>
              <a:t>https://www.hearingtracker.com/full-list-of-otc-hearing-aids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0" lvl="1" indent="0" algn="ctr">
              <a:buNone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FBB64-7539-990B-3BDF-E1E5CBE5041E}"/>
              </a:ext>
            </a:extLst>
          </p:cNvPr>
          <p:cNvSpPr txBox="1">
            <a:spLocks/>
          </p:cNvSpPr>
          <p:nvPr/>
        </p:nvSpPr>
        <p:spPr bwMode="white">
          <a:xfrm>
            <a:off x="4724400" y="1524000"/>
            <a:ext cx="426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Not registered with the FDA but labeled as OTC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67BD760-46DB-D2F4-C358-6F7CA8123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792" y="5201519"/>
            <a:ext cx="1687285" cy="16872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2BD28A-FDDE-6881-2A44-F5B41B931BEE}"/>
              </a:ext>
            </a:extLst>
          </p:cNvPr>
          <p:cNvSpPr txBox="1">
            <a:spLocks/>
          </p:cNvSpPr>
          <p:nvPr/>
        </p:nvSpPr>
        <p:spPr bwMode="white">
          <a:xfrm>
            <a:off x="4800600" y="1524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 Sound Amplification Products (PSAPs)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2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5C73C-65AE-41DA-A20E-0BF47EC93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EF0EF-CDF6-4745-B08F-74EE1E0A3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8" b="11482"/>
          <a:stretch/>
        </p:blipFill>
        <p:spPr>
          <a:xfrm>
            <a:off x="0" y="12954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6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304800" y="144780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OTC Hearing Aids		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76504B-BACD-A013-A9AA-1D19ED12D5EA}"/>
              </a:ext>
            </a:extLst>
          </p:cNvPr>
          <p:cNvSpPr txBox="1">
            <a:spLocks/>
          </p:cNvSpPr>
          <p:nvPr/>
        </p:nvSpPr>
        <p:spPr bwMode="white">
          <a:xfrm>
            <a:off x="4953000" y="12192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Personal Sound Amplification Products (PSAPs)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74F10C-1712-8F54-87A1-56176A906C0C}"/>
              </a:ext>
            </a:extLst>
          </p:cNvPr>
          <p:cNvSpPr txBox="1">
            <a:spLocks/>
          </p:cNvSpPr>
          <p:nvPr/>
        </p:nvSpPr>
        <p:spPr bwMode="white">
          <a:xfrm>
            <a:off x="152400" y="2514600"/>
            <a:ext cx="4038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New category as of 10/2022</a:t>
            </a:r>
          </a:p>
          <a:p>
            <a:pPr marL="0" lvl="1" indent="0">
              <a:buNone/>
            </a:pPr>
            <a:endParaRPr lang="en-US" sz="2400" kern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Regulated by FDA</a:t>
            </a:r>
          </a:p>
          <a:p>
            <a:pPr marL="0" lvl="1" indent="0">
              <a:buNone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 Safety standards</a:t>
            </a:r>
          </a:p>
          <a:p>
            <a:pPr marL="0" lvl="1" indent="0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	    Quality standards</a:t>
            </a:r>
          </a:p>
          <a:p>
            <a:pPr marL="0" lvl="1" indent="0">
              <a:buNone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0" lvl="1" indent="0">
              <a:buNone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Wingdings" panose="05000000000000000000" pitchFamily="2" charset="2"/>
              </a:rPr>
              <a:t>Self-Fit OTC Hearing Aids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CAD831-8BE9-D0D5-0DC0-1531DEF2D57B}"/>
              </a:ext>
            </a:extLst>
          </p:cNvPr>
          <p:cNvSpPr txBox="1">
            <a:spLocks/>
          </p:cNvSpPr>
          <p:nvPr/>
        </p:nvSpPr>
        <p:spPr bwMode="white">
          <a:xfrm>
            <a:off x="4991100" y="2514600"/>
            <a:ext cx="4038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Available for 30+ years</a:t>
            </a:r>
          </a:p>
          <a:p>
            <a:pPr marL="0" lvl="1" indent="0">
              <a:buNone/>
            </a:pPr>
            <a:endParaRPr lang="en-US" sz="2400" kern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Not FDA r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egulated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EBDBEC32-077C-39F9-BD91-AB9860FC9FBC}"/>
              </a:ext>
            </a:extLst>
          </p:cNvPr>
          <p:cNvSpPr/>
          <p:nvPr/>
        </p:nvSpPr>
        <p:spPr bwMode="auto">
          <a:xfrm>
            <a:off x="457200" y="3886200"/>
            <a:ext cx="228600" cy="1219200"/>
          </a:xfrm>
          <a:prstGeom prst="downArrow">
            <a:avLst/>
          </a:prstGeom>
          <a:solidFill>
            <a:srgbClr val="164A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270715B-69B7-CB03-0F18-6A0A31F0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792" y="5201519"/>
            <a:ext cx="1687285" cy="16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5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-599754" y="457200"/>
            <a:ext cx="579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OTC Hearing Aids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F08CAC7-9C13-1AE6-250A-2B64DF96C34B}"/>
              </a:ext>
            </a:extLst>
          </p:cNvPr>
          <p:cNvSpPr txBox="1">
            <a:spLocks/>
          </p:cNvSpPr>
          <p:nvPr/>
        </p:nvSpPr>
        <p:spPr bwMode="white">
          <a:xfrm>
            <a:off x="19692" y="1524000"/>
            <a:ext cx="455230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Registered with the FDA</a:t>
            </a:r>
          </a:p>
          <a:p>
            <a:pPr marL="0" lvl="1" indent="0" algn="ctr">
              <a:buNone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No specific review process</a:t>
            </a:r>
          </a:p>
          <a:p>
            <a:pPr marL="0" lvl="1" indent="0" algn="ctr">
              <a:buNone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Product does not need to exist</a:t>
            </a:r>
          </a:p>
          <a:p>
            <a:pPr marL="0" lvl="1" indent="0" algn="ctr">
              <a:buNone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FBB64-7539-990B-3BDF-E1E5CBE5041E}"/>
              </a:ext>
            </a:extLst>
          </p:cNvPr>
          <p:cNvSpPr txBox="1">
            <a:spLocks/>
          </p:cNvSpPr>
          <p:nvPr/>
        </p:nvSpPr>
        <p:spPr bwMode="white">
          <a:xfrm>
            <a:off x="4572000" y="1517151"/>
            <a:ext cx="4572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Registered &amp; Reviewed</a:t>
            </a:r>
          </a:p>
          <a:p>
            <a:pPr marL="0" lvl="1" indent="0" algn="ctr">
              <a:buNone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510(k) Review Process</a:t>
            </a:r>
          </a:p>
          <a:p>
            <a:pPr marL="0" lvl="1" indent="0" algn="ctr">
              <a:buNone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Only some OTC hearing 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aids</a:t>
            </a:r>
          </a:p>
          <a:p>
            <a:pPr marL="342900" lvl="1" indent="-342900" algn="ctr">
              <a:buFont typeface="Wingdings" pitchFamily="2" charset="2"/>
              <a:buChar char="à"/>
            </a:pPr>
            <a:r>
              <a:rPr lang="en-US" sz="2400" b="1" i="1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Self-fit OTC hearing aids</a:t>
            </a:r>
          </a:p>
          <a:p>
            <a:pPr marL="0" lvl="1" indent="0" algn="ctr">
              <a:buNone/>
            </a:pP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hlinkClick r:id="rId2"/>
              </a:rPr>
              <a:t>https://www.accessdata.fda.gov/scripts/cdrh/cfdocs/cfRL/rl.cfm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342900" lvl="1" indent="-342900" algn="ctr">
              <a:buFont typeface="Wingdings" pitchFamily="2" charset="2"/>
              <a:buChar char="à"/>
            </a:pP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Search “QDD” Product Code</a:t>
            </a:r>
            <a:endParaRPr lang="en-US" sz="2400" kern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lvl="1" indent="0" algn="ctr">
              <a:buNone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F497EE-7A0D-39B7-1398-61733535FB20}"/>
              </a:ext>
            </a:extLst>
          </p:cNvPr>
          <p:cNvSpPr txBox="1">
            <a:spLocks/>
          </p:cNvSpPr>
          <p:nvPr/>
        </p:nvSpPr>
        <p:spPr bwMode="white">
          <a:xfrm>
            <a:off x="3962400" y="451338"/>
            <a:ext cx="579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Self-Fit OTC Hearing Aids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75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52400" y="762000"/>
            <a:ext cx="8839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Where to purchase…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 	Online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Pharmacies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Big box stores like Costco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Audiologists &amp; ENTs</a:t>
            </a:r>
          </a:p>
        </p:txBody>
      </p:sp>
    </p:spTree>
    <p:extLst>
      <p:ext uri="{BB962C8B-B14F-4D97-AF65-F5344CB8AC3E}">
        <p14:creationId xmlns:p14="http://schemas.microsoft.com/office/powerpoint/2010/main" val="12365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52400" y="762000"/>
            <a:ext cx="9067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Considerations…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</a:t>
            </a: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How much do I want to know about my hearing loss?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</a:t>
            </a:r>
            <a:r>
              <a:rPr lang="en-US" sz="22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 Hearing testing is often covered by insurance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	vs hearing aids are often not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How much do I want to navigate this on my own?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If I run into an issue, do I have friends or family who can help?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How comfortable am I with technology like smartphones?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87835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white">
          <a:xfrm>
            <a:off x="152400" y="457200"/>
            <a:ext cx="9067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are going to try an OTC hearing aid…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Does the device need a smartphone or computer to set up?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	To use? To adjust settings?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</a:rPr>
              <a:t>	Self-fit or preset?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	 Self-fit = Often need to download an app, connect via 			Bluetooth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What is the trial period? return policy?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Is it rechargeable or uses battery?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Does it have a telecoil and allow you to use a loop system?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tx1"/>
              </a:solidFill>
              <a:latin typeface="+mj-lt"/>
              <a:cs typeface="Arial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	Can you use it to talk on the phone or listen to music? </a:t>
            </a:r>
          </a:p>
        </p:txBody>
      </p:sp>
    </p:spTree>
    <p:extLst>
      <p:ext uri="{BB962C8B-B14F-4D97-AF65-F5344CB8AC3E}">
        <p14:creationId xmlns:p14="http://schemas.microsoft.com/office/powerpoint/2010/main" val="3803401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762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64A6F"/>
                </a:solidFill>
                <a:latin typeface="Arial" pitchFamily="34" charset="0"/>
                <a:cs typeface="Arial" pitchFamily="34" charset="0"/>
              </a:rPr>
              <a:t>Quick Checklist for OTC Devices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990600"/>
            <a:ext cx="883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Technical Considerations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	</a:t>
            </a:r>
            <a:r>
              <a:rPr lang="en-US" dirty="0">
                <a:latin typeface="Arial" pitchFamily="34" charset="0"/>
                <a:cs typeface="Arial" pitchFamily="34" charset="0"/>
              </a:rPr>
              <a:t>Directional microphone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	</a:t>
            </a:r>
            <a:r>
              <a:rPr lang="en-US" dirty="0">
                <a:latin typeface="Arial" pitchFamily="34" charset="0"/>
                <a:cs typeface="Arial" pitchFamily="34" charset="0"/>
              </a:rPr>
              <a:t>Remote microphone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	</a:t>
            </a:r>
            <a:r>
              <a:rPr lang="en-US" dirty="0">
                <a:latin typeface="Arial" pitchFamily="34" charset="0"/>
                <a:cs typeface="Arial" pitchFamily="34" charset="0"/>
              </a:rPr>
              <a:t>T-coil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Older Adult Friendly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	</a:t>
            </a:r>
            <a:r>
              <a:rPr lang="en-US" dirty="0">
                <a:latin typeface="Arial" pitchFamily="34" charset="0"/>
                <a:cs typeface="Arial" pitchFamily="34" charset="0"/>
              </a:rPr>
              <a:t>Size &amp; layout of buttons, verbal prompts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	</a:t>
            </a:r>
            <a:r>
              <a:rPr lang="en-US" dirty="0">
                <a:latin typeface="Arial" pitchFamily="34" charset="0"/>
                <a:cs typeface="Arial" pitchFamily="34" charset="0"/>
              </a:rPr>
              <a:t>Charging options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		</a:t>
            </a:r>
            <a:r>
              <a:rPr lang="en-US" dirty="0">
                <a:latin typeface="Arial" pitchFamily="34" charset="0"/>
                <a:cs typeface="Arial" pitchFamily="34" charset="0"/>
              </a:rPr>
              <a:t>Accessible training materials: videos, large-print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76400" y="1791512"/>
            <a:ext cx="304800" cy="3048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76400" y="2516781"/>
            <a:ext cx="304800" cy="3048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76400" y="3242050"/>
            <a:ext cx="304800" cy="3048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721662"/>
            <a:ext cx="304800" cy="3048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76400" y="5446931"/>
            <a:ext cx="304800" cy="3048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76400" y="6172200"/>
            <a:ext cx="304800" cy="3048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41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60D3-8F4E-0C01-50C9-F0709B8E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83" y="908538"/>
            <a:ext cx="3381927" cy="85435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FCDC9-C4F5-8528-7D94-133943FB5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73" y="2446626"/>
            <a:ext cx="3369341" cy="2113944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1350" dirty="0">
                <a:hlinkClick r:id="rId2"/>
              </a:rPr>
              <a:t>Evidence-Based Programs (EBP)</a:t>
            </a:r>
            <a:endParaRPr lang="en-US" sz="1350" dirty="0"/>
          </a:p>
          <a:p>
            <a:r>
              <a:rPr lang="en-US" sz="1350" dirty="0">
                <a:hlinkClick r:id="rId3"/>
              </a:rPr>
              <a:t>Virtual Statewide Workshops</a:t>
            </a:r>
            <a:endParaRPr lang="en-US" sz="1350" dirty="0"/>
          </a:p>
          <a:p>
            <a:r>
              <a:rPr lang="en-US" sz="1350" dirty="0">
                <a:hlinkClick r:id="rId4"/>
              </a:rPr>
              <a:t>Diabetes Flyers and Social Media Ads</a:t>
            </a:r>
            <a:endParaRPr lang="en-US" sz="1350" dirty="0"/>
          </a:p>
          <a:p>
            <a:r>
              <a:rPr lang="en-US" sz="1350" dirty="0">
                <a:hlinkClick r:id="rId5"/>
              </a:rPr>
              <a:t>Vaccine Partnership</a:t>
            </a:r>
            <a:endParaRPr lang="en-US" sz="1350" dirty="0"/>
          </a:p>
          <a:p>
            <a:r>
              <a:rPr lang="en-US" sz="1350" dirty="0">
                <a:highlight>
                  <a:srgbClr val="FFFF00"/>
                </a:highlight>
                <a:hlinkClick r:id="rId6"/>
              </a:rPr>
              <a:t>Dementia Series</a:t>
            </a:r>
            <a:r>
              <a:rPr lang="en-US" sz="1350" dirty="0">
                <a:highlight>
                  <a:srgbClr val="FFFF00"/>
                </a:highlight>
              </a:rPr>
              <a:t>    (Recorded webinars here)</a:t>
            </a:r>
          </a:p>
          <a:p>
            <a:r>
              <a:rPr lang="en-US" sz="1350" dirty="0">
                <a:hlinkClick r:id="rId7"/>
              </a:rPr>
              <a:t>FindHelp LWCE</a:t>
            </a:r>
            <a:endParaRPr lang="en-US" sz="1350" dirty="0"/>
          </a:p>
          <a:p>
            <a:r>
              <a:rPr lang="en-US" sz="1350" dirty="0">
                <a:hlinkClick r:id="rId8"/>
              </a:rPr>
              <a:t>Maryland Access Point (MAP)</a:t>
            </a:r>
            <a:endParaRPr lang="en-US" sz="1350" dirty="0"/>
          </a:p>
          <a:p>
            <a:pPr lvl="1"/>
            <a:r>
              <a:rPr lang="en-US" sz="1050" dirty="0">
                <a:hlinkClick r:id="rId9"/>
              </a:rPr>
              <a:t>Program Eligibility Requirements for select income-based federal and state programs</a:t>
            </a:r>
            <a:endParaRPr lang="en-US" sz="1050" dirty="0"/>
          </a:p>
          <a:p>
            <a:r>
              <a:rPr lang="en-US" b="1" dirty="0">
                <a:solidFill>
                  <a:schemeClr val="accent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2211" y="1005083"/>
            <a:ext cx="1515618" cy="1515618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1F310-9DD1-E521-AD22-D00E2A7BA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100" r="9153" b="4"/>
          <a:stretch/>
        </p:blipFill>
        <p:spPr>
          <a:xfrm>
            <a:off x="4285655" y="1128527"/>
            <a:ext cx="1268730" cy="126873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199" y="845055"/>
            <a:ext cx="3057801" cy="2583946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1071" y="2770309"/>
            <a:ext cx="2304288" cy="2304288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F0CD12-A057-EDEE-F754-4A9568CCED6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414515" y="2893753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3CB310-8E0A-8FC8-0A19-1A1FF1496B3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0398" r="4" b="4"/>
          <a:stretch/>
        </p:blipFill>
        <p:spPr>
          <a:xfrm>
            <a:off x="6208968" y="857252"/>
            <a:ext cx="2935032" cy="246117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9872" y="4310314"/>
            <a:ext cx="3210834" cy="1690435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627D-027E-593A-2239-4B44D0490DE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99" r="5" b="20699"/>
          <a:stretch/>
        </p:blipFill>
        <p:spPr>
          <a:xfrm>
            <a:off x="1363961" y="4434402"/>
            <a:ext cx="2962656" cy="1566347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277" y="3832371"/>
            <a:ext cx="2504969" cy="2168380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EC716E-D004-87B7-1C82-0E1CEA90BBC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r="-4" b="1414"/>
          <a:stretch/>
        </p:blipFill>
        <p:spPr>
          <a:xfrm>
            <a:off x="6757062" y="3955909"/>
            <a:ext cx="2384184" cy="204484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786EB4-56BB-18E6-2C27-E5C318C919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0692" y="1592272"/>
            <a:ext cx="2194560" cy="63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CC63-788C-4D93-A019-D35F2A86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8353"/>
            <a:ext cx="8458200" cy="4184649"/>
          </a:xfrm>
        </p:spPr>
        <p:txBody>
          <a:bodyPr/>
          <a:lstStyle/>
          <a:p>
            <a:r>
              <a:rPr lang="en-US" dirty="0"/>
              <a:t>Save the date: </a:t>
            </a:r>
            <a:br>
              <a:rPr lang="en-US" dirty="0"/>
            </a:br>
            <a:r>
              <a:rPr lang="en-US" sz="5400" dirty="0"/>
              <a:t>April 17</a:t>
            </a:r>
            <a:r>
              <a:rPr lang="en-US" sz="5400" baseline="30000" dirty="0"/>
              <a:t>th</a:t>
            </a:r>
            <a:r>
              <a:rPr lang="en-US" sz="5400" dirty="0"/>
              <a:t> 12:15 PM</a:t>
            </a:r>
            <a:br>
              <a:rPr lang="en-US" sz="5400" dirty="0"/>
            </a:br>
            <a:r>
              <a:rPr lang="en-US" sz="5400" dirty="0">
                <a:solidFill>
                  <a:srgbClr val="AE8A06"/>
                </a:solidFill>
              </a:rPr>
              <a:t>Parkinson’s disease and Dementia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1D17A-0DAD-477D-B18A-55D2958F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8291512" cy="1500187"/>
          </a:xfrm>
        </p:spPr>
        <p:txBody>
          <a:bodyPr/>
          <a:lstStyle/>
          <a:p>
            <a:r>
              <a:rPr lang="en-US" sz="6000">
                <a:solidFill>
                  <a:srgbClr val="FF0000"/>
                </a:solidFill>
              </a:rPr>
              <a:t> Howard Weiss MD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BC87-653A-4035-8DF8-8C21EECF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February 20, 2025</a:t>
            </a:r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30138-B9D1-4243-A8D5-77A1304D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339D-D855-40D1-8E31-5BDA52854CC6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51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33A09-6A6D-4D92-AEDB-C18DE5066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33BCCF-11BA-49E2-A52C-0714EC328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50" b="10588"/>
          <a:stretch/>
        </p:blipFill>
        <p:spPr>
          <a:xfrm>
            <a:off x="6626" y="12192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5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92F43-E772-4FF8-AA73-DC7AD467A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580CA-84BD-4030-9A2D-D51C058DF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11481"/>
          <a:stretch/>
        </p:blipFill>
        <p:spPr>
          <a:xfrm>
            <a:off x="0" y="1257300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BFF16-5D85-4A13-9D55-07F064BE5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C1573-4D12-4CD7-98F2-8CBF38A2A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11481"/>
          <a:stretch/>
        </p:blipFill>
        <p:spPr>
          <a:xfrm>
            <a:off x="-13252" y="1257300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B5EA-B0EB-43D3-AF22-166F8C4C3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730A2-D2B5-42C6-841D-953D1038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EBE84-1027-44A3-8167-0D8AE8E027A3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March 20, 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09C26-BB01-4DE3-87ED-DD6B66DF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11481"/>
          <a:stretch/>
        </p:blipFill>
        <p:spPr>
          <a:xfrm>
            <a:off x="0" y="1257300"/>
            <a:ext cx="9144000" cy="4191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92595C-BACD-4587-A9ED-7519AB1DA9B3}"/>
              </a:ext>
            </a:extLst>
          </p:cNvPr>
          <p:cNvSpPr/>
          <p:nvPr/>
        </p:nvSpPr>
        <p:spPr bwMode="auto">
          <a:xfrm>
            <a:off x="6096000" y="1257300"/>
            <a:ext cx="3048000" cy="4191000"/>
          </a:xfrm>
          <a:prstGeom prst="rect">
            <a:avLst/>
          </a:prstGeom>
          <a:noFill/>
          <a:ln w="1397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119638-f1e7-4ebe-aa74-0c56efe2b51d" xsi:nil="true"/>
    <lcf76f155ced4ddcb4097134ff3c332f xmlns="2b168ff0-426e-42f0-af13-61e5304cd5d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12F14B0321B747949AC7698F503250" ma:contentTypeVersion="16" ma:contentTypeDescription="Create a new document." ma:contentTypeScope="" ma:versionID="3c6865bf8febdc22998339438cabde9e">
  <xsd:schema xmlns:xsd="http://www.w3.org/2001/XMLSchema" xmlns:xs="http://www.w3.org/2001/XMLSchema" xmlns:p="http://schemas.microsoft.com/office/2006/metadata/properties" xmlns:ns2="2b168ff0-426e-42f0-af13-61e5304cd5da" xmlns:ns3="56119638-f1e7-4ebe-aa74-0c56efe2b51d" targetNamespace="http://schemas.microsoft.com/office/2006/metadata/properties" ma:root="true" ma:fieldsID="293fb4869ee13fe3fb4f04cf3a37dfd7" ns2:_="" ns3:_="">
    <xsd:import namespace="2b168ff0-426e-42f0-af13-61e5304cd5da"/>
    <xsd:import namespace="56119638-f1e7-4ebe-aa74-0c56efe2b5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168ff0-426e-42f0-af13-61e5304cd5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b292b90-b853-41d9-8d29-7e8125e61d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19638-f1e7-4ebe-aa74-0c56efe2b5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93f3543-e51a-4dd7-ba61-33b09b9157b2}" ma:internalName="TaxCatchAll" ma:showField="CatchAllData" ma:web="56119638-f1e7-4ebe-aa74-0c56efe2b5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DD0CC-4B3F-4754-A829-96899BD527B9}">
  <ds:schemaRefs>
    <ds:schemaRef ds:uri="http://schemas.microsoft.com/office/2006/metadata/properties"/>
    <ds:schemaRef ds:uri="http://schemas.microsoft.com/office/infopath/2007/PartnerControls"/>
    <ds:schemaRef ds:uri="56119638-f1e7-4ebe-aa74-0c56efe2b51d"/>
    <ds:schemaRef ds:uri="2b168ff0-426e-42f0-af13-61e5304cd5da"/>
  </ds:schemaRefs>
</ds:datastoreItem>
</file>

<file path=customXml/itemProps2.xml><?xml version="1.0" encoding="utf-8"?>
<ds:datastoreItem xmlns:ds="http://schemas.openxmlformats.org/officeDocument/2006/customXml" ds:itemID="{A9814274-6C15-45E1-9AFE-3E258D594E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F5AC19-D7E8-48AE-849A-B26A4C681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168ff0-426e-42f0-af13-61e5304cd5da"/>
    <ds:schemaRef ds:uri="56119638-f1e7-4ebe-aa74-0c56efe2b5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2569</TotalTime>
  <Words>1360</Words>
  <Application>Microsoft Office PowerPoint</Application>
  <PresentationFormat>On-screen Show (4:3)</PresentationFormat>
  <Paragraphs>340</Paragraphs>
  <Slides>57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1_Office Theme</vt:lpstr>
      <vt:lpstr>PowerPoint Presentation</vt:lpstr>
      <vt:lpstr> Impact of Hearing Loss    on Cognition</vt:lpstr>
      <vt:lpstr>Can you describe age related changes in hearing?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What are risk factors that impact hearing?  </vt:lpstr>
      <vt:lpstr>PowerPoint Presentation</vt:lpstr>
      <vt:lpstr>         Does hearing loss matter as we age?  </vt:lpstr>
      <vt:lpstr>PowerPoint Presentation</vt:lpstr>
      <vt:lpstr>PowerPoint Presentation</vt:lpstr>
      <vt:lpstr>How does hearing loss impact cognition? </vt:lpstr>
      <vt:lpstr>PowerPoint Presentation</vt:lpstr>
      <vt:lpstr>PowerPoint Presentation</vt:lpstr>
      <vt:lpstr>         Does obtaining a hearing aide reverse changes?  </vt:lpstr>
      <vt:lpstr>PowerPoint Presentation</vt:lpstr>
      <vt:lpstr>Hearing Loss &amp; Dementia Hearing Loss as a Modifiable Risk Factor</vt:lpstr>
      <vt:lpstr>PowerPoint Presentation</vt:lpstr>
      <vt:lpstr>PowerPoint Presentation</vt:lpstr>
      <vt:lpstr>PowerPoint Presentation</vt:lpstr>
      <vt:lpstr>PowerPoint Presentation</vt:lpstr>
      <vt:lpstr>         What is the best way to have hearing evaluated?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Does hearing loss matter in dementia?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Save the date:  April 17th 12:15 PM Parkinson’s disease and Dementia </vt:lpstr>
    </vt:vector>
  </TitlesOfParts>
  <Company>뿿젠뿿잀١胐Ȱ珬뿿��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D. Fields</dc:creator>
  <cp:lastModifiedBy>Carrie Nieman</cp:lastModifiedBy>
  <cp:revision>94</cp:revision>
  <dcterms:created xsi:type="dcterms:W3CDTF">2023-01-19T19:01:02Z</dcterms:created>
  <dcterms:modified xsi:type="dcterms:W3CDTF">2025-03-20T13:34:16Z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0x010100C212F14B0321B747949AC7698F503250</vt:lpwstr>
  </property>
  <property fmtid="{D5CDD505-2E9C-101B-9397-08002B2CF9AE}" pid="3" name="MediaServiceImageTags">
    <vt:lpwstr/>
  </property>
</Properties>
</file>