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43"/>
  </p:notesMasterIdLst>
  <p:sldIdLst>
    <p:sldId id="448" r:id="rId6"/>
    <p:sldId id="257" r:id="rId7"/>
    <p:sldId id="433" r:id="rId8"/>
    <p:sldId id="455" r:id="rId9"/>
    <p:sldId id="474" r:id="rId10"/>
    <p:sldId id="475" r:id="rId11"/>
    <p:sldId id="476" r:id="rId12"/>
    <p:sldId id="453" r:id="rId13"/>
    <p:sldId id="454" r:id="rId14"/>
    <p:sldId id="456" r:id="rId15"/>
    <p:sldId id="477" r:id="rId16"/>
    <p:sldId id="450" r:id="rId17"/>
    <p:sldId id="480" r:id="rId18"/>
    <p:sldId id="458" r:id="rId19"/>
    <p:sldId id="478" r:id="rId20"/>
    <p:sldId id="384" r:id="rId21"/>
    <p:sldId id="273" r:id="rId22"/>
    <p:sldId id="394" r:id="rId23"/>
    <p:sldId id="481" r:id="rId24"/>
    <p:sldId id="460" r:id="rId25"/>
    <p:sldId id="482" r:id="rId26"/>
    <p:sldId id="461" r:id="rId27"/>
    <p:sldId id="452" r:id="rId28"/>
    <p:sldId id="463" r:id="rId29"/>
    <p:sldId id="464" r:id="rId30"/>
    <p:sldId id="465" r:id="rId31"/>
    <p:sldId id="467" r:id="rId32"/>
    <p:sldId id="469" r:id="rId33"/>
    <p:sldId id="483" r:id="rId34"/>
    <p:sldId id="470" r:id="rId35"/>
    <p:sldId id="471" r:id="rId36"/>
    <p:sldId id="472" r:id="rId37"/>
    <p:sldId id="473" r:id="rId38"/>
    <p:sldId id="468" r:id="rId39"/>
    <p:sldId id="466" r:id="rId40"/>
    <p:sldId id="266" r:id="rId41"/>
    <p:sldId id="449"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A06"/>
    <a:srgbClr val="002C77"/>
    <a:srgbClr val="254B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4191F-39F1-4C6B-8515-2D5AEFD9C73D}" v="3" dt="2025-02-20T17:30:46.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1932" autoAdjust="0"/>
  </p:normalViewPr>
  <p:slideViewPr>
    <p:cSldViewPr>
      <p:cViewPr varScale="1">
        <p:scale>
          <a:sx n="134" d="100"/>
          <a:sy n="134" d="100"/>
        </p:scale>
        <p:origin x="1734" y="13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Farthing" userId="2577b211-73fe-4c59-90f0-79dea9a1eef5" providerId="ADAL" clId="{E2B4191F-39F1-4C6B-8515-2D5AEFD9C73D}"/>
    <pc:docChg chg="modSld">
      <pc:chgData name="Wendy Farthing" userId="2577b211-73fe-4c59-90f0-79dea9a1eef5" providerId="ADAL" clId="{E2B4191F-39F1-4C6B-8515-2D5AEFD9C73D}" dt="2025-02-20T17:30:46.815" v="84" actId="1076"/>
      <pc:docMkLst>
        <pc:docMk/>
      </pc:docMkLst>
      <pc:sldChg chg="modSp mod">
        <pc:chgData name="Wendy Farthing" userId="2577b211-73fe-4c59-90f0-79dea9a1eef5" providerId="ADAL" clId="{E2B4191F-39F1-4C6B-8515-2D5AEFD9C73D}" dt="2025-02-20T16:44:05.075" v="82" actId="13926"/>
        <pc:sldMkLst>
          <pc:docMk/>
          <pc:sldMk cId="35465283" sldId="266"/>
        </pc:sldMkLst>
        <pc:spChg chg="mod">
          <ac:chgData name="Wendy Farthing" userId="2577b211-73fe-4c59-90f0-79dea9a1eef5" providerId="ADAL" clId="{E2B4191F-39F1-4C6B-8515-2D5AEFD9C73D}" dt="2025-02-20T16:44:05.075" v="82" actId="13926"/>
          <ac:spMkLst>
            <pc:docMk/>
            <pc:sldMk cId="35465283" sldId="266"/>
            <ac:spMk id="3" creationId="{2FFFCDC9-C4F5-8528-7D94-133943FB5634}"/>
          </ac:spMkLst>
        </pc:spChg>
      </pc:sldChg>
      <pc:sldChg chg="modSp">
        <pc:chgData name="Wendy Farthing" userId="2577b211-73fe-4c59-90f0-79dea9a1eef5" providerId="ADAL" clId="{E2B4191F-39F1-4C6B-8515-2D5AEFD9C73D}" dt="2025-02-20T17:30:46.815" v="84" actId="1076"/>
        <pc:sldMkLst>
          <pc:docMk/>
          <pc:sldMk cId="3659168364" sldId="273"/>
        </pc:sldMkLst>
        <pc:picChg chg="mod">
          <ac:chgData name="Wendy Farthing" userId="2577b211-73fe-4c59-90f0-79dea9a1eef5" providerId="ADAL" clId="{E2B4191F-39F1-4C6B-8515-2D5AEFD9C73D}" dt="2025-02-20T17:30:46.815" v="84" actId="1076"/>
          <ac:picMkLst>
            <pc:docMk/>
            <pc:sldMk cId="3659168364" sldId="273"/>
            <ac:picMk id="8" creationId="{00000000-0000-0000-0000-000000000000}"/>
          </ac:picMkLst>
        </pc:picChg>
      </pc:sldChg>
      <pc:sldChg chg="modSp mod">
        <pc:chgData name="Wendy Farthing" userId="2577b211-73fe-4c59-90f0-79dea9a1eef5" providerId="ADAL" clId="{E2B4191F-39F1-4C6B-8515-2D5AEFD9C73D}" dt="2025-02-20T16:40:11.074" v="44" actId="1076"/>
        <pc:sldMkLst>
          <pc:docMk/>
          <pc:sldMk cId="1823083169" sldId="448"/>
        </pc:sldMkLst>
        <pc:spChg chg="mod">
          <ac:chgData name="Wendy Farthing" userId="2577b211-73fe-4c59-90f0-79dea9a1eef5" providerId="ADAL" clId="{E2B4191F-39F1-4C6B-8515-2D5AEFD9C73D}" dt="2025-02-20T16:40:03.056" v="42" actId="122"/>
          <ac:spMkLst>
            <pc:docMk/>
            <pc:sldMk cId="1823083169" sldId="448"/>
            <ac:spMk id="9" creationId="{F464177F-D935-E928-65D9-9E2CC2F3D05B}"/>
          </ac:spMkLst>
        </pc:spChg>
        <pc:picChg chg="mod">
          <ac:chgData name="Wendy Farthing" userId="2577b211-73fe-4c59-90f0-79dea9a1eef5" providerId="ADAL" clId="{E2B4191F-39F1-4C6B-8515-2D5AEFD9C73D}" dt="2025-02-20T16:40:11.074" v="44" actId="1076"/>
          <ac:picMkLst>
            <pc:docMk/>
            <pc:sldMk cId="1823083169" sldId="448"/>
            <ac:picMk id="7" creationId="{7D52DF53-8359-6B41-766C-E312109E85D4}"/>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3732A-EA0E-4CEB-B464-2B23B453741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BEBDCC7B-E3B6-4E90-AA59-C4B40F63BEF4}">
      <dgm:prSet/>
      <dgm:spPr/>
      <dgm:t>
        <a:bodyPr/>
        <a:lstStyle/>
        <a:p>
          <a:r>
            <a:rPr lang="en-US"/>
            <a:t>Working memory</a:t>
          </a:r>
        </a:p>
      </dgm:t>
    </dgm:pt>
    <dgm:pt modelId="{44716C7B-AB68-4C8B-B9F5-51B2C1153E4E}" type="parTrans" cxnId="{27ADE698-9247-494D-ADBF-8039DDE331E4}">
      <dgm:prSet/>
      <dgm:spPr/>
      <dgm:t>
        <a:bodyPr/>
        <a:lstStyle/>
        <a:p>
          <a:endParaRPr lang="en-US"/>
        </a:p>
      </dgm:t>
    </dgm:pt>
    <dgm:pt modelId="{292C449F-9D8C-42B6-8E50-AFC57C0E2ED1}" type="sibTrans" cxnId="{27ADE698-9247-494D-ADBF-8039DDE331E4}">
      <dgm:prSet/>
      <dgm:spPr/>
      <dgm:t>
        <a:bodyPr/>
        <a:lstStyle/>
        <a:p>
          <a:endParaRPr lang="en-US"/>
        </a:p>
      </dgm:t>
    </dgm:pt>
    <dgm:pt modelId="{2E2D0AD6-09F3-490D-8157-2AC6258D63AA}">
      <dgm:prSet/>
      <dgm:spPr/>
      <dgm:t>
        <a:bodyPr/>
        <a:lstStyle/>
        <a:p>
          <a:r>
            <a:rPr lang="en-US" dirty="0"/>
            <a:t>Brief, to complete tasks in your head</a:t>
          </a:r>
        </a:p>
      </dgm:t>
    </dgm:pt>
    <dgm:pt modelId="{3197FD94-2F69-436F-BEC2-79E68ACFAB58}" type="parTrans" cxnId="{5B5875EA-D26D-481C-8190-39E5609A2FF6}">
      <dgm:prSet/>
      <dgm:spPr/>
      <dgm:t>
        <a:bodyPr/>
        <a:lstStyle/>
        <a:p>
          <a:endParaRPr lang="en-US"/>
        </a:p>
      </dgm:t>
    </dgm:pt>
    <dgm:pt modelId="{D3A310DB-58DF-454F-98F7-6217ABEA5B24}" type="sibTrans" cxnId="{5B5875EA-D26D-481C-8190-39E5609A2FF6}">
      <dgm:prSet/>
      <dgm:spPr/>
      <dgm:t>
        <a:bodyPr/>
        <a:lstStyle/>
        <a:p>
          <a:endParaRPr lang="en-US"/>
        </a:p>
      </dgm:t>
    </dgm:pt>
    <dgm:pt modelId="{DE1DCEAD-FED7-4AF7-9F63-A9533B64D81B}">
      <dgm:prSet/>
      <dgm:spPr/>
      <dgm:t>
        <a:bodyPr/>
        <a:lstStyle/>
        <a:p>
          <a:r>
            <a:rPr lang="en-US"/>
            <a:t>Episodic memory</a:t>
          </a:r>
        </a:p>
      </dgm:t>
    </dgm:pt>
    <dgm:pt modelId="{615E6C20-09CB-4B85-910A-C694794757BC}" type="parTrans" cxnId="{4B8BD4BD-660E-4EF7-93F1-781D8393397C}">
      <dgm:prSet/>
      <dgm:spPr/>
      <dgm:t>
        <a:bodyPr/>
        <a:lstStyle/>
        <a:p>
          <a:endParaRPr lang="en-US"/>
        </a:p>
      </dgm:t>
    </dgm:pt>
    <dgm:pt modelId="{520E6E9A-2C56-4F7C-AD89-C9D5BFC1F50B}" type="sibTrans" cxnId="{4B8BD4BD-660E-4EF7-93F1-781D8393397C}">
      <dgm:prSet/>
      <dgm:spPr/>
      <dgm:t>
        <a:bodyPr/>
        <a:lstStyle/>
        <a:p>
          <a:endParaRPr lang="en-US"/>
        </a:p>
      </dgm:t>
    </dgm:pt>
    <dgm:pt modelId="{1B569AA9-6DBA-4089-86EB-ED2296DD3E6A}">
      <dgm:prSet/>
      <dgm:spPr/>
      <dgm:t>
        <a:bodyPr/>
        <a:lstStyle/>
        <a:p>
          <a:r>
            <a:rPr lang="en-US" dirty="0"/>
            <a:t>Recall of past events and/or experiences</a:t>
          </a:r>
        </a:p>
      </dgm:t>
    </dgm:pt>
    <dgm:pt modelId="{9C39CD6E-314A-4CE7-8368-994CF0CAE433}" type="parTrans" cxnId="{9FCBF016-36D8-4354-ACD4-84D3066C8D33}">
      <dgm:prSet/>
      <dgm:spPr/>
      <dgm:t>
        <a:bodyPr/>
        <a:lstStyle/>
        <a:p>
          <a:endParaRPr lang="en-US"/>
        </a:p>
      </dgm:t>
    </dgm:pt>
    <dgm:pt modelId="{BD61E809-3FC0-49A0-BCD0-0A6D45A00EE2}" type="sibTrans" cxnId="{9FCBF016-36D8-4354-ACD4-84D3066C8D33}">
      <dgm:prSet/>
      <dgm:spPr/>
      <dgm:t>
        <a:bodyPr/>
        <a:lstStyle/>
        <a:p>
          <a:endParaRPr lang="en-US"/>
        </a:p>
      </dgm:t>
    </dgm:pt>
    <dgm:pt modelId="{4B92BAF5-484F-445E-873E-28360B915124}">
      <dgm:prSet/>
      <dgm:spPr/>
      <dgm:t>
        <a:bodyPr/>
        <a:lstStyle/>
        <a:p>
          <a:r>
            <a:rPr lang="en-US"/>
            <a:t>Semantic memory</a:t>
          </a:r>
        </a:p>
      </dgm:t>
    </dgm:pt>
    <dgm:pt modelId="{A8E48855-C22E-48B3-B0A1-6777FDDAE86C}" type="parTrans" cxnId="{8E50BFB3-1453-4684-98FE-4CAA45B60D7A}">
      <dgm:prSet/>
      <dgm:spPr/>
      <dgm:t>
        <a:bodyPr/>
        <a:lstStyle/>
        <a:p>
          <a:endParaRPr lang="en-US"/>
        </a:p>
      </dgm:t>
    </dgm:pt>
    <dgm:pt modelId="{4D9F8C81-0EB6-44DC-8DA5-F68DFDF792A8}" type="sibTrans" cxnId="{8E50BFB3-1453-4684-98FE-4CAA45B60D7A}">
      <dgm:prSet/>
      <dgm:spPr/>
      <dgm:t>
        <a:bodyPr/>
        <a:lstStyle/>
        <a:p>
          <a:endParaRPr lang="en-US"/>
        </a:p>
      </dgm:t>
    </dgm:pt>
    <dgm:pt modelId="{B40AAC08-9BE4-43B6-BF57-D6CE4E881F25}">
      <dgm:prSet/>
      <dgm:spPr/>
      <dgm:t>
        <a:bodyPr/>
        <a:lstStyle/>
        <a:p>
          <a:r>
            <a:rPr lang="en-US"/>
            <a:t>General knowledge, facts, objects</a:t>
          </a:r>
        </a:p>
      </dgm:t>
    </dgm:pt>
    <dgm:pt modelId="{EDA79CE1-EE31-4EF9-A338-CF6D18CFE6C3}" type="parTrans" cxnId="{2EA0C445-C272-4FF4-90EC-BA0EC0C6398B}">
      <dgm:prSet/>
      <dgm:spPr/>
      <dgm:t>
        <a:bodyPr/>
        <a:lstStyle/>
        <a:p>
          <a:endParaRPr lang="en-US"/>
        </a:p>
      </dgm:t>
    </dgm:pt>
    <dgm:pt modelId="{A0F7D674-B9C1-42B6-9096-68B3F053D50D}" type="sibTrans" cxnId="{2EA0C445-C272-4FF4-90EC-BA0EC0C6398B}">
      <dgm:prSet/>
      <dgm:spPr/>
      <dgm:t>
        <a:bodyPr/>
        <a:lstStyle/>
        <a:p>
          <a:endParaRPr lang="en-US"/>
        </a:p>
      </dgm:t>
    </dgm:pt>
    <dgm:pt modelId="{13D46E13-F202-4FD5-830A-16FD244C462A}">
      <dgm:prSet/>
      <dgm:spPr/>
      <dgm:t>
        <a:bodyPr/>
        <a:lstStyle/>
        <a:p>
          <a:r>
            <a:rPr lang="en-US"/>
            <a:t>Executive Function </a:t>
          </a:r>
        </a:p>
      </dgm:t>
    </dgm:pt>
    <dgm:pt modelId="{F64FB9A9-F497-4CFF-A091-DB2FD8C3E97C}" type="parTrans" cxnId="{69DA36A3-C843-4326-93C9-9CAAED6733D0}">
      <dgm:prSet/>
      <dgm:spPr/>
      <dgm:t>
        <a:bodyPr/>
        <a:lstStyle/>
        <a:p>
          <a:endParaRPr lang="en-US"/>
        </a:p>
      </dgm:t>
    </dgm:pt>
    <dgm:pt modelId="{2C3FBBF6-5ACB-4323-8664-8E2601F7FCBC}" type="sibTrans" cxnId="{69DA36A3-C843-4326-93C9-9CAAED6733D0}">
      <dgm:prSet/>
      <dgm:spPr/>
      <dgm:t>
        <a:bodyPr/>
        <a:lstStyle/>
        <a:p>
          <a:endParaRPr lang="en-US"/>
        </a:p>
      </dgm:t>
    </dgm:pt>
    <dgm:pt modelId="{302492F3-2170-44DE-881F-5D62DFD6FAB0}">
      <dgm:prSet/>
      <dgm:spPr/>
      <dgm:t>
        <a:bodyPr/>
        <a:lstStyle/>
        <a:p>
          <a:r>
            <a:rPr lang="en-US" dirty="0"/>
            <a:t>Organization and regulation</a:t>
          </a:r>
        </a:p>
      </dgm:t>
    </dgm:pt>
    <dgm:pt modelId="{3BC326A4-88BA-4477-BD9A-FC3E41AAA520}" type="parTrans" cxnId="{C4678D9C-6E0D-4D97-A08A-927BF194DB48}">
      <dgm:prSet/>
      <dgm:spPr/>
      <dgm:t>
        <a:bodyPr/>
        <a:lstStyle/>
        <a:p>
          <a:endParaRPr lang="en-US"/>
        </a:p>
      </dgm:t>
    </dgm:pt>
    <dgm:pt modelId="{7AF63782-4079-4B19-840E-441EB7E74A24}" type="sibTrans" cxnId="{C4678D9C-6E0D-4D97-A08A-927BF194DB48}">
      <dgm:prSet/>
      <dgm:spPr/>
      <dgm:t>
        <a:bodyPr/>
        <a:lstStyle/>
        <a:p>
          <a:endParaRPr lang="en-US"/>
        </a:p>
      </dgm:t>
    </dgm:pt>
    <dgm:pt modelId="{E73F1105-3D15-0F42-BD7A-D54588F1FA8B}" type="pres">
      <dgm:prSet presAssocID="{5CC3732A-EA0E-4CEB-B464-2B23B4537412}" presName="Name0" presStyleCnt="0">
        <dgm:presLayoutVars>
          <dgm:dir/>
          <dgm:animLvl val="lvl"/>
          <dgm:resizeHandles val="exact"/>
        </dgm:presLayoutVars>
      </dgm:prSet>
      <dgm:spPr/>
    </dgm:pt>
    <dgm:pt modelId="{56B61732-A3E2-544B-AF20-C04DDFC0D389}" type="pres">
      <dgm:prSet presAssocID="{BEBDCC7B-E3B6-4E90-AA59-C4B40F63BEF4}" presName="linNode" presStyleCnt="0"/>
      <dgm:spPr/>
    </dgm:pt>
    <dgm:pt modelId="{074CFC84-1653-854D-8674-C176DEA47C2F}" type="pres">
      <dgm:prSet presAssocID="{BEBDCC7B-E3B6-4E90-AA59-C4B40F63BEF4}" presName="parentText" presStyleLbl="node1" presStyleIdx="0" presStyleCnt="4">
        <dgm:presLayoutVars>
          <dgm:chMax val="1"/>
          <dgm:bulletEnabled val="1"/>
        </dgm:presLayoutVars>
      </dgm:prSet>
      <dgm:spPr/>
    </dgm:pt>
    <dgm:pt modelId="{A08CD00A-0D06-5842-B46F-6978374EDB75}" type="pres">
      <dgm:prSet presAssocID="{BEBDCC7B-E3B6-4E90-AA59-C4B40F63BEF4}" presName="descendantText" presStyleLbl="alignAccFollowNode1" presStyleIdx="0" presStyleCnt="4">
        <dgm:presLayoutVars>
          <dgm:bulletEnabled val="1"/>
        </dgm:presLayoutVars>
      </dgm:prSet>
      <dgm:spPr/>
    </dgm:pt>
    <dgm:pt modelId="{E1E8992C-E0E8-7B47-847D-56C7920875EA}" type="pres">
      <dgm:prSet presAssocID="{292C449F-9D8C-42B6-8E50-AFC57C0E2ED1}" presName="sp" presStyleCnt="0"/>
      <dgm:spPr/>
    </dgm:pt>
    <dgm:pt modelId="{12F01005-7DE5-AA47-8277-39CA27863AAE}" type="pres">
      <dgm:prSet presAssocID="{DE1DCEAD-FED7-4AF7-9F63-A9533B64D81B}" presName="linNode" presStyleCnt="0"/>
      <dgm:spPr/>
    </dgm:pt>
    <dgm:pt modelId="{15FB9361-42E2-D549-B90A-9B8CB6071FFE}" type="pres">
      <dgm:prSet presAssocID="{DE1DCEAD-FED7-4AF7-9F63-A9533B64D81B}" presName="parentText" presStyleLbl="node1" presStyleIdx="1" presStyleCnt="4">
        <dgm:presLayoutVars>
          <dgm:chMax val="1"/>
          <dgm:bulletEnabled val="1"/>
        </dgm:presLayoutVars>
      </dgm:prSet>
      <dgm:spPr/>
    </dgm:pt>
    <dgm:pt modelId="{EB2CAAC7-8401-B947-8B61-3908838A2FAC}" type="pres">
      <dgm:prSet presAssocID="{DE1DCEAD-FED7-4AF7-9F63-A9533B64D81B}" presName="descendantText" presStyleLbl="alignAccFollowNode1" presStyleIdx="1" presStyleCnt="4">
        <dgm:presLayoutVars>
          <dgm:bulletEnabled val="1"/>
        </dgm:presLayoutVars>
      </dgm:prSet>
      <dgm:spPr/>
    </dgm:pt>
    <dgm:pt modelId="{5CD359ED-2D70-5A4F-9CAC-F917C67D794A}" type="pres">
      <dgm:prSet presAssocID="{520E6E9A-2C56-4F7C-AD89-C9D5BFC1F50B}" presName="sp" presStyleCnt="0"/>
      <dgm:spPr/>
    </dgm:pt>
    <dgm:pt modelId="{567AB238-2F0A-4942-B443-278AD8929F42}" type="pres">
      <dgm:prSet presAssocID="{4B92BAF5-484F-445E-873E-28360B915124}" presName="linNode" presStyleCnt="0"/>
      <dgm:spPr/>
    </dgm:pt>
    <dgm:pt modelId="{D156ECA4-4B63-EA43-96AE-371542A2E087}" type="pres">
      <dgm:prSet presAssocID="{4B92BAF5-484F-445E-873E-28360B915124}" presName="parentText" presStyleLbl="node1" presStyleIdx="2" presStyleCnt="4">
        <dgm:presLayoutVars>
          <dgm:chMax val="1"/>
          <dgm:bulletEnabled val="1"/>
        </dgm:presLayoutVars>
      </dgm:prSet>
      <dgm:spPr/>
    </dgm:pt>
    <dgm:pt modelId="{12484BA2-432F-604F-B470-42A613F44342}" type="pres">
      <dgm:prSet presAssocID="{4B92BAF5-484F-445E-873E-28360B915124}" presName="descendantText" presStyleLbl="alignAccFollowNode1" presStyleIdx="2" presStyleCnt="4">
        <dgm:presLayoutVars>
          <dgm:bulletEnabled val="1"/>
        </dgm:presLayoutVars>
      </dgm:prSet>
      <dgm:spPr/>
    </dgm:pt>
    <dgm:pt modelId="{EBB3E446-AE67-1A41-B4D6-B53A9FAFDD31}" type="pres">
      <dgm:prSet presAssocID="{4D9F8C81-0EB6-44DC-8DA5-F68DFDF792A8}" presName="sp" presStyleCnt="0"/>
      <dgm:spPr/>
    </dgm:pt>
    <dgm:pt modelId="{A5CACC27-A3F8-164C-9CC3-48B53AF0F2AB}" type="pres">
      <dgm:prSet presAssocID="{13D46E13-F202-4FD5-830A-16FD244C462A}" presName="linNode" presStyleCnt="0"/>
      <dgm:spPr/>
    </dgm:pt>
    <dgm:pt modelId="{E64A49B3-DE04-0945-9A47-FDF622402507}" type="pres">
      <dgm:prSet presAssocID="{13D46E13-F202-4FD5-830A-16FD244C462A}" presName="parentText" presStyleLbl="node1" presStyleIdx="3" presStyleCnt="4">
        <dgm:presLayoutVars>
          <dgm:chMax val="1"/>
          <dgm:bulletEnabled val="1"/>
        </dgm:presLayoutVars>
      </dgm:prSet>
      <dgm:spPr/>
    </dgm:pt>
    <dgm:pt modelId="{935F0B86-61C6-B84E-96E3-CFD06E6F69C5}" type="pres">
      <dgm:prSet presAssocID="{13D46E13-F202-4FD5-830A-16FD244C462A}" presName="descendantText" presStyleLbl="alignAccFollowNode1" presStyleIdx="3" presStyleCnt="4">
        <dgm:presLayoutVars>
          <dgm:bulletEnabled val="1"/>
        </dgm:presLayoutVars>
      </dgm:prSet>
      <dgm:spPr/>
    </dgm:pt>
  </dgm:ptLst>
  <dgm:cxnLst>
    <dgm:cxn modelId="{5FA9B209-9A65-3A4A-BBBE-53B662985A62}" type="presOf" srcId="{B40AAC08-9BE4-43B6-BF57-D6CE4E881F25}" destId="{12484BA2-432F-604F-B470-42A613F44342}" srcOrd="0" destOrd="0" presId="urn:microsoft.com/office/officeart/2005/8/layout/vList5"/>
    <dgm:cxn modelId="{9FCBF016-36D8-4354-ACD4-84D3066C8D33}" srcId="{DE1DCEAD-FED7-4AF7-9F63-A9533B64D81B}" destId="{1B569AA9-6DBA-4089-86EB-ED2296DD3E6A}" srcOrd="0" destOrd="0" parTransId="{9C39CD6E-314A-4CE7-8368-994CF0CAE433}" sibTransId="{BD61E809-3FC0-49A0-BCD0-0A6D45A00EE2}"/>
    <dgm:cxn modelId="{31791721-D153-1D4F-85C2-097F6583FD09}" type="presOf" srcId="{302492F3-2170-44DE-881F-5D62DFD6FAB0}" destId="{935F0B86-61C6-B84E-96E3-CFD06E6F69C5}" srcOrd="0" destOrd="0" presId="urn:microsoft.com/office/officeart/2005/8/layout/vList5"/>
    <dgm:cxn modelId="{EE614432-BE70-E148-95D7-1F340F63774D}" type="presOf" srcId="{4B92BAF5-484F-445E-873E-28360B915124}" destId="{D156ECA4-4B63-EA43-96AE-371542A2E087}" srcOrd="0" destOrd="0" presId="urn:microsoft.com/office/officeart/2005/8/layout/vList5"/>
    <dgm:cxn modelId="{337EDC37-7785-6548-BEE6-07666DDC8208}" type="presOf" srcId="{BEBDCC7B-E3B6-4E90-AA59-C4B40F63BEF4}" destId="{074CFC84-1653-854D-8674-C176DEA47C2F}" srcOrd="0" destOrd="0" presId="urn:microsoft.com/office/officeart/2005/8/layout/vList5"/>
    <dgm:cxn modelId="{BED9BE5E-7C66-A54A-A432-8BE94967F11C}" type="presOf" srcId="{5CC3732A-EA0E-4CEB-B464-2B23B4537412}" destId="{E73F1105-3D15-0F42-BD7A-D54588F1FA8B}" srcOrd="0" destOrd="0" presId="urn:microsoft.com/office/officeart/2005/8/layout/vList5"/>
    <dgm:cxn modelId="{2EA0C445-C272-4FF4-90EC-BA0EC0C6398B}" srcId="{4B92BAF5-484F-445E-873E-28360B915124}" destId="{B40AAC08-9BE4-43B6-BF57-D6CE4E881F25}" srcOrd="0" destOrd="0" parTransId="{EDA79CE1-EE31-4EF9-A338-CF6D18CFE6C3}" sibTransId="{A0F7D674-B9C1-42B6-9096-68B3F053D50D}"/>
    <dgm:cxn modelId="{84FDFB6D-3469-9B4F-9CF2-B2A8E3DC3A80}" type="presOf" srcId="{13D46E13-F202-4FD5-830A-16FD244C462A}" destId="{E64A49B3-DE04-0945-9A47-FDF622402507}" srcOrd="0" destOrd="0" presId="urn:microsoft.com/office/officeart/2005/8/layout/vList5"/>
    <dgm:cxn modelId="{A9E3806E-5E35-314D-90D3-1CAE956E0BEE}" type="presOf" srcId="{DE1DCEAD-FED7-4AF7-9F63-A9533B64D81B}" destId="{15FB9361-42E2-D549-B90A-9B8CB6071FFE}" srcOrd="0" destOrd="0" presId="urn:microsoft.com/office/officeart/2005/8/layout/vList5"/>
    <dgm:cxn modelId="{557ECA74-81E1-1E4E-8776-CC8A9B88CF5A}" type="presOf" srcId="{2E2D0AD6-09F3-490D-8157-2AC6258D63AA}" destId="{A08CD00A-0D06-5842-B46F-6978374EDB75}" srcOrd="0" destOrd="0" presId="urn:microsoft.com/office/officeart/2005/8/layout/vList5"/>
    <dgm:cxn modelId="{27ADE698-9247-494D-ADBF-8039DDE331E4}" srcId="{5CC3732A-EA0E-4CEB-B464-2B23B4537412}" destId="{BEBDCC7B-E3B6-4E90-AA59-C4B40F63BEF4}" srcOrd="0" destOrd="0" parTransId="{44716C7B-AB68-4C8B-B9F5-51B2C1153E4E}" sibTransId="{292C449F-9D8C-42B6-8E50-AFC57C0E2ED1}"/>
    <dgm:cxn modelId="{C4678D9C-6E0D-4D97-A08A-927BF194DB48}" srcId="{13D46E13-F202-4FD5-830A-16FD244C462A}" destId="{302492F3-2170-44DE-881F-5D62DFD6FAB0}" srcOrd="0" destOrd="0" parTransId="{3BC326A4-88BA-4477-BD9A-FC3E41AAA520}" sibTransId="{7AF63782-4079-4B19-840E-441EB7E74A24}"/>
    <dgm:cxn modelId="{69DA36A3-C843-4326-93C9-9CAAED6733D0}" srcId="{5CC3732A-EA0E-4CEB-B464-2B23B4537412}" destId="{13D46E13-F202-4FD5-830A-16FD244C462A}" srcOrd="3" destOrd="0" parTransId="{F64FB9A9-F497-4CFF-A091-DB2FD8C3E97C}" sibTransId="{2C3FBBF6-5ACB-4323-8664-8E2601F7FCBC}"/>
    <dgm:cxn modelId="{FBBACEAC-E594-8646-BB78-2D0164FF9063}" type="presOf" srcId="{1B569AA9-6DBA-4089-86EB-ED2296DD3E6A}" destId="{EB2CAAC7-8401-B947-8B61-3908838A2FAC}" srcOrd="0" destOrd="0" presId="urn:microsoft.com/office/officeart/2005/8/layout/vList5"/>
    <dgm:cxn modelId="{8E50BFB3-1453-4684-98FE-4CAA45B60D7A}" srcId="{5CC3732A-EA0E-4CEB-B464-2B23B4537412}" destId="{4B92BAF5-484F-445E-873E-28360B915124}" srcOrd="2" destOrd="0" parTransId="{A8E48855-C22E-48B3-B0A1-6777FDDAE86C}" sibTransId="{4D9F8C81-0EB6-44DC-8DA5-F68DFDF792A8}"/>
    <dgm:cxn modelId="{4B8BD4BD-660E-4EF7-93F1-781D8393397C}" srcId="{5CC3732A-EA0E-4CEB-B464-2B23B4537412}" destId="{DE1DCEAD-FED7-4AF7-9F63-A9533B64D81B}" srcOrd="1" destOrd="0" parTransId="{615E6C20-09CB-4B85-910A-C694794757BC}" sibTransId="{520E6E9A-2C56-4F7C-AD89-C9D5BFC1F50B}"/>
    <dgm:cxn modelId="{5B5875EA-D26D-481C-8190-39E5609A2FF6}" srcId="{BEBDCC7B-E3B6-4E90-AA59-C4B40F63BEF4}" destId="{2E2D0AD6-09F3-490D-8157-2AC6258D63AA}" srcOrd="0" destOrd="0" parTransId="{3197FD94-2F69-436F-BEC2-79E68ACFAB58}" sibTransId="{D3A310DB-58DF-454F-98F7-6217ABEA5B24}"/>
    <dgm:cxn modelId="{98D4A232-1358-174C-9053-7BC92ACB9A33}" type="presParOf" srcId="{E73F1105-3D15-0F42-BD7A-D54588F1FA8B}" destId="{56B61732-A3E2-544B-AF20-C04DDFC0D389}" srcOrd="0" destOrd="0" presId="urn:microsoft.com/office/officeart/2005/8/layout/vList5"/>
    <dgm:cxn modelId="{A0028F26-52DB-D64F-9EF9-E3E913739800}" type="presParOf" srcId="{56B61732-A3E2-544B-AF20-C04DDFC0D389}" destId="{074CFC84-1653-854D-8674-C176DEA47C2F}" srcOrd="0" destOrd="0" presId="urn:microsoft.com/office/officeart/2005/8/layout/vList5"/>
    <dgm:cxn modelId="{6B8DE3A6-1F65-BD4B-92A4-155CD419C0C9}" type="presParOf" srcId="{56B61732-A3E2-544B-AF20-C04DDFC0D389}" destId="{A08CD00A-0D06-5842-B46F-6978374EDB75}" srcOrd="1" destOrd="0" presId="urn:microsoft.com/office/officeart/2005/8/layout/vList5"/>
    <dgm:cxn modelId="{921CCB80-03A9-AE48-ACF4-2B0BCE1BA668}" type="presParOf" srcId="{E73F1105-3D15-0F42-BD7A-D54588F1FA8B}" destId="{E1E8992C-E0E8-7B47-847D-56C7920875EA}" srcOrd="1" destOrd="0" presId="urn:microsoft.com/office/officeart/2005/8/layout/vList5"/>
    <dgm:cxn modelId="{B0B5EFC7-803F-814D-8C28-CDF5EEB83A04}" type="presParOf" srcId="{E73F1105-3D15-0F42-BD7A-D54588F1FA8B}" destId="{12F01005-7DE5-AA47-8277-39CA27863AAE}" srcOrd="2" destOrd="0" presId="urn:microsoft.com/office/officeart/2005/8/layout/vList5"/>
    <dgm:cxn modelId="{E04884D3-E29E-2746-BD4B-CB0DD258AD8C}" type="presParOf" srcId="{12F01005-7DE5-AA47-8277-39CA27863AAE}" destId="{15FB9361-42E2-D549-B90A-9B8CB6071FFE}" srcOrd="0" destOrd="0" presId="urn:microsoft.com/office/officeart/2005/8/layout/vList5"/>
    <dgm:cxn modelId="{2E218820-19FD-854A-B665-9BA23B4236BF}" type="presParOf" srcId="{12F01005-7DE5-AA47-8277-39CA27863AAE}" destId="{EB2CAAC7-8401-B947-8B61-3908838A2FAC}" srcOrd="1" destOrd="0" presId="urn:microsoft.com/office/officeart/2005/8/layout/vList5"/>
    <dgm:cxn modelId="{1611CD7B-412A-AB4E-A021-55EDF3D6109C}" type="presParOf" srcId="{E73F1105-3D15-0F42-BD7A-D54588F1FA8B}" destId="{5CD359ED-2D70-5A4F-9CAC-F917C67D794A}" srcOrd="3" destOrd="0" presId="urn:microsoft.com/office/officeart/2005/8/layout/vList5"/>
    <dgm:cxn modelId="{AE273173-D2C2-AF48-AB3D-9FB680FF3D8D}" type="presParOf" srcId="{E73F1105-3D15-0F42-BD7A-D54588F1FA8B}" destId="{567AB238-2F0A-4942-B443-278AD8929F42}" srcOrd="4" destOrd="0" presId="urn:microsoft.com/office/officeart/2005/8/layout/vList5"/>
    <dgm:cxn modelId="{99D073F4-6DA2-DA4F-8D14-7C579078B941}" type="presParOf" srcId="{567AB238-2F0A-4942-B443-278AD8929F42}" destId="{D156ECA4-4B63-EA43-96AE-371542A2E087}" srcOrd="0" destOrd="0" presId="urn:microsoft.com/office/officeart/2005/8/layout/vList5"/>
    <dgm:cxn modelId="{03F6A4A9-9385-4A4A-BDDB-59F39F3C448D}" type="presParOf" srcId="{567AB238-2F0A-4942-B443-278AD8929F42}" destId="{12484BA2-432F-604F-B470-42A613F44342}" srcOrd="1" destOrd="0" presId="urn:microsoft.com/office/officeart/2005/8/layout/vList5"/>
    <dgm:cxn modelId="{35C5143D-EB3E-EA4D-AD40-966B8D8A3BE7}" type="presParOf" srcId="{E73F1105-3D15-0F42-BD7A-D54588F1FA8B}" destId="{EBB3E446-AE67-1A41-B4D6-B53A9FAFDD31}" srcOrd="5" destOrd="0" presId="urn:microsoft.com/office/officeart/2005/8/layout/vList5"/>
    <dgm:cxn modelId="{AF3C67ED-5636-3549-A183-BDA0B5C78FDF}" type="presParOf" srcId="{E73F1105-3D15-0F42-BD7A-D54588F1FA8B}" destId="{A5CACC27-A3F8-164C-9CC3-48B53AF0F2AB}" srcOrd="6" destOrd="0" presId="urn:microsoft.com/office/officeart/2005/8/layout/vList5"/>
    <dgm:cxn modelId="{50ABFA73-2758-874E-8AF9-23EEC1A143FF}" type="presParOf" srcId="{A5CACC27-A3F8-164C-9CC3-48B53AF0F2AB}" destId="{E64A49B3-DE04-0945-9A47-FDF622402507}" srcOrd="0" destOrd="0" presId="urn:microsoft.com/office/officeart/2005/8/layout/vList5"/>
    <dgm:cxn modelId="{E93C5D14-4037-B54E-A652-A89C669BD4E6}" type="presParOf" srcId="{A5CACC27-A3F8-164C-9CC3-48B53AF0F2AB}" destId="{935F0B86-61C6-B84E-96E3-CFD06E6F69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F8C83-CE1D-814E-BB13-B1803232033F}" type="doc">
      <dgm:prSet loTypeId="urn:microsoft.com/office/officeart/2005/8/layout/lProcess3" loCatId="" qsTypeId="urn:microsoft.com/office/officeart/2005/8/quickstyle/simple1" qsCatId="simple" csTypeId="urn:microsoft.com/office/officeart/2005/8/colors/accent2_2" csCatId="accent2" phldr="1"/>
      <dgm:spPr/>
      <dgm:t>
        <a:bodyPr/>
        <a:lstStyle/>
        <a:p>
          <a:endParaRPr lang="en-US"/>
        </a:p>
      </dgm:t>
    </dgm:pt>
    <dgm:pt modelId="{4D422B88-EF93-8948-B7A0-57957CF3F010}">
      <dgm:prSet phldrT="[Text]"/>
      <dgm:spPr/>
      <dgm:t>
        <a:bodyPr/>
        <a:lstStyle/>
        <a:p>
          <a:r>
            <a:rPr lang="en-US" dirty="0"/>
            <a:t>No dementia</a:t>
          </a:r>
        </a:p>
      </dgm:t>
    </dgm:pt>
    <dgm:pt modelId="{812B157B-5789-5846-BB2C-876DE55D2E7A}" type="parTrans" cxnId="{F945A464-CFA7-1741-BABD-7EEF359F0342}">
      <dgm:prSet/>
      <dgm:spPr/>
      <dgm:t>
        <a:bodyPr/>
        <a:lstStyle/>
        <a:p>
          <a:endParaRPr lang="en-US"/>
        </a:p>
      </dgm:t>
    </dgm:pt>
    <dgm:pt modelId="{D232352A-7917-DD46-9B07-E06DFC08671A}" type="sibTrans" cxnId="{F945A464-CFA7-1741-BABD-7EEF359F0342}">
      <dgm:prSet/>
      <dgm:spPr/>
      <dgm:t>
        <a:bodyPr/>
        <a:lstStyle/>
        <a:p>
          <a:endParaRPr lang="en-US"/>
        </a:p>
      </dgm:t>
    </dgm:pt>
    <dgm:pt modelId="{73E5B530-8BE5-5B4E-A9D5-4DBDAF16271C}">
      <dgm:prSet phldrT="[Text]"/>
      <dgm:spPr/>
      <dgm:t>
        <a:bodyPr/>
        <a:lstStyle/>
        <a:p>
          <a:r>
            <a:rPr lang="en-US" dirty="0"/>
            <a:t>Aerobic exercise or MCE</a:t>
          </a:r>
        </a:p>
      </dgm:t>
    </dgm:pt>
    <dgm:pt modelId="{DFF2829B-9E44-674F-BFE1-4AEF96A382D0}" type="parTrans" cxnId="{9E0EC959-F03B-CF46-870A-733E630624F5}">
      <dgm:prSet/>
      <dgm:spPr/>
      <dgm:t>
        <a:bodyPr/>
        <a:lstStyle/>
        <a:p>
          <a:endParaRPr lang="en-US"/>
        </a:p>
      </dgm:t>
    </dgm:pt>
    <dgm:pt modelId="{2F806C35-847C-1445-AFA4-870C776F76C8}" type="sibTrans" cxnId="{9E0EC959-F03B-CF46-870A-733E630624F5}">
      <dgm:prSet/>
      <dgm:spPr/>
      <dgm:t>
        <a:bodyPr/>
        <a:lstStyle/>
        <a:p>
          <a:endParaRPr lang="en-US"/>
        </a:p>
      </dgm:t>
    </dgm:pt>
    <dgm:pt modelId="{49D15A15-D57B-1646-BFAE-51620349B4AF}">
      <dgm:prSet phldrT="[Text]"/>
      <dgm:spPr/>
      <dgm:t>
        <a:bodyPr/>
        <a:lstStyle/>
        <a:p>
          <a:r>
            <a:rPr lang="en-US" dirty="0"/>
            <a:t>Less new dementia at 6 yrs</a:t>
          </a:r>
        </a:p>
      </dgm:t>
    </dgm:pt>
    <dgm:pt modelId="{3AC44299-2032-974B-B128-2F23A955A0E0}" type="parTrans" cxnId="{EA40512D-2CA6-ED4F-BA7C-E69A4C55B813}">
      <dgm:prSet/>
      <dgm:spPr/>
      <dgm:t>
        <a:bodyPr/>
        <a:lstStyle/>
        <a:p>
          <a:endParaRPr lang="en-US"/>
        </a:p>
      </dgm:t>
    </dgm:pt>
    <dgm:pt modelId="{E5635EAF-C11B-554A-BC60-91698BA9B6BB}" type="sibTrans" cxnId="{EA40512D-2CA6-ED4F-BA7C-E69A4C55B813}">
      <dgm:prSet/>
      <dgm:spPr/>
      <dgm:t>
        <a:bodyPr/>
        <a:lstStyle/>
        <a:p>
          <a:endParaRPr lang="en-US"/>
        </a:p>
      </dgm:t>
    </dgm:pt>
    <dgm:pt modelId="{16B0D9BC-FA6D-0741-8F9B-A95471E13CA1}">
      <dgm:prSet phldrT="[Text]"/>
      <dgm:spPr/>
      <dgm:t>
        <a:bodyPr/>
        <a:lstStyle/>
        <a:p>
          <a:r>
            <a:rPr lang="en-US" dirty="0"/>
            <a:t>Mild cognitive impairment</a:t>
          </a:r>
        </a:p>
      </dgm:t>
    </dgm:pt>
    <dgm:pt modelId="{CDC7648F-053E-2D41-A077-9CF31F8B72C6}" type="parTrans" cxnId="{DB49E2D8-98A1-5A45-9F2B-2E6DC27667A0}">
      <dgm:prSet/>
      <dgm:spPr/>
      <dgm:t>
        <a:bodyPr/>
        <a:lstStyle/>
        <a:p>
          <a:endParaRPr lang="en-US"/>
        </a:p>
      </dgm:t>
    </dgm:pt>
    <dgm:pt modelId="{35EC1A9A-BE3D-EC47-A84A-894776C1150D}" type="sibTrans" cxnId="{DB49E2D8-98A1-5A45-9F2B-2E6DC27667A0}">
      <dgm:prSet/>
      <dgm:spPr/>
      <dgm:t>
        <a:bodyPr/>
        <a:lstStyle/>
        <a:p>
          <a:endParaRPr lang="en-US"/>
        </a:p>
      </dgm:t>
    </dgm:pt>
    <dgm:pt modelId="{5B0BC95C-9F4D-F540-8187-3470410441A5}">
      <dgm:prSet phldrT="[Text]"/>
      <dgm:spPr/>
      <dgm:t>
        <a:bodyPr/>
        <a:lstStyle/>
        <a:p>
          <a:r>
            <a:rPr lang="en-US" dirty="0"/>
            <a:t>Aerobic or MC 60min x2</a:t>
          </a:r>
        </a:p>
      </dgm:t>
    </dgm:pt>
    <dgm:pt modelId="{D6BF79F9-D472-2C4C-8DAB-2C0A6948B4E2}" type="parTrans" cxnId="{873F2526-5873-9A42-A774-9ADF6F43E430}">
      <dgm:prSet/>
      <dgm:spPr/>
      <dgm:t>
        <a:bodyPr/>
        <a:lstStyle/>
        <a:p>
          <a:endParaRPr lang="en-US"/>
        </a:p>
      </dgm:t>
    </dgm:pt>
    <dgm:pt modelId="{1B2584A7-4E36-F249-A94B-25792E932F0E}" type="sibTrans" cxnId="{873F2526-5873-9A42-A774-9ADF6F43E430}">
      <dgm:prSet/>
      <dgm:spPr/>
      <dgm:t>
        <a:bodyPr/>
        <a:lstStyle/>
        <a:p>
          <a:endParaRPr lang="en-US"/>
        </a:p>
      </dgm:t>
    </dgm:pt>
    <dgm:pt modelId="{34CB8B57-D6F6-9C4C-B07D-CD9DED227C2E}">
      <dgm:prSet phldrT="[Text]"/>
      <dgm:spPr/>
      <dgm:t>
        <a:bodyPr/>
        <a:lstStyle/>
        <a:p>
          <a:r>
            <a:rPr lang="en-US" dirty="0"/>
            <a:t>Improve global cognition and exec function</a:t>
          </a:r>
        </a:p>
      </dgm:t>
    </dgm:pt>
    <dgm:pt modelId="{5FF9C839-8F9A-B640-AFBC-8B703E3CC83F}" type="parTrans" cxnId="{9E87155C-47D4-5648-9EB8-3F46056370EE}">
      <dgm:prSet/>
      <dgm:spPr/>
      <dgm:t>
        <a:bodyPr/>
        <a:lstStyle/>
        <a:p>
          <a:endParaRPr lang="en-US"/>
        </a:p>
      </dgm:t>
    </dgm:pt>
    <dgm:pt modelId="{19EC746F-E538-0C49-9D3D-893EFD8EB0D2}" type="sibTrans" cxnId="{9E87155C-47D4-5648-9EB8-3F46056370EE}">
      <dgm:prSet/>
      <dgm:spPr/>
      <dgm:t>
        <a:bodyPr/>
        <a:lstStyle/>
        <a:p>
          <a:endParaRPr lang="en-US"/>
        </a:p>
      </dgm:t>
    </dgm:pt>
    <dgm:pt modelId="{0AD961FE-BC51-8647-B529-B6184CF5BD83}">
      <dgm:prSet phldrT="[Text]"/>
      <dgm:spPr/>
      <dgm:t>
        <a:bodyPr/>
        <a:lstStyle/>
        <a:p>
          <a:r>
            <a:rPr lang="en-US" dirty="0"/>
            <a:t>Dementia</a:t>
          </a:r>
        </a:p>
      </dgm:t>
    </dgm:pt>
    <dgm:pt modelId="{1F623C80-6335-9244-BEBB-1B0E5D8BC96E}" type="parTrans" cxnId="{DA8D3EE3-C104-1F4B-A91E-A0F7C6920688}">
      <dgm:prSet/>
      <dgm:spPr/>
      <dgm:t>
        <a:bodyPr/>
        <a:lstStyle/>
        <a:p>
          <a:endParaRPr lang="en-US"/>
        </a:p>
      </dgm:t>
    </dgm:pt>
    <dgm:pt modelId="{24A067DB-EA79-904B-ADF5-22C2A3FDE6D4}" type="sibTrans" cxnId="{DA8D3EE3-C104-1F4B-A91E-A0F7C6920688}">
      <dgm:prSet/>
      <dgm:spPr/>
      <dgm:t>
        <a:bodyPr/>
        <a:lstStyle/>
        <a:p>
          <a:endParaRPr lang="en-US"/>
        </a:p>
      </dgm:t>
    </dgm:pt>
    <dgm:pt modelId="{6873F23B-1EFD-2847-8F39-1D5B8375F584}">
      <dgm:prSet phldrT="[Text]"/>
      <dgm:spPr/>
      <dgm:t>
        <a:bodyPr/>
        <a:lstStyle/>
        <a:p>
          <a:r>
            <a:rPr lang="en-US" dirty="0"/>
            <a:t>Aerobic or MC</a:t>
          </a:r>
        </a:p>
      </dgm:t>
    </dgm:pt>
    <dgm:pt modelId="{CE5370A9-ACB3-1446-8786-40C7FED81E25}" type="parTrans" cxnId="{6E82584B-26EB-4B49-92DA-392683598BC9}">
      <dgm:prSet/>
      <dgm:spPr/>
      <dgm:t>
        <a:bodyPr/>
        <a:lstStyle/>
        <a:p>
          <a:endParaRPr lang="en-US"/>
        </a:p>
      </dgm:t>
    </dgm:pt>
    <dgm:pt modelId="{338E85B9-0103-2E48-87C8-6DA7E7C016A6}" type="sibTrans" cxnId="{6E82584B-26EB-4B49-92DA-392683598BC9}">
      <dgm:prSet/>
      <dgm:spPr/>
      <dgm:t>
        <a:bodyPr/>
        <a:lstStyle/>
        <a:p>
          <a:endParaRPr lang="en-US"/>
        </a:p>
      </dgm:t>
    </dgm:pt>
    <dgm:pt modelId="{75AD957D-B4C6-2144-A919-777871A4027A}">
      <dgm:prSet phldrT="[Text]"/>
      <dgm:spPr/>
      <dgm:t>
        <a:bodyPr/>
        <a:lstStyle/>
        <a:p>
          <a:r>
            <a:rPr lang="en-US" dirty="0"/>
            <a:t>Improve MOCA ~7 points</a:t>
          </a:r>
        </a:p>
      </dgm:t>
    </dgm:pt>
    <dgm:pt modelId="{3EA7C9B1-8607-6D4F-BA63-82616779E77B}" type="parTrans" cxnId="{58B74531-1B46-EA43-A328-3DE9526F667C}">
      <dgm:prSet/>
      <dgm:spPr/>
      <dgm:t>
        <a:bodyPr/>
        <a:lstStyle/>
        <a:p>
          <a:endParaRPr lang="en-US"/>
        </a:p>
      </dgm:t>
    </dgm:pt>
    <dgm:pt modelId="{F54EE01A-B999-E544-AE58-DC237FA7644A}" type="sibTrans" cxnId="{58B74531-1B46-EA43-A328-3DE9526F667C}">
      <dgm:prSet/>
      <dgm:spPr/>
      <dgm:t>
        <a:bodyPr/>
        <a:lstStyle/>
        <a:p>
          <a:endParaRPr lang="en-US"/>
        </a:p>
      </dgm:t>
    </dgm:pt>
    <dgm:pt modelId="{30ED156D-7AF9-CC41-A1C6-F39D293F99B2}" type="pres">
      <dgm:prSet presAssocID="{CD7F8C83-CE1D-814E-BB13-B1803232033F}" presName="Name0" presStyleCnt="0">
        <dgm:presLayoutVars>
          <dgm:chPref val="3"/>
          <dgm:dir/>
          <dgm:animLvl val="lvl"/>
          <dgm:resizeHandles/>
        </dgm:presLayoutVars>
      </dgm:prSet>
      <dgm:spPr/>
    </dgm:pt>
    <dgm:pt modelId="{E87A5B56-EABD-5C4D-80FF-95B94CED8B41}" type="pres">
      <dgm:prSet presAssocID="{4D422B88-EF93-8948-B7A0-57957CF3F010}" presName="horFlow" presStyleCnt="0"/>
      <dgm:spPr/>
    </dgm:pt>
    <dgm:pt modelId="{39FA447D-6E9B-BD4E-B5B4-812DA3910DDA}" type="pres">
      <dgm:prSet presAssocID="{4D422B88-EF93-8948-B7A0-57957CF3F010}" presName="bigChev" presStyleLbl="node1" presStyleIdx="0" presStyleCnt="3"/>
      <dgm:spPr/>
    </dgm:pt>
    <dgm:pt modelId="{90981E1A-0471-384C-84EA-7863C91342F3}" type="pres">
      <dgm:prSet presAssocID="{DFF2829B-9E44-674F-BFE1-4AEF96A382D0}" presName="parTrans" presStyleCnt="0"/>
      <dgm:spPr/>
    </dgm:pt>
    <dgm:pt modelId="{06DB4E03-5018-9949-BA1E-15DDE04271EC}" type="pres">
      <dgm:prSet presAssocID="{73E5B530-8BE5-5B4E-A9D5-4DBDAF16271C}" presName="node" presStyleLbl="alignAccFollowNode1" presStyleIdx="0" presStyleCnt="6">
        <dgm:presLayoutVars>
          <dgm:bulletEnabled val="1"/>
        </dgm:presLayoutVars>
      </dgm:prSet>
      <dgm:spPr/>
    </dgm:pt>
    <dgm:pt modelId="{9B806A78-4EA5-634A-903D-02DB5FCDF303}" type="pres">
      <dgm:prSet presAssocID="{2F806C35-847C-1445-AFA4-870C776F76C8}" presName="sibTrans" presStyleCnt="0"/>
      <dgm:spPr/>
    </dgm:pt>
    <dgm:pt modelId="{0A1E30DE-C0E3-814D-9AA0-CC75511915AE}" type="pres">
      <dgm:prSet presAssocID="{49D15A15-D57B-1646-BFAE-51620349B4AF}" presName="node" presStyleLbl="alignAccFollowNode1" presStyleIdx="1" presStyleCnt="6">
        <dgm:presLayoutVars>
          <dgm:bulletEnabled val="1"/>
        </dgm:presLayoutVars>
      </dgm:prSet>
      <dgm:spPr/>
    </dgm:pt>
    <dgm:pt modelId="{B6374E0B-3E63-5045-86E0-D5C5C21F8577}" type="pres">
      <dgm:prSet presAssocID="{4D422B88-EF93-8948-B7A0-57957CF3F010}" presName="vSp" presStyleCnt="0"/>
      <dgm:spPr/>
    </dgm:pt>
    <dgm:pt modelId="{85C87AD2-4B1A-884A-93DE-80EC788CCF72}" type="pres">
      <dgm:prSet presAssocID="{16B0D9BC-FA6D-0741-8F9B-A95471E13CA1}" presName="horFlow" presStyleCnt="0"/>
      <dgm:spPr/>
    </dgm:pt>
    <dgm:pt modelId="{FED32ABD-5343-7140-8B82-DA7ABEBC501A}" type="pres">
      <dgm:prSet presAssocID="{16B0D9BC-FA6D-0741-8F9B-A95471E13CA1}" presName="bigChev" presStyleLbl="node1" presStyleIdx="1" presStyleCnt="3"/>
      <dgm:spPr/>
    </dgm:pt>
    <dgm:pt modelId="{55B52AD5-E095-A947-B973-FA8A63DA5404}" type="pres">
      <dgm:prSet presAssocID="{D6BF79F9-D472-2C4C-8DAB-2C0A6948B4E2}" presName="parTrans" presStyleCnt="0"/>
      <dgm:spPr/>
    </dgm:pt>
    <dgm:pt modelId="{04713D6F-7725-4D40-971A-B4B0D4BCD12F}" type="pres">
      <dgm:prSet presAssocID="{5B0BC95C-9F4D-F540-8187-3470410441A5}" presName="node" presStyleLbl="alignAccFollowNode1" presStyleIdx="2" presStyleCnt="6">
        <dgm:presLayoutVars>
          <dgm:bulletEnabled val="1"/>
        </dgm:presLayoutVars>
      </dgm:prSet>
      <dgm:spPr/>
    </dgm:pt>
    <dgm:pt modelId="{37A21B0D-5364-1043-9344-A28C8AAE2B01}" type="pres">
      <dgm:prSet presAssocID="{1B2584A7-4E36-F249-A94B-25792E932F0E}" presName="sibTrans" presStyleCnt="0"/>
      <dgm:spPr/>
    </dgm:pt>
    <dgm:pt modelId="{33FE63D3-D130-DE46-8317-0E7AE804CB80}" type="pres">
      <dgm:prSet presAssocID="{34CB8B57-D6F6-9C4C-B07D-CD9DED227C2E}" presName="node" presStyleLbl="alignAccFollowNode1" presStyleIdx="3" presStyleCnt="6">
        <dgm:presLayoutVars>
          <dgm:bulletEnabled val="1"/>
        </dgm:presLayoutVars>
      </dgm:prSet>
      <dgm:spPr/>
    </dgm:pt>
    <dgm:pt modelId="{9E1DB74C-4E0F-8C43-ACB0-34D9EC6E8565}" type="pres">
      <dgm:prSet presAssocID="{16B0D9BC-FA6D-0741-8F9B-A95471E13CA1}" presName="vSp" presStyleCnt="0"/>
      <dgm:spPr/>
    </dgm:pt>
    <dgm:pt modelId="{41D28636-8C5F-A040-99F6-1E8831BDBE0F}" type="pres">
      <dgm:prSet presAssocID="{0AD961FE-BC51-8647-B529-B6184CF5BD83}" presName="horFlow" presStyleCnt="0"/>
      <dgm:spPr/>
    </dgm:pt>
    <dgm:pt modelId="{23CCF8F4-D3B0-6D4E-93D2-E27BE8A8929E}" type="pres">
      <dgm:prSet presAssocID="{0AD961FE-BC51-8647-B529-B6184CF5BD83}" presName="bigChev" presStyleLbl="node1" presStyleIdx="2" presStyleCnt="3"/>
      <dgm:spPr/>
    </dgm:pt>
    <dgm:pt modelId="{982BB249-49F7-E647-96CD-EE66A68ED174}" type="pres">
      <dgm:prSet presAssocID="{CE5370A9-ACB3-1446-8786-40C7FED81E25}" presName="parTrans" presStyleCnt="0"/>
      <dgm:spPr/>
    </dgm:pt>
    <dgm:pt modelId="{6A9DD508-1B94-C147-9D25-AF3CC4207F16}" type="pres">
      <dgm:prSet presAssocID="{6873F23B-1EFD-2847-8F39-1D5B8375F584}" presName="node" presStyleLbl="alignAccFollowNode1" presStyleIdx="4" presStyleCnt="6">
        <dgm:presLayoutVars>
          <dgm:bulletEnabled val="1"/>
        </dgm:presLayoutVars>
      </dgm:prSet>
      <dgm:spPr/>
    </dgm:pt>
    <dgm:pt modelId="{B0EB76A1-C470-5C4D-B167-99B26109E20E}" type="pres">
      <dgm:prSet presAssocID="{338E85B9-0103-2E48-87C8-6DA7E7C016A6}" presName="sibTrans" presStyleCnt="0"/>
      <dgm:spPr/>
    </dgm:pt>
    <dgm:pt modelId="{F6B12B7D-EC37-7949-9BFB-EDFBA8A722A8}" type="pres">
      <dgm:prSet presAssocID="{75AD957D-B4C6-2144-A919-777871A4027A}" presName="node" presStyleLbl="alignAccFollowNode1" presStyleIdx="5" presStyleCnt="6">
        <dgm:presLayoutVars>
          <dgm:bulletEnabled val="1"/>
        </dgm:presLayoutVars>
      </dgm:prSet>
      <dgm:spPr/>
    </dgm:pt>
  </dgm:ptLst>
  <dgm:cxnLst>
    <dgm:cxn modelId="{3A35B516-A1B3-BF4F-A939-6B4A45B9BFC3}" type="presOf" srcId="{49D15A15-D57B-1646-BFAE-51620349B4AF}" destId="{0A1E30DE-C0E3-814D-9AA0-CC75511915AE}" srcOrd="0" destOrd="0" presId="urn:microsoft.com/office/officeart/2005/8/layout/lProcess3"/>
    <dgm:cxn modelId="{873F2526-5873-9A42-A774-9ADF6F43E430}" srcId="{16B0D9BC-FA6D-0741-8F9B-A95471E13CA1}" destId="{5B0BC95C-9F4D-F540-8187-3470410441A5}" srcOrd="0" destOrd="0" parTransId="{D6BF79F9-D472-2C4C-8DAB-2C0A6948B4E2}" sibTransId="{1B2584A7-4E36-F249-A94B-25792E932F0E}"/>
    <dgm:cxn modelId="{EA40512D-2CA6-ED4F-BA7C-E69A4C55B813}" srcId="{4D422B88-EF93-8948-B7A0-57957CF3F010}" destId="{49D15A15-D57B-1646-BFAE-51620349B4AF}" srcOrd="1" destOrd="0" parTransId="{3AC44299-2032-974B-B128-2F23A955A0E0}" sibTransId="{E5635EAF-C11B-554A-BC60-91698BA9B6BB}"/>
    <dgm:cxn modelId="{094AEB30-D1F4-0747-86C8-F5A4673F42C7}" type="presOf" srcId="{75AD957D-B4C6-2144-A919-777871A4027A}" destId="{F6B12B7D-EC37-7949-9BFB-EDFBA8A722A8}" srcOrd="0" destOrd="0" presId="urn:microsoft.com/office/officeart/2005/8/layout/lProcess3"/>
    <dgm:cxn modelId="{58B74531-1B46-EA43-A328-3DE9526F667C}" srcId="{0AD961FE-BC51-8647-B529-B6184CF5BD83}" destId="{75AD957D-B4C6-2144-A919-777871A4027A}" srcOrd="1" destOrd="0" parTransId="{3EA7C9B1-8607-6D4F-BA63-82616779E77B}" sibTransId="{F54EE01A-B999-E544-AE58-DC237FA7644A}"/>
    <dgm:cxn modelId="{9E87155C-47D4-5648-9EB8-3F46056370EE}" srcId="{16B0D9BC-FA6D-0741-8F9B-A95471E13CA1}" destId="{34CB8B57-D6F6-9C4C-B07D-CD9DED227C2E}" srcOrd="1" destOrd="0" parTransId="{5FF9C839-8F9A-B640-AFBC-8B703E3CC83F}" sibTransId="{19EC746F-E538-0C49-9D3D-893EFD8EB0D2}"/>
    <dgm:cxn modelId="{F945A464-CFA7-1741-BABD-7EEF359F0342}" srcId="{CD7F8C83-CE1D-814E-BB13-B1803232033F}" destId="{4D422B88-EF93-8948-B7A0-57957CF3F010}" srcOrd="0" destOrd="0" parTransId="{812B157B-5789-5846-BB2C-876DE55D2E7A}" sibTransId="{D232352A-7917-DD46-9B07-E06DFC08671A}"/>
    <dgm:cxn modelId="{6E82584B-26EB-4B49-92DA-392683598BC9}" srcId="{0AD961FE-BC51-8647-B529-B6184CF5BD83}" destId="{6873F23B-1EFD-2847-8F39-1D5B8375F584}" srcOrd="0" destOrd="0" parTransId="{CE5370A9-ACB3-1446-8786-40C7FED81E25}" sibTransId="{338E85B9-0103-2E48-87C8-6DA7E7C016A6}"/>
    <dgm:cxn modelId="{D5E01B53-E196-DC40-BBAE-99D14576ECDD}" type="presOf" srcId="{34CB8B57-D6F6-9C4C-B07D-CD9DED227C2E}" destId="{33FE63D3-D130-DE46-8317-0E7AE804CB80}" srcOrd="0" destOrd="0" presId="urn:microsoft.com/office/officeart/2005/8/layout/lProcess3"/>
    <dgm:cxn modelId="{9E0EC959-F03B-CF46-870A-733E630624F5}" srcId="{4D422B88-EF93-8948-B7A0-57957CF3F010}" destId="{73E5B530-8BE5-5B4E-A9D5-4DBDAF16271C}" srcOrd="0" destOrd="0" parTransId="{DFF2829B-9E44-674F-BFE1-4AEF96A382D0}" sibTransId="{2F806C35-847C-1445-AFA4-870C776F76C8}"/>
    <dgm:cxn modelId="{CC46A65A-A20C-CF4F-A82C-7FA708A8D8EE}" type="presOf" srcId="{CD7F8C83-CE1D-814E-BB13-B1803232033F}" destId="{30ED156D-7AF9-CC41-A1C6-F39D293F99B2}" srcOrd="0" destOrd="0" presId="urn:microsoft.com/office/officeart/2005/8/layout/lProcess3"/>
    <dgm:cxn modelId="{CDAF959A-2ABA-FA4B-9428-470C90E72D80}" type="presOf" srcId="{0AD961FE-BC51-8647-B529-B6184CF5BD83}" destId="{23CCF8F4-D3B0-6D4E-93D2-E27BE8A8929E}" srcOrd="0" destOrd="0" presId="urn:microsoft.com/office/officeart/2005/8/layout/lProcess3"/>
    <dgm:cxn modelId="{2A75AEA9-DC87-6D44-A27C-5CB7D7B6D6F8}" type="presOf" srcId="{16B0D9BC-FA6D-0741-8F9B-A95471E13CA1}" destId="{FED32ABD-5343-7140-8B82-DA7ABEBC501A}" srcOrd="0" destOrd="0" presId="urn:microsoft.com/office/officeart/2005/8/layout/lProcess3"/>
    <dgm:cxn modelId="{5D7D5DCA-C726-E14C-97E0-1E68F33727F3}" type="presOf" srcId="{4D422B88-EF93-8948-B7A0-57957CF3F010}" destId="{39FA447D-6E9B-BD4E-B5B4-812DA3910DDA}" srcOrd="0" destOrd="0" presId="urn:microsoft.com/office/officeart/2005/8/layout/lProcess3"/>
    <dgm:cxn modelId="{F0FB83CA-9DE0-3946-A9CD-4875F74CEEA5}" type="presOf" srcId="{73E5B530-8BE5-5B4E-A9D5-4DBDAF16271C}" destId="{06DB4E03-5018-9949-BA1E-15DDE04271EC}" srcOrd="0" destOrd="0" presId="urn:microsoft.com/office/officeart/2005/8/layout/lProcess3"/>
    <dgm:cxn modelId="{AE7864D5-CA60-B34B-A0F6-4496A52C1EE0}" type="presOf" srcId="{6873F23B-1EFD-2847-8F39-1D5B8375F584}" destId="{6A9DD508-1B94-C147-9D25-AF3CC4207F16}" srcOrd="0" destOrd="0" presId="urn:microsoft.com/office/officeart/2005/8/layout/lProcess3"/>
    <dgm:cxn modelId="{DB49E2D8-98A1-5A45-9F2B-2E6DC27667A0}" srcId="{CD7F8C83-CE1D-814E-BB13-B1803232033F}" destId="{16B0D9BC-FA6D-0741-8F9B-A95471E13CA1}" srcOrd="1" destOrd="0" parTransId="{CDC7648F-053E-2D41-A077-9CF31F8B72C6}" sibTransId="{35EC1A9A-BE3D-EC47-A84A-894776C1150D}"/>
    <dgm:cxn modelId="{FD98B9DC-741C-8942-B60D-8CAB31B25359}" type="presOf" srcId="{5B0BC95C-9F4D-F540-8187-3470410441A5}" destId="{04713D6F-7725-4D40-971A-B4B0D4BCD12F}" srcOrd="0" destOrd="0" presId="urn:microsoft.com/office/officeart/2005/8/layout/lProcess3"/>
    <dgm:cxn modelId="{DA8D3EE3-C104-1F4B-A91E-A0F7C6920688}" srcId="{CD7F8C83-CE1D-814E-BB13-B1803232033F}" destId="{0AD961FE-BC51-8647-B529-B6184CF5BD83}" srcOrd="2" destOrd="0" parTransId="{1F623C80-6335-9244-BEBB-1B0E5D8BC96E}" sibTransId="{24A067DB-EA79-904B-ADF5-22C2A3FDE6D4}"/>
    <dgm:cxn modelId="{9C710E16-857A-E040-9D5C-FFA501DBCD3C}" type="presParOf" srcId="{30ED156D-7AF9-CC41-A1C6-F39D293F99B2}" destId="{E87A5B56-EABD-5C4D-80FF-95B94CED8B41}" srcOrd="0" destOrd="0" presId="urn:microsoft.com/office/officeart/2005/8/layout/lProcess3"/>
    <dgm:cxn modelId="{F4ABE46A-154D-9644-A2A2-B01AAA636745}" type="presParOf" srcId="{E87A5B56-EABD-5C4D-80FF-95B94CED8B41}" destId="{39FA447D-6E9B-BD4E-B5B4-812DA3910DDA}" srcOrd="0" destOrd="0" presId="urn:microsoft.com/office/officeart/2005/8/layout/lProcess3"/>
    <dgm:cxn modelId="{3A103954-122D-8741-8B3F-D2A6B755468F}" type="presParOf" srcId="{E87A5B56-EABD-5C4D-80FF-95B94CED8B41}" destId="{90981E1A-0471-384C-84EA-7863C91342F3}" srcOrd="1" destOrd="0" presId="urn:microsoft.com/office/officeart/2005/8/layout/lProcess3"/>
    <dgm:cxn modelId="{577178A3-50E6-FB49-BCDA-B3E926C92868}" type="presParOf" srcId="{E87A5B56-EABD-5C4D-80FF-95B94CED8B41}" destId="{06DB4E03-5018-9949-BA1E-15DDE04271EC}" srcOrd="2" destOrd="0" presId="urn:microsoft.com/office/officeart/2005/8/layout/lProcess3"/>
    <dgm:cxn modelId="{7019D38C-89DD-BA46-97AD-8468FFA59D80}" type="presParOf" srcId="{E87A5B56-EABD-5C4D-80FF-95B94CED8B41}" destId="{9B806A78-4EA5-634A-903D-02DB5FCDF303}" srcOrd="3" destOrd="0" presId="urn:microsoft.com/office/officeart/2005/8/layout/lProcess3"/>
    <dgm:cxn modelId="{403809A3-531E-314D-9CB2-E1FBE0753AAA}" type="presParOf" srcId="{E87A5B56-EABD-5C4D-80FF-95B94CED8B41}" destId="{0A1E30DE-C0E3-814D-9AA0-CC75511915AE}" srcOrd="4" destOrd="0" presId="urn:microsoft.com/office/officeart/2005/8/layout/lProcess3"/>
    <dgm:cxn modelId="{850209FF-CC43-364B-B3E3-D5A815E0571B}" type="presParOf" srcId="{30ED156D-7AF9-CC41-A1C6-F39D293F99B2}" destId="{B6374E0B-3E63-5045-86E0-D5C5C21F8577}" srcOrd="1" destOrd="0" presId="urn:microsoft.com/office/officeart/2005/8/layout/lProcess3"/>
    <dgm:cxn modelId="{CD3EEDEB-B771-B64A-BF02-8AC22241882E}" type="presParOf" srcId="{30ED156D-7AF9-CC41-A1C6-F39D293F99B2}" destId="{85C87AD2-4B1A-884A-93DE-80EC788CCF72}" srcOrd="2" destOrd="0" presId="urn:microsoft.com/office/officeart/2005/8/layout/lProcess3"/>
    <dgm:cxn modelId="{416C7089-319B-4D40-A997-E9C98E6A45D6}" type="presParOf" srcId="{85C87AD2-4B1A-884A-93DE-80EC788CCF72}" destId="{FED32ABD-5343-7140-8B82-DA7ABEBC501A}" srcOrd="0" destOrd="0" presId="urn:microsoft.com/office/officeart/2005/8/layout/lProcess3"/>
    <dgm:cxn modelId="{EBCC43DF-CA9D-F847-8D2E-DC04CFA5F48B}" type="presParOf" srcId="{85C87AD2-4B1A-884A-93DE-80EC788CCF72}" destId="{55B52AD5-E095-A947-B973-FA8A63DA5404}" srcOrd="1" destOrd="0" presId="urn:microsoft.com/office/officeart/2005/8/layout/lProcess3"/>
    <dgm:cxn modelId="{E5467F51-816B-044B-9D53-277D20226F65}" type="presParOf" srcId="{85C87AD2-4B1A-884A-93DE-80EC788CCF72}" destId="{04713D6F-7725-4D40-971A-B4B0D4BCD12F}" srcOrd="2" destOrd="0" presId="urn:microsoft.com/office/officeart/2005/8/layout/lProcess3"/>
    <dgm:cxn modelId="{A09B2837-7F08-FA47-879B-D92665C39584}" type="presParOf" srcId="{85C87AD2-4B1A-884A-93DE-80EC788CCF72}" destId="{37A21B0D-5364-1043-9344-A28C8AAE2B01}" srcOrd="3" destOrd="0" presId="urn:microsoft.com/office/officeart/2005/8/layout/lProcess3"/>
    <dgm:cxn modelId="{7ADDC7C2-84A4-7447-888A-84EB5C23A0CA}" type="presParOf" srcId="{85C87AD2-4B1A-884A-93DE-80EC788CCF72}" destId="{33FE63D3-D130-DE46-8317-0E7AE804CB80}" srcOrd="4" destOrd="0" presId="urn:microsoft.com/office/officeart/2005/8/layout/lProcess3"/>
    <dgm:cxn modelId="{E3227746-ACA1-9342-8D65-C8980F5F8B57}" type="presParOf" srcId="{30ED156D-7AF9-CC41-A1C6-F39D293F99B2}" destId="{9E1DB74C-4E0F-8C43-ACB0-34D9EC6E8565}" srcOrd="3" destOrd="0" presId="urn:microsoft.com/office/officeart/2005/8/layout/lProcess3"/>
    <dgm:cxn modelId="{23E0A80B-3A0F-BB43-9D30-9971E93523AB}" type="presParOf" srcId="{30ED156D-7AF9-CC41-A1C6-F39D293F99B2}" destId="{41D28636-8C5F-A040-99F6-1E8831BDBE0F}" srcOrd="4" destOrd="0" presId="urn:microsoft.com/office/officeart/2005/8/layout/lProcess3"/>
    <dgm:cxn modelId="{74897E5A-095F-CA44-BD0B-D6BF77A1F096}" type="presParOf" srcId="{41D28636-8C5F-A040-99F6-1E8831BDBE0F}" destId="{23CCF8F4-D3B0-6D4E-93D2-E27BE8A8929E}" srcOrd="0" destOrd="0" presId="urn:microsoft.com/office/officeart/2005/8/layout/lProcess3"/>
    <dgm:cxn modelId="{13F95D9D-BB54-A348-92B2-81BC51E5ABE4}" type="presParOf" srcId="{41D28636-8C5F-A040-99F6-1E8831BDBE0F}" destId="{982BB249-49F7-E647-96CD-EE66A68ED174}" srcOrd="1" destOrd="0" presId="urn:microsoft.com/office/officeart/2005/8/layout/lProcess3"/>
    <dgm:cxn modelId="{476C0B1E-EFC3-F84E-BA65-9FE49A38374F}" type="presParOf" srcId="{41D28636-8C5F-A040-99F6-1E8831BDBE0F}" destId="{6A9DD508-1B94-C147-9D25-AF3CC4207F16}" srcOrd="2" destOrd="0" presId="urn:microsoft.com/office/officeart/2005/8/layout/lProcess3"/>
    <dgm:cxn modelId="{F4E283B8-7F4C-2F40-A3A2-D996F618ACF9}" type="presParOf" srcId="{41D28636-8C5F-A040-99F6-1E8831BDBE0F}" destId="{B0EB76A1-C470-5C4D-B167-99B26109E20E}" srcOrd="3" destOrd="0" presId="urn:microsoft.com/office/officeart/2005/8/layout/lProcess3"/>
    <dgm:cxn modelId="{AA398B05-935C-7643-8A8C-A058E8B7BC84}" type="presParOf" srcId="{41D28636-8C5F-A040-99F6-1E8831BDBE0F}" destId="{F6B12B7D-EC37-7949-9BFB-EDFBA8A722A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DF283-140B-4EAB-B3C8-B5149BAFB2B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BF885D5-5306-4452-9B2E-6F35B4C3B5C0}">
      <dgm:prSet/>
      <dgm:spPr/>
      <dgm:t>
        <a:bodyPr/>
        <a:lstStyle/>
        <a:p>
          <a:r>
            <a:rPr lang="en-US"/>
            <a:t>Smoking has been associated with 1.5-2 times the risk of developing dementia</a:t>
          </a:r>
        </a:p>
      </dgm:t>
    </dgm:pt>
    <dgm:pt modelId="{63658FEF-FCCC-4F65-BA40-5B1332A02E26}" type="parTrans" cxnId="{4EF25009-AB7A-4211-89CD-3C533C2039CE}">
      <dgm:prSet/>
      <dgm:spPr/>
      <dgm:t>
        <a:bodyPr/>
        <a:lstStyle/>
        <a:p>
          <a:endParaRPr lang="en-US"/>
        </a:p>
      </dgm:t>
    </dgm:pt>
    <dgm:pt modelId="{03022650-1364-479B-A53F-01CCAA286775}" type="sibTrans" cxnId="{4EF25009-AB7A-4211-89CD-3C533C2039CE}">
      <dgm:prSet/>
      <dgm:spPr/>
      <dgm:t>
        <a:bodyPr/>
        <a:lstStyle/>
        <a:p>
          <a:endParaRPr lang="en-US"/>
        </a:p>
      </dgm:t>
    </dgm:pt>
    <dgm:pt modelId="{C5E34FF3-1D1E-48E3-A782-3E234467B474}">
      <dgm:prSet/>
      <dgm:spPr/>
      <dgm:t>
        <a:bodyPr/>
        <a:lstStyle/>
        <a:p>
          <a:r>
            <a:rPr lang="en-US"/>
            <a:t>Smoking cessation is an important way to decrease the risk of developing dementia</a:t>
          </a:r>
        </a:p>
      </dgm:t>
    </dgm:pt>
    <dgm:pt modelId="{C5D8457D-31FC-4B09-9DD7-8634C081369C}" type="parTrans" cxnId="{72581F9E-441B-4D76-829E-CF7A2FA207C3}">
      <dgm:prSet/>
      <dgm:spPr/>
      <dgm:t>
        <a:bodyPr/>
        <a:lstStyle/>
        <a:p>
          <a:endParaRPr lang="en-US"/>
        </a:p>
      </dgm:t>
    </dgm:pt>
    <dgm:pt modelId="{0FF9B0E8-FBDE-4405-98F6-F5EFD042D66F}" type="sibTrans" cxnId="{72581F9E-441B-4D76-829E-CF7A2FA207C3}">
      <dgm:prSet/>
      <dgm:spPr/>
      <dgm:t>
        <a:bodyPr/>
        <a:lstStyle/>
        <a:p>
          <a:endParaRPr lang="en-US"/>
        </a:p>
      </dgm:t>
    </dgm:pt>
    <dgm:pt modelId="{36579900-7078-4255-AE5E-2140D1170CB5}" type="pres">
      <dgm:prSet presAssocID="{317DF283-140B-4EAB-B3C8-B5149BAFB2BC}" presName="root" presStyleCnt="0">
        <dgm:presLayoutVars>
          <dgm:dir/>
          <dgm:resizeHandles val="exact"/>
        </dgm:presLayoutVars>
      </dgm:prSet>
      <dgm:spPr/>
    </dgm:pt>
    <dgm:pt modelId="{0DBB9D9B-19BA-4A40-AEB6-7A467225674C}" type="pres">
      <dgm:prSet presAssocID="{CBF885D5-5306-4452-9B2E-6F35B4C3B5C0}" presName="compNode" presStyleCnt="0"/>
      <dgm:spPr/>
    </dgm:pt>
    <dgm:pt modelId="{627F6D61-2D4E-4F49-B6C9-F8B4D7971E8D}" type="pres">
      <dgm:prSet presAssocID="{CBF885D5-5306-4452-9B2E-6F35B4C3B5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oking"/>
        </a:ext>
      </dgm:extLst>
    </dgm:pt>
    <dgm:pt modelId="{CA40ABED-9AEC-439B-90F5-0EB600C986D1}" type="pres">
      <dgm:prSet presAssocID="{CBF885D5-5306-4452-9B2E-6F35B4C3B5C0}" presName="spaceRect" presStyleCnt="0"/>
      <dgm:spPr/>
    </dgm:pt>
    <dgm:pt modelId="{E59F5384-D511-4CC8-B72C-64A88F8A28E2}" type="pres">
      <dgm:prSet presAssocID="{CBF885D5-5306-4452-9B2E-6F35B4C3B5C0}" presName="textRect" presStyleLbl="revTx" presStyleIdx="0" presStyleCnt="2">
        <dgm:presLayoutVars>
          <dgm:chMax val="1"/>
          <dgm:chPref val="1"/>
        </dgm:presLayoutVars>
      </dgm:prSet>
      <dgm:spPr/>
    </dgm:pt>
    <dgm:pt modelId="{167D2A4E-4A07-481F-B4CE-C74924E73271}" type="pres">
      <dgm:prSet presAssocID="{03022650-1364-479B-A53F-01CCAA286775}" presName="sibTrans" presStyleCnt="0"/>
      <dgm:spPr/>
    </dgm:pt>
    <dgm:pt modelId="{301AC21C-944E-479F-AE07-872D00C44D9B}" type="pres">
      <dgm:prSet presAssocID="{C5E34FF3-1D1E-48E3-A782-3E234467B474}" presName="compNode" presStyleCnt="0"/>
      <dgm:spPr/>
    </dgm:pt>
    <dgm:pt modelId="{436B963B-D6E2-4DE9-885F-F7636737CF80}" type="pres">
      <dgm:prSet presAssocID="{C5E34FF3-1D1E-48E3-A782-3E234467B4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moking"/>
        </a:ext>
      </dgm:extLst>
    </dgm:pt>
    <dgm:pt modelId="{954B6C77-D1FA-4A21-899C-E2CF3F14B203}" type="pres">
      <dgm:prSet presAssocID="{C5E34FF3-1D1E-48E3-A782-3E234467B474}" presName="spaceRect" presStyleCnt="0"/>
      <dgm:spPr/>
    </dgm:pt>
    <dgm:pt modelId="{D0FF128E-D98C-4073-8707-2EB23C26F4D5}" type="pres">
      <dgm:prSet presAssocID="{C5E34FF3-1D1E-48E3-A782-3E234467B474}" presName="textRect" presStyleLbl="revTx" presStyleIdx="1" presStyleCnt="2">
        <dgm:presLayoutVars>
          <dgm:chMax val="1"/>
          <dgm:chPref val="1"/>
        </dgm:presLayoutVars>
      </dgm:prSet>
      <dgm:spPr/>
    </dgm:pt>
  </dgm:ptLst>
  <dgm:cxnLst>
    <dgm:cxn modelId="{4EF25009-AB7A-4211-89CD-3C533C2039CE}" srcId="{317DF283-140B-4EAB-B3C8-B5149BAFB2BC}" destId="{CBF885D5-5306-4452-9B2E-6F35B4C3B5C0}" srcOrd="0" destOrd="0" parTransId="{63658FEF-FCCC-4F65-BA40-5B1332A02E26}" sibTransId="{03022650-1364-479B-A53F-01CCAA286775}"/>
    <dgm:cxn modelId="{910B8A45-1694-41C5-95CE-B96A7BCB2E24}" type="presOf" srcId="{317DF283-140B-4EAB-B3C8-B5149BAFB2BC}" destId="{36579900-7078-4255-AE5E-2140D1170CB5}" srcOrd="0" destOrd="0" presId="urn:microsoft.com/office/officeart/2018/2/layout/IconLabelList"/>
    <dgm:cxn modelId="{8B207667-0813-4414-83F2-6FE950247EEC}" type="presOf" srcId="{CBF885D5-5306-4452-9B2E-6F35B4C3B5C0}" destId="{E59F5384-D511-4CC8-B72C-64A88F8A28E2}" srcOrd="0" destOrd="0" presId="urn:microsoft.com/office/officeart/2018/2/layout/IconLabelList"/>
    <dgm:cxn modelId="{C4286782-5F2A-4FF0-A82F-E422BB0A98EB}" type="presOf" srcId="{C5E34FF3-1D1E-48E3-A782-3E234467B474}" destId="{D0FF128E-D98C-4073-8707-2EB23C26F4D5}" srcOrd="0" destOrd="0" presId="urn:microsoft.com/office/officeart/2018/2/layout/IconLabelList"/>
    <dgm:cxn modelId="{72581F9E-441B-4D76-829E-CF7A2FA207C3}" srcId="{317DF283-140B-4EAB-B3C8-B5149BAFB2BC}" destId="{C5E34FF3-1D1E-48E3-A782-3E234467B474}" srcOrd="1" destOrd="0" parTransId="{C5D8457D-31FC-4B09-9DD7-8634C081369C}" sibTransId="{0FF9B0E8-FBDE-4405-98F6-F5EFD042D66F}"/>
    <dgm:cxn modelId="{98AC6BE7-9865-4C73-9269-9312EDC49355}" type="presParOf" srcId="{36579900-7078-4255-AE5E-2140D1170CB5}" destId="{0DBB9D9B-19BA-4A40-AEB6-7A467225674C}" srcOrd="0" destOrd="0" presId="urn:microsoft.com/office/officeart/2018/2/layout/IconLabelList"/>
    <dgm:cxn modelId="{926CBE6E-81F8-4335-B48B-0CE8A1128897}" type="presParOf" srcId="{0DBB9D9B-19BA-4A40-AEB6-7A467225674C}" destId="{627F6D61-2D4E-4F49-B6C9-F8B4D7971E8D}" srcOrd="0" destOrd="0" presId="urn:microsoft.com/office/officeart/2018/2/layout/IconLabelList"/>
    <dgm:cxn modelId="{8F3D2E9F-B3B7-465D-BE7F-16B60DDCE2F6}" type="presParOf" srcId="{0DBB9D9B-19BA-4A40-AEB6-7A467225674C}" destId="{CA40ABED-9AEC-439B-90F5-0EB600C986D1}" srcOrd="1" destOrd="0" presId="urn:microsoft.com/office/officeart/2018/2/layout/IconLabelList"/>
    <dgm:cxn modelId="{443DBAEB-440E-4BA2-8722-BEEDB1F3A781}" type="presParOf" srcId="{0DBB9D9B-19BA-4A40-AEB6-7A467225674C}" destId="{E59F5384-D511-4CC8-B72C-64A88F8A28E2}" srcOrd="2" destOrd="0" presId="urn:microsoft.com/office/officeart/2018/2/layout/IconLabelList"/>
    <dgm:cxn modelId="{71E50A42-361A-4D1D-8FEC-CE429EAFB598}" type="presParOf" srcId="{36579900-7078-4255-AE5E-2140D1170CB5}" destId="{167D2A4E-4A07-481F-B4CE-C74924E73271}" srcOrd="1" destOrd="0" presId="urn:microsoft.com/office/officeart/2018/2/layout/IconLabelList"/>
    <dgm:cxn modelId="{CD2C148C-90E6-45C1-8AAB-6A1E3626904A}" type="presParOf" srcId="{36579900-7078-4255-AE5E-2140D1170CB5}" destId="{301AC21C-944E-479F-AE07-872D00C44D9B}" srcOrd="2" destOrd="0" presId="urn:microsoft.com/office/officeart/2018/2/layout/IconLabelList"/>
    <dgm:cxn modelId="{61A0A7AE-FE29-4BA1-9D81-4F16EB9C215C}" type="presParOf" srcId="{301AC21C-944E-479F-AE07-872D00C44D9B}" destId="{436B963B-D6E2-4DE9-885F-F7636737CF80}" srcOrd="0" destOrd="0" presId="urn:microsoft.com/office/officeart/2018/2/layout/IconLabelList"/>
    <dgm:cxn modelId="{3AAEFE57-831D-4229-9C23-C27D243E13D2}" type="presParOf" srcId="{301AC21C-944E-479F-AE07-872D00C44D9B}" destId="{954B6C77-D1FA-4A21-899C-E2CF3F14B203}" srcOrd="1" destOrd="0" presId="urn:microsoft.com/office/officeart/2018/2/layout/IconLabelList"/>
    <dgm:cxn modelId="{1D3B8AAE-6256-452A-AC9A-F27F523877EA}" type="presParOf" srcId="{301AC21C-944E-479F-AE07-872D00C44D9B}" destId="{D0FF128E-D98C-4073-8707-2EB23C26F4D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9961C8-593E-47DF-8866-66BD6936CA5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6371841-1EAA-4ED5-8273-AEC50CDB2452}">
      <dgm:prSet/>
      <dgm:spPr/>
      <dgm:t>
        <a:bodyPr/>
        <a:lstStyle/>
        <a:p>
          <a:r>
            <a:rPr lang="en-US"/>
            <a:t>Increased risk of dementia with alcohol intake of an average of 2 drinks/day</a:t>
          </a:r>
        </a:p>
      </dgm:t>
    </dgm:pt>
    <dgm:pt modelId="{8048A3D5-FCFE-43E8-8523-8C9CB6421D71}" type="parTrans" cxnId="{2C91BCA6-B753-420E-84D9-688C849D1F33}">
      <dgm:prSet/>
      <dgm:spPr/>
      <dgm:t>
        <a:bodyPr/>
        <a:lstStyle/>
        <a:p>
          <a:endParaRPr lang="en-US"/>
        </a:p>
      </dgm:t>
    </dgm:pt>
    <dgm:pt modelId="{111596AE-85C6-47E4-9C54-F8219BBBA706}" type="sibTrans" cxnId="{2C91BCA6-B753-420E-84D9-688C849D1F33}">
      <dgm:prSet/>
      <dgm:spPr/>
      <dgm:t>
        <a:bodyPr/>
        <a:lstStyle/>
        <a:p>
          <a:endParaRPr lang="en-US"/>
        </a:p>
      </dgm:t>
    </dgm:pt>
    <dgm:pt modelId="{70252341-9655-4B2E-B87E-93E512132449}">
      <dgm:prSet/>
      <dgm:spPr/>
      <dgm:t>
        <a:bodyPr/>
        <a:lstStyle/>
        <a:p>
          <a:r>
            <a:rPr lang="en-US"/>
            <a:t>Limiting alcohol use has positive health benefits</a:t>
          </a:r>
        </a:p>
      </dgm:t>
    </dgm:pt>
    <dgm:pt modelId="{F6FD9604-C164-44CA-A57D-1C10E59B68E9}" type="parTrans" cxnId="{3D6076E6-A8F6-4048-AADE-8D9D3451D3EC}">
      <dgm:prSet/>
      <dgm:spPr/>
      <dgm:t>
        <a:bodyPr/>
        <a:lstStyle/>
        <a:p>
          <a:endParaRPr lang="en-US"/>
        </a:p>
      </dgm:t>
    </dgm:pt>
    <dgm:pt modelId="{4D1E2F8C-FE0F-4174-8823-02935BB397DB}" type="sibTrans" cxnId="{3D6076E6-A8F6-4048-AADE-8D9D3451D3EC}">
      <dgm:prSet/>
      <dgm:spPr/>
      <dgm:t>
        <a:bodyPr/>
        <a:lstStyle/>
        <a:p>
          <a:endParaRPr lang="en-US"/>
        </a:p>
      </dgm:t>
    </dgm:pt>
    <dgm:pt modelId="{BA32D59D-6853-496D-990E-FF3E59449D62}">
      <dgm:prSet/>
      <dgm:spPr/>
      <dgm:t>
        <a:bodyPr/>
        <a:lstStyle/>
        <a:p>
          <a:r>
            <a:rPr lang="en-US"/>
            <a:t>Women &lt; 1 drink/day</a:t>
          </a:r>
        </a:p>
      </dgm:t>
    </dgm:pt>
    <dgm:pt modelId="{EBB3729E-0C6F-423A-B379-F4DA57B2EEFC}" type="parTrans" cxnId="{0D8F351E-169F-4605-816C-35CAC91C27B9}">
      <dgm:prSet/>
      <dgm:spPr/>
      <dgm:t>
        <a:bodyPr/>
        <a:lstStyle/>
        <a:p>
          <a:endParaRPr lang="en-US"/>
        </a:p>
      </dgm:t>
    </dgm:pt>
    <dgm:pt modelId="{F214767A-96A2-4743-A83A-927049893A33}" type="sibTrans" cxnId="{0D8F351E-169F-4605-816C-35CAC91C27B9}">
      <dgm:prSet/>
      <dgm:spPr/>
      <dgm:t>
        <a:bodyPr/>
        <a:lstStyle/>
        <a:p>
          <a:endParaRPr lang="en-US"/>
        </a:p>
      </dgm:t>
    </dgm:pt>
    <dgm:pt modelId="{2AE44866-08FE-46BE-9265-C56A797F34DD}">
      <dgm:prSet/>
      <dgm:spPr/>
      <dgm:t>
        <a:bodyPr/>
        <a:lstStyle/>
        <a:p>
          <a:r>
            <a:rPr lang="en-US"/>
            <a:t>Men &lt; 2 drinks/day</a:t>
          </a:r>
        </a:p>
      </dgm:t>
    </dgm:pt>
    <dgm:pt modelId="{5C005357-863F-446F-81DD-BBD0052560ED}" type="parTrans" cxnId="{2EA59083-EC8E-4410-9319-4965BA456EBC}">
      <dgm:prSet/>
      <dgm:spPr/>
      <dgm:t>
        <a:bodyPr/>
        <a:lstStyle/>
        <a:p>
          <a:endParaRPr lang="en-US"/>
        </a:p>
      </dgm:t>
    </dgm:pt>
    <dgm:pt modelId="{4168CAF0-357B-4FFC-A529-E12A1C5BADA6}" type="sibTrans" cxnId="{2EA59083-EC8E-4410-9319-4965BA456EBC}">
      <dgm:prSet/>
      <dgm:spPr/>
      <dgm:t>
        <a:bodyPr/>
        <a:lstStyle/>
        <a:p>
          <a:endParaRPr lang="en-US"/>
        </a:p>
      </dgm:t>
    </dgm:pt>
    <dgm:pt modelId="{62BA7232-8CD1-4CB8-A605-B9146F415D95}">
      <dgm:prSet/>
      <dgm:spPr/>
      <dgm:t>
        <a:bodyPr/>
        <a:lstStyle/>
        <a:p>
          <a:r>
            <a:rPr lang="en-US"/>
            <a:t>Unclear if moderate alcohol consumption is associated with risk</a:t>
          </a:r>
        </a:p>
      </dgm:t>
    </dgm:pt>
    <dgm:pt modelId="{1465928D-28C5-4101-B391-7C53E7187E74}" type="parTrans" cxnId="{98DD292C-196E-4949-9A7E-038FF94E1834}">
      <dgm:prSet/>
      <dgm:spPr/>
      <dgm:t>
        <a:bodyPr/>
        <a:lstStyle/>
        <a:p>
          <a:endParaRPr lang="en-US"/>
        </a:p>
      </dgm:t>
    </dgm:pt>
    <dgm:pt modelId="{8C4B3A0F-E680-4DCD-AF21-1542C8969984}" type="sibTrans" cxnId="{98DD292C-196E-4949-9A7E-038FF94E1834}">
      <dgm:prSet/>
      <dgm:spPr/>
      <dgm:t>
        <a:bodyPr/>
        <a:lstStyle/>
        <a:p>
          <a:endParaRPr lang="en-US"/>
        </a:p>
      </dgm:t>
    </dgm:pt>
    <dgm:pt modelId="{25FDF7A8-7325-4E3D-ACDA-116174A5AF19}" type="pres">
      <dgm:prSet presAssocID="{8F9961C8-593E-47DF-8866-66BD6936CA55}" presName="root" presStyleCnt="0">
        <dgm:presLayoutVars>
          <dgm:dir/>
          <dgm:resizeHandles val="exact"/>
        </dgm:presLayoutVars>
      </dgm:prSet>
      <dgm:spPr/>
    </dgm:pt>
    <dgm:pt modelId="{938C773A-371D-4EC8-B079-EC83B69A07FD}" type="pres">
      <dgm:prSet presAssocID="{C6371841-1EAA-4ED5-8273-AEC50CDB2452}" presName="compNode" presStyleCnt="0"/>
      <dgm:spPr/>
    </dgm:pt>
    <dgm:pt modelId="{48AD0939-C37A-49D7-95E2-965EF070DD52}" type="pres">
      <dgm:prSet presAssocID="{C6371841-1EAA-4ED5-8273-AEC50CDB2452}" presName="bgRect" presStyleLbl="bgShp" presStyleIdx="0" presStyleCnt="3"/>
      <dgm:spPr/>
    </dgm:pt>
    <dgm:pt modelId="{11878FAB-1C4C-46C4-956D-3BC9CCD65268}" type="pres">
      <dgm:prSet presAssocID="{C6371841-1EAA-4ED5-8273-AEC50CDB24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e"/>
        </a:ext>
      </dgm:extLst>
    </dgm:pt>
    <dgm:pt modelId="{8927D1B8-925D-48C0-8C70-CE1DE8C6332D}" type="pres">
      <dgm:prSet presAssocID="{C6371841-1EAA-4ED5-8273-AEC50CDB2452}" presName="spaceRect" presStyleCnt="0"/>
      <dgm:spPr/>
    </dgm:pt>
    <dgm:pt modelId="{3860D6D8-DCDE-4E73-A7C8-9C2D70933504}" type="pres">
      <dgm:prSet presAssocID="{C6371841-1EAA-4ED5-8273-AEC50CDB2452}" presName="parTx" presStyleLbl="revTx" presStyleIdx="0" presStyleCnt="4">
        <dgm:presLayoutVars>
          <dgm:chMax val="0"/>
          <dgm:chPref val="0"/>
        </dgm:presLayoutVars>
      </dgm:prSet>
      <dgm:spPr/>
    </dgm:pt>
    <dgm:pt modelId="{34C549E1-3BEE-4062-A508-65B54B5DD019}" type="pres">
      <dgm:prSet presAssocID="{111596AE-85C6-47E4-9C54-F8219BBBA706}" presName="sibTrans" presStyleCnt="0"/>
      <dgm:spPr/>
    </dgm:pt>
    <dgm:pt modelId="{76B9DAF3-DAA5-47C9-ABF5-267BBF490490}" type="pres">
      <dgm:prSet presAssocID="{70252341-9655-4B2E-B87E-93E512132449}" presName="compNode" presStyleCnt="0"/>
      <dgm:spPr/>
    </dgm:pt>
    <dgm:pt modelId="{FB59D59B-F0C2-4C13-A234-9B65D1D67922}" type="pres">
      <dgm:prSet presAssocID="{70252341-9655-4B2E-B87E-93E512132449}" presName="bgRect" presStyleLbl="bgShp" presStyleIdx="1" presStyleCnt="3"/>
      <dgm:spPr/>
    </dgm:pt>
    <dgm:pt modelId="{65EAD2D5-B278-40F9-B2A0-CC463DB048B3}" type="pres">
      <dgm:prSet presAssocID="{70252341-9655-4B2E-B87E-93E5121324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mpagne Glasses"/>
        </a:ext>
      </dgm:extLst>
    </dgm:pt>
    <dgm:pt modelId="{C78FD533-C041-4E4D-B758-A8256DE22790}" type="pres">
      <dgm:prSet presAssocID="{70252341-9655-4B2E-B87E-93E512132449}" presName="spaceRect" presStyleCnt="0"/>
      <dgm:spPr/>
    </dgm:pt>
    <dgm:pt modelId="{4C40F3FD-B5F8-410D-A009-F2B7DCA23583}" type="pres">
      <dgm:prSet presAssocID="{70252341-9655-4B2E-B87E-93E512132449}" presName="parTx" presStyleLbl="revTx" presStyleIdx="1" presStyleCnt="4">
        <dgm:presLayoutVars>
          <dgm:chMax val="0"/>
          <dgm:chPref val="0"/>
        </dgm:presLayoutVars>
      </dgm:prSet>
      <dgm:spPr/>
    </dgm:pt>
    <dgm:pt modelId="{878509E3-7856-45E4-A525-04EDEC09C0DD}" type="pres">
      <dgm:prSet presAssocID="{70252341-9655-4B2E-B87E-93E512132449}" presName="desTx" presStyleLbl="revTx" presStyleIdx="2" presStyleCnt="4">
        <dgm:presLayoutVars/>
      </dgm:prSet>
      <dgm:spPr/>
    </dgm:pt>
    <dgm:pt modelId="{DCBC9D67-25C3-43D7-AD8E-42CFF27A8847}" type="pres">
      <dgm:prSet presAssocID="{4D1E2F8C-FE0F-4174-8823-02935BB397DB}" presName="sibTrans" presStyleCnt="0"/>
      <dgm:spPr/>
    </dgm:pt>
    <dgm:pt modelId="{03560677-B12E-4886-AA9E-1DC60F7DB128}" type="pres">
      <dgm:prSet presAssocID="{62BA7232-8CD1-4CB8-A605-B9146F415D95}" presName="compNode" presStyleCnt="0"/>
      <dgm:spPr/>
    </dgm:pt>
    <dgm:pt modelId="{7ED971E8-54BD-4D20-9EA3-3D02627028B4}" type="pres">
      <dgm:prSet presAssocID="{62BA7232-8CD1-4CB8-A605-B9146F415D95}" presName="bgRect" presStyleLbl="bgShp" presStyleIdx="2" presStyleCnt="3"/>
      <dgm:spPr/>
    </dgm:pt>
    <dgm:pt modelId="{A0090B8B-EAEE-4481-B801-F08A68D505BB}" type="pres">
      <dgm:prSet presAssocID="{62BA7232-8CD1-4CB8-A605-B9146F415D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01B26CE6-C9D1-4246-ADA3-C8CCDBD46993}" type="pres">
      <dgm:prSet presAssocID="{62BA7232-8CD1-4CB8-A605-B9146F415D95}" presName="spaceRect" presStyleCnt="0"/>
      <dgm:spPr/>
    </dgm:pt>
    <dgm:pt modelId="{139C6E13-72E9-43E6-9FDF-8F4309C483F3}" type="pres">
      <dgm:prSet presAssocID="{62BA7232-8CD1-4CB8-A605-B9146F415D95}" presName="parTx" presStyleLbl="revTx" presStyleIdx="3" presStyleCnt="4">
        <dgm:presLayoutVars>
          <dgm:chMax val="0"/>
          <dgm:chPref val="0"/>
        </dgm:presLayoutVars>
      </dgm:prSet>
      <dgm:spPr/>
    </dgm:pt>
  </dgm:ptLst>
  <dgm:cxnLst>
    <dgm:cxn modelId="{0D8F351E-169F-4605-816C-35CAC91C27B9}" srcId="{70252341-9655-4B2E-B87E-93E512132449}" destId="{BA32D59D-6853-496D-990E-FF3E59449D62}" srcOrd="0" destOrd="0" parTransId="{EBB3729E-0C6F-423A-B379-F4DA57B2EEFC}" sibTransId="{F214767A-96A2-4743-A83A-927049893A33}"/>
    <dgm:cxn modelId="{98DD292C-196E-4949-9A7E-038FF94E1834}" srcId="{8F9961C8-593E-47DF-8866-66BD6936CA55}" destId="{62BA7232-8CD1-4CB8-A605-B9146F415D95}" srcOrd="2" destOrd="0" parTransId="{1465928D-28C5-4101-B391-7C53E7187E74}" sibTransId="{8C4B3A0F-E680-4DCD-AF21-1542C8969984}"/>
    <dgm:cxn modelId="{C1584643-AAB0-4D29-BF7E-9BD14A54E966}" type="presOf" srcId="{C6371841-1EAA-4ED5-8273-AEC50CDB2452}" destId="{3860D6D8-DCDE-4E73-A7C8-9C2D70933504}" srcOrd="0" destOrd="0" presId="urn:microsoft.com/office/officeart/2018/2/layout/IconVerticalSolidList"/>
    <dgm:cxn modelId="{2EA59083-EC8E-4410-9319-4965BA456EBC}" srcId="{70252341-9655-4B2E-B87E-93E512132449}" destId="{2AE44866-08FE-46BE-9265-C56A797F34DD}" srcOrd="1" destOrd="0" parTransId="{5C005357-863F-446F-81DD-BBD0052560ED}" sibTransId="{4168CAF0-357B-4FFC-A529-E12A1C5BADA6}"/>
    <dgm:cxn modelId="{AD81CB8C-6365-4866-B331-849A5AABF28C}" type="presOf" srcId="{2AE44866-08FE-46BE-9265-C56A797F34DD}" destId="{878509E3-7856-45E4-A525-04EDEC09C0DD}" srcOrd="0" destOrd="1" presId="urn:microsoft.com/office/officeart/2018/2/layout/IconVerticalSolidList"/>
    <dgm:cxn modelId="{2C91BCA6-B753-420E-84D9-688C849D1F33}" srcId="{8F9961C8-593E-47DF-8866-66BD6936CA55}" destId="{C6371841-1EAA-4ED5-8273-AEC50CDB2452}" srcOrd="0" destOrd="0" parTransId="{8048A3D5-FCFE-43E8-8523-8C9CB6421D71}" sibTransId="{111596AE-85C6-47E4-9C54-F8219BBBA706}"/>
    <dgm:cxn modelId="{504BC3C9-BA9E-4F15-98B4-BB5690811E31}" type="presOf" srcId="{62BA7232-8CD1-4CB8-A605-B9146F415D95}" destId="{139C6E13-72E9-43E6-9FDF-8F4309C483F3}" srcOrd="0" destOrd="0" presId="urn:microsoft.com/office/officeart/2018/2/layout/IconVerticalSolidList"/>
    <dgm:cxn modelId="{D76F3DD6-DE22-4961-B0D4-CD1E8E40C5D6}" type="presOf" srcId="{BA32D59D-6853-496D-990E-FF3E59449D62}" destId="{878509E3-7856-45E4-A525-04EDEC09C0DD}" srcOrd="0" destOrd="0" presId="urn:microsoft.com/office/officeart/2018/2/layout/IconVerticalSolidList"/>
    <dgm:cxn modelId="{3D6076E6-A8F6-4048-AADE-8D9D3451D3EC}" srcId="{8F9961C8-593E-47DF-8866-66BD6936CA55}" destId="{70252341-9655-4B2E-B87E-93E512132449}" srcOrd="1" destOrd="0" parTransId="{F6FD9604-C164-44CA-A57D-1C10E59B68E9}" sibTransId="{4D1E2F8C-FE0F-4174-8823-02935BB397DB}"/>
    <dgm:cxn modelId="{1BE871E7-E45A-432D-90B7-517130A8AAF4}" type="presOf" srcId="{70252341-9655-4B2E-B87E-93E512132449}" destId="{4C40F3FD-B5F8-410D-A009-F2B7DCA23583}" srcOrd="0" destOrd="0" presId="urn:microsoft.com/office/officeart/2018/2/layout/IconVerticalSolidList"/>
    <dgm:cxn modelId="{8B19C3E8-C1E8-464D-A18C-59E4FC7EDC07}" type="presOf" srcId="{8F9961C8-593E-47DF-8866-66BD6936CA55}" destId="{25FDF7A8-7325-4E3D-ACDA-116174A5AF19}" srcOrd="0" destOrd="0" presId="urn:microsoft.com/office/officeart/2018/2/layout/IconVerticalSolidList"/>
    <dgm:cxn modelId="{801460D6-1AB7-4F7E-A5E5-61C7F8668D72}" type="presParOf" srcId="{25FDF7A8-7325-4E3D-ACDA-116174A5AF19}" destId="{938C773A-371D-4EC8-B079-EC83B69A07FD}" srcOrd="0" destOrd="0" presId="urn:microsoft.com/office/officeart/2018/2/layout/IconVerticalSolidList"/>
    <dgm:cxn modelId="{B6A52FDE-8F85-415A-9BB3-DF8AB6FB7771}" type="presParOf" srcId="{938C773A-371D-4EC8-B079-EC83B69A07FD}" destId="{48AD0939-C37A-49D7-95E2-965EF070DD52}" srcOrd="0" destOrd="0" presId="urn:microsoft.com/office/officeart/2018/2/layout/IconVerticalSolidList"/>
    <dgm:cxn modelId="{76E81B11-CA80-431E-9E82-84342E2BB4D6}" type="presParOf" srcId="{938C773A-371D-4EC8-B079-EC83B69A07FD}" destId="{11878FAB-1C4C-46C4-956D-3BC9CCD65268}" srcOrd="1" destOrd="0" presId="urn:microsoft.com/office/officeart/2018/2/layout/IconVerticalSolidList"/>
    <dgm:cxn modelId="{995D24E8-E3FA-48AC-A15F-8A6D38BB1BD7}" type="presParOf" srcId="{938C773A-371D-4EC8-B079-EC83B69A07FD}" destId="{8927D1B8-925D-48C0-8C70-CE1DE8C6332D}" srcOrd="2" destOrd="0" presId="urn:microsoft.com/office/officeart/2018/2/layout/IconVerticalSolidList"/>
    <dgm:cxn modelId="{6DF6A400-0601-4424-99DF-E7FBD8A43460}" type="presParOf" srcId="{938C773A-371D-4EC8-B079-EC83B69A07FD}" destId="{3860D6D8-DCDE-4E73-A7C8-9C2D70933504}" srcOrd="3" destOrd="0" presId="urn:microsoft.com/office/officeart/2018/2/layout/IconVerticalSolidList"/>
    <dgm:cxn modelId="{48D9DB7B-195B-4248-B31C-455326EA2345}" type="presParOf" srcId="{25FDF7A8-7325-4E3D-ACDA-116174A5AF19}" destId="{34C549E1-3BEE-4062-A508-65B54B5DD019}" srcOrd="1" destOrd="0" presId="urn:microsoft.com/office/officeart/2018/2/layout/IconVerticalSolidList"/>
    <dgm:cxn modelId="{ED26506A-0BD2-4E15-9A10-20DC7564258B}" type="presParOf" srcId="{25FDF7A8-7325-4E3D-ACDA-116174A5AF19}" destId="{76B9DAF3-DAA5-47C9-ABF5-267BBF490490}" srcOrd="2" destOrd="0" presId="urn:microsoft.com/office/officeart/2018/2/layout/IconVerticalSolidList"/>
    <dgm:cxn modelId="{73CC1949-9ED1-496C-9E84-3210C7CB9DA2}" type="presParOf" srcId="{76B9DAF3-DAA5-47C9-ABF5-267BBF490490}" destId="{FB59D59B-F0C2-4C13-A234-9B65D1D67922}" srcOrd="0" destOrd="0" presId="urn:microsoft.com/office/officeart/2018/2/layout/IconVerticalSolidList"/>
    <dgm:cxn modelId="{039476E5-D781-41C6-803D-CB9A3F72B6AE}" type="presParOf" srcId="{76B9DAF3-DAA5-47C9-ABF5-267BBF490490}" destId="{65EAD2D5-B278-40F9-B2A0-CC463DB048B3}" srcOrd="1" destOrd="0" presId="urn:microsoft.com/office/officeart/2018/2/layout/IconVerticalSolidList"/>
    <dgm:cxn modelId="{864A6E93-538E-4B7E-A777-4241F7E8C406}" type="presParOf" srcId="{76B9DAF3-DAA5-47C9-ABF5-267BBF490490}" destId="{C78FD533-C041-4E4D-B758-A8256DE22790}" srcOrd="2" destOrd="0" presId="urn:microsoft.com/office/officeart/2018/2/layout/IconVerticalSolidList"/>
    <dgm:cxn modelId="{FE995620-69C2-45ED-8509-5D03B429A82F}" type="presParOf" srcId="{76B9DAF3-DAA5-47C9-ABF5-267BBF490490}" destId="{4C40F3FD-B5F8-410D-A009-F2B7DCA23583}" srcOrd="3" destOrd="0" presId="urn:microsoft.com/office/officeart/2018/2/layout/IconVerticalSolidList"/>
    <dgm:cxn modelId="{B54B3D5B-0C37-429C-A5E0-ECD6BA0270F1}" type="presParOf" srcId="{76B9DAF3-DAA5-47C9-ABF5-267BBF490490}" destId="{878509E3-7856-45E4-A525-04EDEC09C0DD}" srcOrd="4" destOrd="0" presId="urn:microsoft.com/office/officeart/2018/2/layout/IconVerticalSolidList"/>
    <dgm:cxn modelId="{CB426D8C-D7A4-4B34-9095-F43098CFB57B}" type="presParOf" srcId="{25FDF7A8-7325-4E3D-ACDA-116174A5AF19}" destId="{DCBC9D67-25C3-43D7-AD8E-42CFF27A8847}" srcOrd="3" destOrd="0" presId="urn:microsoft.com/office/officeart/2018/2/layout/IconVerticalSolidList"/>
    <dgm:cxn modelId="{9CF43B88-E6E9-4B6E-AADC-3291C6EE0358}" type="presParOf" srcId="{25FDF7A8-7325-4E3D-ACDA-116174A5AF19}" destId="{03560677-B12E-4886-AA9E-1DC60F7DB128}" srcOrd="4" destOrd="0" presId="urn:microsoft.com/office/officeart/2018/2/layout/IconVerticalSolidList"/>
    <dgm:cxn modelId="{11F040E4-AE44-4F2B-8B5E-47C50EFEBA07}" type="presParOf" srcId="{03560677-B12E-4886-AA9E-1DC60F7DB128}" destId="{7ED971E8-54BD-4D20-9EA3-3D02627028B4}" srcOrd="0" destOrd="0" presId="urn:microsoft.com/office/officeart/2018/2/layout/IconVerticalSolidList"/>
    <dgm:cxn modelId="{00773006-23FD-41FC-949B-46402375FC66}" type="presParOf" srcId="{03560677-B12E-4886-AA9E-1DC60F7DB128}" destId="{A0090B8B-EAEE-4481-B801-F08A68D505BB}" srcOrd="1" destOrd="0" presId="urn:microsoft.com/office/officeart/2018/2/layout/IconVerticalSolidList"/>
    <dgm:cxn modelId="{E85601CF-2E98-4891-A5D4-7225A965495D}" type="presParOf" srcId="{03560677-B12E-4886-AA9E-1DC60F7DB128}" destId="{01B26CE6-C9D1-4246-ADA3-C8CCDBD46993}" srcOrd="2" destOrd="0" presId="urn:microsoft.com/office/officeart/2018/2/layout/IconVerticalSolidList"/>
    <dgm:cxn modelId="{2F895F24-9E2C-4BC0-B8A3-09B9C0A98B6D}" type="presParOf" srcId="{03560677-B12E-4886-AA9E-1DC60F7DB128}" destId="{139C6E13-72E9-43E6-9FDF-8F4309C483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ADFD8F-45A2-4AA8-ABDE-8DD9B8658BD6}"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5B03C7DC-1318-45A0-94F7-1408E7348C93}">
      <dgm:prSet/>
      <dgm:spPr/>
      <dgm:t>
        <a:bodyPr/>
        <a:lstStyle/>
        <a:p>
          <a:r>
            <a:rPr lang="en-US"/>
            <a:t>Long term cannabis use is associated with smaller brain volumes and cognitive deficits in mid-life, which is associated with an increased risk of developing dementia in later life</a:t>
          </a:r>
        </a:p>
      </dgm:t>
    </dgm:pt>
    <dgm:pt modelId="{12ACC46E-81AA-429C-B45A-EAC40E899939}" type="parTrans" cxnId="{09E14B56-AA49-4860-925A-F2EA1C280C78}">
      <dgm:prSet/>
      <dgm:spPr/>
      <dgm:t>
        <a:bodyPr/>
        <a:lstStyle/>
        <a:p>
          <a:endParaRPr lang="en-US"/>
        </a:p>
      </dgm:t>
    </dgm:pt>
    <dgm:pt modelId="{E8DB6644-835C-4817-9F01-C5AC475F0FC4}" type="sibTrans" cxnId="{09E14B56-AA49-4860-925A-F2EA1C280C78}">
      <dgm:prSet/>
      <dgm:spPr/>
      <dgm:t>
        <a:bodyPr/>
        <a:lstStyle/>
        <a:p>
          <a:endParaRPr lang="en-US"/>
        </a:p>
      </dgm:t>
    </dgm:pt>
    <dgm:pt modelId="{7C51C81B-D48C-42AF-9B7A-201908DF72CD}">
      <dgm:prSet/>
      <dgm:spPr/>
      <dgm:t>
        <a:bodyPr/>
        <a:lstStyle/>
        <a:p>
          <a:r>
            <a:rPr lang="en-US" dirty="0"/>
            <a:t>Current cannabis users have a higher rate of cognitive deficits as compared to people who do not use cannabis</a:t>
          </a:r>
        </a:p>
      </dgm:t>
    </dgm:pt>
    <dgm:pt modelId="{7A1209B7-2697-43C6-A36C-6B758DA20CC9}" type="parTrans" cxnId="{B201EF7E-A958-42C1-B902-7BD288340B6F}">
      <dgm:prSet/>
      <dgm:spPr/>
      <dgm:t>
        <a:bodyPr/>
        <a:lstStyle/>
        <a:p>
          <a:endParaRPr lang="en-US"/>
        </a:p>
      </dgm:t>
    </dgm:pt>
    <dgm:pt modelId="{5671F9FE-811F-452A-8B8A-4915EC3693A2}" type="sibTrans" cxnId="{B201EF7E-A958-42C1-B902-7BD288340B6F}">
      <dgm:prSet/>
      <dgm:spPr/>
      <dgm:t>
        <a:bodyPr/>
        <a:lstStyle/>
        <a:p>
          <a:endParaRPr lang="en-US"/>
        </a:p>
      </dgm:t>
    </dgm:pt>
    <dgm:pt modelId="{E66E5351-DAEF-EB43-92CE-7462E6D0DA82}" type="pres">
      <dgm:prSet presAssocID="{3CADFD8F-45A2-4AA8-ABDE-8DD9B8658BD6}" presName="hierChild1" presStyleCnt="0">
        <dgm:presLayoutVars>
          <dgm:chPref val="1"/>
          <dgm:dir/>
          <dgm:animOne val="branch"/>
          <dgm:animLvl val="lvl"/>
          <dgm:resizeHandles/>
        </dgm:presLayoutVars>
      </dgm:prSet>
      <dgm:spPr/>
    </dgm:pt>
    <dgm:pt modelId="{919E9CAA-209E-BE4A-BFAB-B4A90101CACA}" type="pres">
      <dgm:prSet presAssocID="{5B03C7DC-1318-45A0-94F7-1408E7348C93}" presName="hierRoot1" presStyleCnt="0"/>
      <dgm:spPr/>
    </dgm:pt>
    <dgm:pt modelId="{DA5D9129-46A2-5344-A73B-E61448EBBE2E}" type="pres">
      <dgm:prSet presAssocID="{5B03C7DC-1318-45A0-94F7-1408E7348C93}" presName="composite" presStyleCnt="0"/>
      <dgm:spPr/>
    </dgm:pt>
    <dgm:pt modelId="{191FC68C-EF1F-F54E-961E-6D1CBA0DE783}" type="pres">
      <dgm:prSet presAssocID="{5B03C7DC-1318-45A0-94F7-1408E7348C93}" presName="background" presStyleLbl="node0" presStyleIdx="0" presStyleCnt="2"/>
      <dgm:spPr/>
    </dgm:pt>
    <dgm:pt modelId="{A5CF7912-CB51-0F49-B5B2-15825CF3D222}" type="pres">
      <dgm:prSet presAssocID="{5B03C7DC-1318-45A0-94F7-1408E7348C93}" presName="text" presStyleLbl="fgAcc0" presStyleIdx="0" presStyleCnt="2">
        <dgm:presLayoutVars>
          <dgm:chPref val="3"/>
        </dgm:presLayoutVars>
      </dgm:prSet>
      <dgm:spPr/>
    </dgm:pt>
    <dgm:pt modelId="{D195FE27-4963-E145-809F-FB80C23E54EC}" type="pres">
      <dgm:prSet presAssocID="{5B03C7DC-1318-45A0-94F7-1408E7348C93}" presName="hierChild2" presStyleCnt="0"/>
      <dgm:spPr/>
    </dgm:pt>
    <dgm:pt modelId="{AD0C19A3-3CC2-F24A-833D-7BC6D2A3D29B}" type="pres">
      <dgm:prSet presAssocID="{7C51C81B-D48C-42AF-9B7A-201908DF72CD}" presName="hierRoot1" presStyleCnt="0"/>
      <dgm:spPr/>
    </dgm:pt>
    <dgm:pt modelId="{1339AD28-48B1-1444-9683-A44373C67BB0}" type="pres">
      <dgm:prSet presAssocID="{7C51C81B-D48C-42AF-9B7A-201908DF72CD}" presName="composite" presStyleCnt="0"/>
      <dgm:spPr/>
    </dgm:pt>
    <dgm:pt modelId="{D953FD95-92A8-D444-A890-1F0E28B01C52}" type="pres">
      <dgm:prSet presAssocID="{7C51C81B-D48C-42AF-9B7A-201908DF72CD}" presName="background" presStyleLbl="node0" presStyleIdx="1" presStyleCnt="2"/>
      <dgm:spPr/>
    </dgm:pt>
    <dgm:pt modelId="{E923056E-6289-9E43-AF70-56B01BBD43A1}" type="pres">
      <dgm:prSet presAssocID="{7C51C81B-D48C-42AF-9B7A-201908DF72CD}" presName="text" presStyleLbl="fgAcc0" presStyleIdx="1" presStyleCnt="2">
        <dgm:presLayoutVars>
          <dgm:chPref val="3"/>
        </dgm:presLayoutVars>
      </dgm:prSet>
      <dgm:spPr/>
    </dgm:pt>
    <dgm:pt modelId="{F3F32F6B-709B-1942-8942-45C23C8EBB67}" type="pres">
      <dgm:prSet presAssocID="{7C51C81B-D48C-42AF-9B7A-201908DF72CD}" presName="hierChild2" presStyleCnt="0"/>
      <dgm:spPr/>
    </dgm:pt>
  </dgm:ptLst>
  <dgm:cxnLst>
    <dgm:cxn modelId="{A3BEE042-165A-F444-B017-C5537630900C}" type="presOf" srcId="{7C51C81B-D48C-42AF-9B7A-201908DF72CD}" destId="{E923056E-6289-9E43-AF70-56B01BBD43A1}" srcOrd="0" destOrd="0" presId="urn:microsoft.com/office/officeart/2005/8/layout/hierarchy1"/>
    <dgm:cxn modelId="{1005CD44-6091-484C-A8B7-02B55326D824}" type="presOf" srcId="{3CADFD8F-45A2-4AA8-ABDE-8DD9B8658BD6}" destId="{E66E5351-DAEF-EB43-92CE-7462E6D0DA82}" srcOrd="0" destOrd="0" presId="urn:microsoft.com/office/officeart/2005/8/layout/hierarchy1"/>
    <dgm:cxn modelId="{99CA7569-B15D-D84A-8FC2-29E969D9E417}" type="presOf" srcId="{5B03C7DC-1318-45A0-94F7-1408E7348C93}" destId="{A5CF7912-CB51-0F49-B5B2-15825CF3D222}" srcOrd="0" destOrd="0" presId="urn:microsoft.com/office/officeart/2005/8/layout/hierarchy1"/>
    <dgm:cxn modelId="{09E14B56-AA49-4860-925A-F2EA1C280C78}" srcId="{3CADFD8F-45A2-4AA8-ABDE-8DD9B8658BD6}" destId="{5B03C7DC-1318-45A0-94F7-1408E7348C93}" srcOrd="0" destOrd="0" parTransId="{12ACC46E-81AA-429C-B45A-EAC40E899939}" sibTransId="{E8DB6644-835C-4817-9F01-C5AC475F0FC4}"/>
    <dgm:cxn modelId="{B201EF7E-A958-42C1-B902-7BD288340B6F}" srcId="{3CADFD8F-45A2-4AA8-ABDE-8DD9B8658BD6}" destId="{7C51C81B-D48C-42AF-9B7A-201908DF72CD}" srcOrd="1" destOrd="0" parTransId="{7A1209B7-2697-43C6-A36C-6B758DA20CC9}" sibTransId="{5671F9FE-811F-452A-8B8A-4915EC3693A2}"/>
    <dgm:cxn modelId="{61A2E07B-4D17-2C46-BD30-B73F6BFE3FCA}" type="presParOf" srcId="{E66E5351-DAEF-EB43-92CE-7462E6D0DA82}" destId="{919E9CAA-209E-BE4A-BFAB-B4A90101CACA}" srcOrd="0" destOrd="0" presId="urn:microsoft.com/office/officeart/2005/8/layout/hierarchy1"/>
    <dgm:cxn modelId="{5E13DA3C-ABF1-234F-A196-2A9476064AE8}" type="presParOf" srcId="{919E9CAA-209E-BE4A-BFAB-B4A90101CACA}" destId="{DA5D9129-46A2-5344-A73B-E61448EBBE2E}" srcOrd="0" destOrd="0" presId="urn:microsoft.com/office/officeart/2005/8/layout/hierarchy1"/>
    <dgm:cxn modelId="{47051A08-2E3C-7B4A-ACFF-A081C84CA6AB}" type="presParOf" srcId="{DA5D9129-46A2-5344-A73B-E61448EBBE2E}" destId="{191FC68C-EF1F-F54E-961E-6D1CBA0DE783}" srcOrd="0" destOrd="0" presId="urn:microsoft.com/office/officeart/2005/8/layout/hierarchy1"/>
    <dgm:cxn modelId="{F2EC8F6F-479B-324A-8E80-DC65E9C77D48}" type="presParOf" srcId="{DA5D9129-46A2-5344-A73B-E61448EBBE2E}" destId="{A5CF7912-CB51-0F49-B5B2-15825CF3D222}" srcOrd="1" destOrd="0" presId="urn:microsoft.com/office/officeart/2005/8/layout/hierarchy1"/>
    <dgm:cxn modelId="{96223C8C-73A2-5640-9C25-6CAE58839F94}" type="presParOf" srcId="{919E9CAA-209E-BE4A-BFAB-B4A90101CACA}" destId="{D195FE27-4963-E145-809F-FB80C23E54EC}" srcOrd="1" destOrd="0" presId="urn:microsoft.com/office/officeart/2005/8/layout/hierarchy1"/>
    <dgm:cxn modelId="{68B3C186-4FD2-B343-BEAF-2F8E8FECF3D7}" type="presParOf" srcId="{E66E5351-DAEF-EB43-92CE-7462E6D0DA82}" destId="{AD0C19A3-3CC2-F24A-833D-7BC6D2A3D29B}" srcOrd="1" destOrd="0" presId="urn:microsoft.com/office/officeart/2005/8/layout/hierarchy1"/>
    <dgm:cxn modelId="{41B7151E-B4CB-EB48-B99E-412FA92263B8}" type="presParOf" srcId="{AD0C19A3-3CC2-F24A-833D-7BC6D2A3D29B}" destId="{1339AD28-48B1-1444-9683-A44373C67BB0}" srcOrd="0" destOrd="0" presId="urn:microsoft.com/office/officeart/2005/8/layout/hierarchy1"/>
    <dgm:cxn modelId="{EF446D7A-21FB-9B41-8816-D225C9EE0287}" type="presParOf" srcId="{1339AD28-48B1-1444-9683-A44373C67BB0}" destId="{D953FD95-92A8-D444-A890-1F0E28B01C52}" srcOrd="0" destOrd="0" presId="urn:microsoft.com/office/officeart/2005/8/layout/hierarchy1"/>
    <dgm:cxn modelId="{48D26457-2CE0-524C-8633-8158E7CAD4F0}" type="presParOf" srcId="{1339AD28-48B1-1444-9683-A44373C67BB0}" destId="{E923056E-6289-9E43-AF70-56B01BBD43A1}" srcOrd="1" destOrd="0" presId="urn:microsoft.com/office/officeart/2005/8/layout/hierarchy1"/>
    <dgm:cxn modelId="{A92E7FEC-DCF4-B243-8982-4673D5A12946}" type="presParOf" srcId="{AD0C19A3-3CC2-F24A-833D-7BC6D2A3D29B}" destId="{F3F32F6B-709B-1942-8942-45C23C8EBB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CD00A-0D06-5842-B46F-6978374EDB75}">
      <dsp:nvSpPr>
        <dsp:cNvPr id="0" name=""/>
        <dsp:cNvSpPr/>
      </dsp:nvSpPr>
      <dsp:spPr>
        <a:xfrm rot="5400000">
          <a:off x="4889021" y="-1989845"/>
          <a:ext cx="792420" cy="497433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Brief, to complete tasks in your head</a:t>
          </a:r>
        </a:p>
      </dsp:txBody>
      <dsp:txXfrm rot="-5400000">
        <a:off x="2798064" y="139795"/>
        <a:ext cx="4935653" cy="715054"/>
      </dsp:txXfrm>
    </dsp:sp>
    <dsp:sp modelId="{074CFC84-1653-854D-8674-C176DEA47C2F}">
      <dsp:nvSpPr>
        <dsp:cNvPr id="0" name=""/>
        <dsp:cNvSpPr/>
      </dsp:nvSpPr>
      <dsp:spPr>
        <a:xfrm>
          <a:off x="0" y="2059"/>
          <a:ext cx="2798064" cy="99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Working memory</a:t>
          </a:r>
        </a:p>
      </dsp:txBody>
      <dsp:txXfrm>
        <a:off x="48353" y="50412"/>
        <a:ext cx="2701358" cy="893819"/>
      </dsp:txXfrm>
    </dsp:sp>
    <dsp:sp modelId="{EB2CAAC7-8401-B947-8B61-3908838A2FAC}">
      <dsp:nvSpPr>
        <dsp:cNvPr id="0" name=""/>
        <dsp:cNvSpPr/>
      </dsp:nvSpPr>
      <dsp:spPr>
        <a:xfrm rot="5400000">
          <a:off x="4889021" y="-949793"/>
          <a:ext cx="792420" cy="497433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Recall of past events and/or experiences</a:t>
          </a:r>
        </a:p>
      </dsp:txBody>
      <dsp:txXfrm rot="-5400000">
        <a:off x="2798064" y="1179847"/>
        <a:ext cx="4935653" cy="715054"/>
      </dsp:txXfrm>
    </dsp:sp>
    <dsp:sp modelId="{15FB9361-42E2-D549-B90A-9B8CB6071FFE}">
      <dsp:nvSpPr>
        <dsp:cNvPr id="0" name=""/>
        <dsp:cNvSpPr/>
      </dsp:nvSpPr>
      <dsp:spPr>
        <a:xfrm>
          <a:off x="0" y="1042111"/>
          <a:ext cx="2798064" cy="99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Episodic memory</a:t>
          </a:r>
        </a:p>
      </dsp:txBody>
      <dsp:txXfrm>
        <a:off x="48353" y="1090464"/>
        <a:ext cx="2701358" cy="893819"/>
      </dsp:txXfrm>
    </dsp:sp>
    <dsp:sp modelId="{12484BA2-432F-604F-B470-42A613F44342}">
      <dsp:nvSpPr>
        <dsp:cNvPr id="0" name=""/>
        <dsp:cNvSpPr/>
      </dsp:nvSpPr>
      <dsp:spPr>
        <a:xfrm rot="5400000">
          <a:off x="4889021" y="90257"/>
          <a:ext cx="792420" cy="497433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General knowledge, facts, objects</a:t>
          </a:r>
        </a:p>
      </dsp:txBody>
      <dsp:txXfrm rot="-5400000">
        <a:off x="2798064" y="2219898"/>
        <a:ext cx="4935653" cy="715054"/>
      </dsp:txXfrm>
    </dsp:sp>
    <dsp:sp modelId="{D156ECA4-4B63-EA43-96AE-371542A2E087}">
      <dsp:nvSpPr>
        <dsp:cNvPr id="0" name=""/>
        <dsp:cNvSpPr/>
      </dsp:nvSpPr>
      <dsp:spPr>
        <a:xfrm>
          <a:off x="0" y="2082163"/>
          <a:ext cx="2798064" cy="99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Semantic memory</a:t>
          </a:r>
        </a:p>
      </dsp:txBody>
      <dsp:txXfrm>
        <a:off x="48353" y="2130516"/>
        <a:ext cx="2701358" cy="893819"/>
      </dsp:txXfrm>
    </dsp:sp>
    <dsp:sp modelId="{935F0B86-61C6-B84E-96E3-CFD06E6F69C5}">
      <dsp:nvSpPr>
        <dsp:cNvPr id="0" name=""/>
        <dsp:cNvSpPr/>
      </dsp:nvSpPr>
      <dsp:spPr>
        <a:xfrm rot="5400000">
          <a:off x="4889021" y="1130309"/>
          <a:ext cx="792420" cy="497433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Organization and regulation</a:t>
          </a:r>
        </a:p>
      </dsp:txBody>
      <dsp:txXfrm rot="-5400000">
        <a:off x="2798064" y="3259950"/>
        <a:ext cx="4935653" cy="715054"/>
      </dsp:txXfrm>
    </dsp:sp>
    <dsp:sp modelId="{E64A49B3-DE04-0945-9A47-FDF622402507}">
      <dsp:nvSpPr>
        <dsp:cNvPr id="0" name=""/>
        <dsp:cNvSpPr/>
      </dsp:nvSpPr>
      <dsp:spPr>
        <a:xfrm>
          <a:off x="0" y="3122215"/>
          <a:ext cx="2798064" cy="99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Executive Function </a:t>
          </a:r>
        </a:p>
      </dsp:txBody>
      <dsp:txXfrm>
        <a:off x="48353" y="3170568"/>
        <a:ext cx="2701358" cy="89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A447D-6E9B-BD4E-B5B4-812DA3910DDA}">
      <dsp:nvSpPr>
        <dsp:cNvPr id="0" name=""/>
        <dsp:cNvSpPr/>
      </dsp:nvSpPr>
      <dsp:spPr>
        <a:xfrm>
          <a:off x="102849" y="992"/>
          <a:ext cx="3134766" cy="125390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t>No dementia</a:t>
          </a:r>
        </a:p>
      </dsp:txBody>
      <dsp:txXfrm>
        <a:off x="729802" y="992"/>
        <a:ext cx="1880860" cy="1253906"/>
      </dsp:txXfrm>
    </dsp:sp>
    <dsp:sp modelId="{06DB4E03-5018-9949-BA1E-15DDE04271EC}">
      <dsp:nvSpPr>
        <dsp:cNvPr id="0" name=""/>
        <dsp:cNvSpPr/>
      </dsp:nvSpPr>
      <dsp:spPr>
        <a:xfrm>
          <a:off x="2830097" y="107575"/>
          <a:ext cx="2601856" cy="1040742"/>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Aerobic exercise or MCE</a:t>
          </a:r>
        </a:p>
      </dsp:txBody>
      <dsp:txXfrm>
        <a:off x="3350468" y="107575"/>
        <a:ext cx="1561114" cy="1040742"/>
      </dsp:txXfrm>
    </dsp:sp>
    <dsp:sp modelId="{0A1E30DE-C0E3-814D-9AA0-CC75511915AE}">
      <dsp:nvSpPr>
        <dsp:cNvPr id="0" name=""/>
        <dsp:cNvSpPr/>
      </dsp:nvSpPr>
      <dsp:spPr>
        <a:xfrm>
          <a:off x="5067693" y="107575"/>
          <a:ext cx="2601856" cy="1040742"/>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 new dementia at 6 yrs</a:t>
          </a:r>
        </a:p>
      </dsp:txBody>
      <dsp:txXfrm>
        <a:off x="5588064" y="107575"/>
        <a:ext cx="1561114" cy="1040742"/>
      </dsp:txXfrm>
    </dsp:sp>
    <dsp:sp modelId="{FED32ABD-5343-7140-8B82-DA7ABEBC501A}">
      <dsp:nvSpPr>
        <dsp:cNvPr id="0" name=""/>
        <dsp:cNvSpPr/>
      </dsp:nvSpPr>
      <dsp:spPr>
        <a:xfrm>
          <a:off x="102849" y="1430446"/>
          <a:ext cx="3134766" cy="125390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t>Mild cognitive impairment</a:t>
          </a:r>
        </a:p>
      </dsp:txBody>
      <dsp:txXfrm>
        <a:off x="729802" y="1430446"/>
        <a:ext cx="1880860" cy="1253906"/>
      </dsp:txXfrm>
    </dsp:sp>
    <dsp:sp modelId="{04713D6F-7725-4D40-971A-B4B0D4BCD12F}">
      <dsp:nvSpPr>
        <dsp:cNvPr id="0" name=""/>
        <dsp:cNvSpPr/>
      </dsp:nvSpPr>
      <dsp:spPr>
        <a:xfrm>
          <a:off x="2830097" y="1537028"/>
          <a:ext cx="2601856" cy="1040742"/>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Aerobic or MC 60min x2</a:t>
          </a:r>
        </a:p>
      </dsp:txBody>
      <dsp:txXfrm>
        <a:off x="3350468" y="1537028"/>
        <a:ext cx="1561114" cy="1040742"/>
      </dsp:txXfrm>
    </dsp:sp>
    <dsp:sp modelId="{33FE63D3-D130-DE46-8317-0E7AE804CB80}">
      <dsp:nvSpPr>
        <dsp:cNvPr id="0" name=""/>
        <dsp:cNvSpPr/>
      </dsp:nvSpPr>
      <dsp:spPr>
        <a:xfrm>
          <a:off x="5067693" y="1537028"/>
          <a:ext cx="2601856" cy="1040742"/>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Improve global cognition and exec function</a:t>
          </a:r>
        </a:p>
      </dsp:txBody>
      <dsp:txXfrm>
        <a:off x="5588064" y="1537028"/>
        <a:ext cx="1561114" cy="1040742"/>
      </dsp:txXfrm>
    </dsp:sp>
    <dsp:sp modelId="{23CCF8F4-D3B0-6D4E-93D2-E27BE8A8929E}">
      <dsp:nvSpPr>
        <dsp:cNvPr id="0" name=""/>
        <dsp:cNvSpPr/>
      </dsp:nvSpPr>
      <dsp:spPr>
        <a:xfrm>
          <a:off x="102849" y="2859900"/>
          <a:ext cx="3134766" cy="125390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t>Dementia</a:t>
          </a:r>
        </a:p>
      </dsp:txBody>
      <dsp:txXfrm>
        <a:off x="729802" y="2859900"/>
        <a:ext cx="1880860" cy="1253906"/>
      </dsp:txXfrm>
    </dsp:sp>
    <dsp:sp modelId="{6A9DD508-1B94-C147-9D25-AF3CC4207F16}">
      <dsp:nvSpPr>
        <dsp:cNvPr id="0" name=""/>
        <dsp:cNvSpPr/>
      </dsp:nvSpPr>
      <dsp:spPr>
        <a:xfrm>
          <a:off x="2830097" y="2966482"/>
          <a:ext cx="2601856" cy="1040742"/>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Aerobic or MC</a:t>
          </a:r>
        </a:p>
      </dsp:txBody>
      <dsp:txXfrm>
        <a:off x="3350468" y="2966482"/>
        <a:ext cx="1561114" cy="1040742"/>
      </dsp:txXfrm>
    </dsp:sp>
    <dsp:sp modelId="{F6B12B7D-EC37-7949-9BFB-EDFBA8A722A8}">
      <dsp:nvSpPr>
        <dsp:cNvPr id="0" name=""/>
        <dsp:cNvSpPr/>
      </dsp:nvSpPr>
      <dsp:spPr>
        <a:xfrm>
          <a:off x="5067693" y="2966482"/>
          <a:ext cx="2601856" cy="1040742"/>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Improve MOCA ~7 points</a:t>
          </a:r>
        </a:p>
      </dsp:txBody>
      <dsp:txXfrm>
        <a:off x="5588064" y="2966482"/>
        <a:ext cx="1561114" cy="1040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F6D61-2D4E-4F49-B6C9-F8B4D7971E8D}">
      <dsp:nvSpPr>
        <dsp:cNvPr id="0" name=""/>
        <dsp:cNvSpPr/>
      </dsp:nvSpPr>
      <dsp:spPr>
        <a:xfrm>
          <a:off x="1064287" y="880864"/>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F5384-D511-4CC8-B72C-64A88F8A28E2}">
      <dsp:nvSpPr>
        <dsp:cNvPr id="0" name=""/>
        <dsp:cNvSpPr/>
      </dsp:nvSpPr>
      <dsp:spPr>
        <a:xfrm>
          <a:off x="49537" y="2961610"/>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Smoking has been associated with 1.5-2 times the risk of developing dementia</a:t>
          </a:r>
        </a:p>
      </dsp:txBody>
      <dsp:txXfrm>
        <a:off x="49537" y="2961610"/>
        <a:ext cx="3690000" cy="720000"/>
      </dsp:txXfrm>
    </dsp:sp>
    <dsp:sp modelId="{436B963B-D6E2-4DE9-885F-F7636737CF80}">
      <dsp:nvSpPr>
        <dsp:cNvPr id="0" name=""/>
        <dsp:cNvSpPr/>
      </dsp:nvSpPr>
      <dsp:spPr>
        <a:xfrm>
          <a:off x="5400037" y="880864"/>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F128E-D98C-4073-8707-2EB23C26F4D5}">
      <dsp:nvSpPr>
        <dsp:cNvPr id="0" name=""/>
        <dsp:cNvSpPr/>
      </dsp:nvSpPr>
      <dsp:spPr>
        <a:xfrm>
          <a:off x="4385287" y="2961610"/>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Smoking cessation is an important way to decrease the risk of developing dementia</a:t>
          </a:r>
        </a:p>
      </dsp:txBody>
      <dsp:txXfrm>
        <a:off x="4385287" y="2961610"/>
        <a:ext cx="369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D0939-C37A-49D7-95E2-965EF070DD52}">
      <dsp:nvSpPr>
        <dsp:cNvPr id="0" name=""/>
        <dsp:cNvSpPr/>
      </dsp:nvSpPr>
      <dsp:spPr>
        <a:xfrm>
          <a:off x="0" y="502"/>
          <a:ext cx="7772400" cy="117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78FAB-1C4C-46C4-956D-3BC9CCD65268}">
      <dsp:nvSpPr>
        <dsp:cNvPr id="0" name=""/>
        <dsp:cNvSpPr/>
      </dsp:nvSpPr>
      <dsp:spPr>
        <a:xfrm>
          <a:off x="355549" y="264960"/>
          <a:ext cx="646453" cy="646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0D6D8-DCDE-4E73-A7C8-9C2D70933504}">
      <dsp:nvSpPr>
        <dsp:cNvPr id="0" name=""/>
        <dsp:cNvSpPr/>
      </dsp:nvSpPr>
      <dsp:spPr>
        <a:xfrm>
          <a:off x="1357552" y="502"/>
          <a:ext cx="64148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1022350">
            <a:lnSpc>
              <a:spcPct val="90000"/>
            </a:lnSpc>
            <a:spcBef>
              <a:spcPct val="0"/>
            </a:spcBef>
            <a:spcAft>
              <a:spcPct val="35000"/>
            </a:spcAft>
            <a:buNone/>
          </a:pPr>
          <a:r>
            <a:rPr lang="en-US" sz="2300" kern="1200"/>
            <a:t>Increased risk of dementia with alcohol intake of an average of 2 drinks/day</a:t>
          </a:r>
        </a:p>
      </dsp:txBody>
      <dsp:txXfrm>
        <a:off x="1357552" y="502"/>
        <a:ext cx="6414847" cy="1175370"/>
      </dsp:txXfrm>
    </dsp:sp>
    <dsp:sp modelId="{FB59D59B-F0C2-4C13-A234-9B65D1D67922}">
      <dsp:nvSpPr>
        <dsp:cNvPr id="0" name=""/>
        <dsp:cNvSpPr/>
      </dsp:nvSpPr>
      <dsp:spPr>
        <a:xfrm>
          <a:off x="0" y="1469714"/>
          <a:ext cx="7772400" cy="117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AD2D5-B278-40F9-B2A0-CC463DB048B3}">
      <dsp:nvSpPr>
        <dsp:cNvPr id="0" name=""/>
        <dsp:cNvSpPr/>
      </dsp:nvSpPr>
      <dsp:spPr>
        <a:xfrm>
          <a:off x="355549" y="1734173"/>
          <a:ext cx="646453" cy="646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0F3FD-B5F8-410D-A009-F2B7DCA23583}">
      <dsp:nvSpPr>
        <dsp:cNvPr id="0" name=""/>
        <dsp:cNvSpPr/>
      </dsp:nvSpPr>
      <dsp:spPr>
        <a:xfrm>
          <a:off x="1357552" y="1469714"/>
          <a:ext cx="3497580"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1022350">
            <a:lnSpc>
              <a:spcPct val="90000"/>
            </a:lnSpc>
            <a:spcBef>
              <a:spcPct val="0"/>
            </a:spcBef>
            <a:spcAft>
              <a:spcPct val="35000"/>
            </a:spcAft>
            <a:buNone/>
          </a:pPr>
          <a:r>
            <a:rPr lang="en-US" sz="2300" kern="1200"/>
            <a:t>Limiting alcohol use has positive health benefits</a:t>
          </a:r>
        </a:p>
      </dsp:txBody>
      <dsp:txXfrm>
        <a:off x="1357552" y="1469714"/>
        <a:ext cx="3497580" cy="1175370"/>
      </dsp:txXfrm>
    </dsp:sp>
    <dsp:sp modelId="{878509E3-7856-45E4-A525-04EDEC09C0DD}">
      <dsp:nvSpPr>
        <dsp:cNvPr id="0" name=""/>
        <dsp:cNvSpPr/>
      </dsp:nvSpPr>
      <dsp:spPr>
        <a:xfrm>
          <a:off x="4855132" y="1469714"/>
          <a:ext cx="291726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55650">
            <a:lnSpc>
              <a:spcPct val="90000"/>
            </a:lnSpc>
            <a:spcBef>
              <a:spcPct val="0"/>
            </a:spcBef>
            <a:spcAft>
              <a:spcPct val="35000"/>
            </a:spcAft>
            <a:buNone/>
          </a:pPr>
          <a:r>
            <a:rPr lang="en-US" sz="1700" kern="1200"/>
            <a:t>Women &lt; 1 drink/day</a:t>
          </a:r>
        </a:p>
        <a:p>
          <a:pPr marL="0" lvl="0" indent="0" algn="l" defTabSz="755650">
            <a:lnSpc>
              <a:spcPct val="90000"/>
            </a:lnSpc>
            <a:spcBef>
              <a:spcPct val="0"/>
            </a:spcBef>
            <a:spcAft>
              <a:spcPct val="35000"/>
            </a:spcAft>
            <a:buNone/>
          </a:pPr>
          <a:r>
            <a:rPr lang="en-US" sz="1700" kern="1200"/>
            <a:t>Men &lt; 2 drinks/day</a:t>
          </a:r>
        </a:p>
      </dsp:txBody>
      <dsp:txXfrm>
        <a:off x="4855132" y="1469714"/>
        <a:ext cx="2917267" cy="1175370"/>
      </dsp:txXfrm>
    </dsp:sp>
    <dsp:sp modelId="{7ED971E8-54BD-4D20-9EA3-3D02627028B4}">
      <dsp:nvSpPr>
        <dsp:cNvPr id="0" name=""/>
        <dsp:cNvSpPr/>
      </dsp:nvSpPr>
      <dsp:spPr>
        <a:xfrm>
          <a:off x="0" y="2938927"/>
          <a:ext cx="7772400" cy="117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90B8B-EAEE-4481-B801-F08A68D505BB}">
      <dsp:nvSpPr>
        <dsp:cNvPr id="0" name=""/>
        <dsp:cNvSpPr/>
      </dsp:nvSpPr>
      <dsp:spPr>
        <a:xfrm>
          <a:off x="355549" y="3203385"/>
          <a:ext cx="646453" cy="646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9C6E13-72E9-43E6-9FDF-8F4309C483F3}">
      <dsp:nvSpPr>
        <dsp:cNvPr id="0" name=""/>
        <dsp:cNvSpPr/>
      </dsp:nvSpPr>
      <dsp:spPr>
        <a:xfrm>
          <a:off x="1357552" y="2938927"/>
          <a:ext cx="64148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1022350">
            <a:lnSpc>
              <a:spcPct val="90000"/>
            </a:lnSpc>
            <a:spcBef>
              <a:spcPct val="0"/>
            </a:spcBef>
            <a:spcAft>
              <a:spcPct val="35000"/>
            </a:spcAft>
            <a:buNone/>
          </a:pPr>
          <a:r>
            <a:rPr lang="en-US" sz="2300" kern="1200"/>
            <a:t>Unclear if moderate alcohol consumption is associated with risk</a:t>
          </a:r>
        </a:p>
      </dsp:txBody>
      <dsp:txXfrm>
        <a:off x="1357552" y="2938927"/>
        <a:ext cx="6414847" cy="117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FC68C-EF1F-F54E-961E-6D1CBA0DE783}">
      <dsp:nvSpPr>
        <dsp:cNvPr id="0" name=""/>
        <dsp:cNvSpPr/>
      </dsp:nvSpPr>
      <dsp:spPr>
        <a:xfrm>
          <a:off x="1038" y="1050836"/>
          <a:ext cx="3644463" cy="23142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F7912-CB51-0F49-B5B2-15825CF3D222}">
      <dsp:nvSpPr>
        <dsp:cNvPr id="0" name=""/>
        <dsp:cNvSpPr/>
      </dsp:nvSpPr>
      <dsp:spPr>
        <a:xfrm>
          <a:off x="405978" y="1435529"/>
          <a:ext cx="3644463" cy="23142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Long term cannabis use is associated with smaller brain volumes and cognitive deficits in mid-life, which is associated with an increased risk of developing dementia in later life</a:t>
          </a:r>
        </a:p>
      </dsp:txBody>
      <dsp:txXfrm>
        <a:off x="473760" y="1503311"/>
        <a:ext cx="3508899" cy="2178670"/>
      </dsp:txXfrm>
    </dsp:sp>
    <dsp:sp modelId="{D953FD95-92A8-D444-A890-1F0E28B01C52}">
      <dsp:nvSpPr>
        <dsp:cNvPr id="0" name=""/>
        <dsp:cNvSpPr/>
      </dsp:nvSpPr>
      <dsp:spPr>
        <a:xfrm>
          <a:off x="4455382" y="1050836"/>
          <a:ext cx="3644463" cy="23142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3056E-6289-9E43-AF70-56B01BBD43A1}">
      <dsp:nvSpPr>
        <dsp:cNvPr id="0" name=""/>
        <dsp:cNvSpPr/>
      </dsp:nvSpPr>
      <dsp:spPr>
        <a:xfrm>
          <a:off x="4860323" y="1435529"/>
          <a:ext cx="3644463" cy="23142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Current cannabis users have a higher rate of cognitive deficits as compared to people who do not use cannabis</a:t>
          </a:r>
        </a:p>
      </dsp:txBody>
      <dsp:txXfrm>
        <a:off x="4928105" y="1503311"/>
        <a:ext cx="3508899" cy="21786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E1B76FC-01C7-4A34-AB56-BB620EC1653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A1991690-5836-47F8-BDF0-AD1F3932294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1D73A5B4-0E65-49F7-A581-5B874B02EF1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20071938-0C18-4D90-9C53-B1D5CB2D44B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49479687-4266-4604-BC83-41C8FE503338}"/>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53B688A-4644-45D9-848A-2F25BB7E078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1BA4252-95EA-4593-9791-5C6512E3C03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topics/neuroscience/neurotrophic-factor" TargetMode="External"/><Relationship Id="rId7" Type="http://schemas.openxmlformats.org/officeDocument/2006/relationships/hyperlink" Target="https://www.sciencedirect.com/topics/biochemistry-genetics-and-molecular-biology/inflammatory-cytokin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trophic-factor" TargetMode="External"/><Relationship Id="rId5" Type="http://schemas.openxmlformats.org/officeDocument/2006/relationships/hyperlink" Target="https://www.sciencedirect.com/topics/pharmacology-toxicology-and-pharmaceutical-science/degenerative-disease" TargetMode="External"/><Relationship Id="rId4" Type="http://schemas.openxmlformats.org/officeDocument/2006/relationships/hyperlink" Target="https://www.sciencedirect.com/topics/pharmacology-toxicology-and-pharmaceutical-science/neurotrophic-fact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A4252-95EA-4593-9791-5C6512E3C03D}" type="slidenum">
              <a:rPr lang="en-US" altLang="en-US" smtClean="0"/>
              <a:pPr/>
              <a:t>1</a:t>
            </a:fld>
            <a:endParaRPr lang="en-US" altLang="en-US"/>
          </a:p>
        </p:txBody>
      </p:sp>
    </p:spTree>
    <p:extLst>
      <p:ext uri="{BB962C8B-B14F-4D97-AF65-F5344CB8AC3E}">
        <p14:creationId xmlns:p14="http://schemas.microsoft.com/office/powerpoint/2010/main" val="251918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24242"/>
                </a:solidFill>
                <a:effectLst/>
                <a:latin typeface="Lora" panose="020F0502020204030204" pitchFamily="34" charset="0"/>
              </a:rPr>
              <a:t>Aerobic exercise</a:t>
            </a:r>
          </a:p>
          <a:p>
            <a:r>
              <a:rPr lang="en-US" b="0" i="0" u="none" strike="noStrike" dirty="0">
                <a:solidFill>
                  <a:srgbClr val="424242"/>
                </a:solidFill>
                <a:effectLst/>
                <a:latin typeface="Lora" panose="020F0502020204030204" pitchFamily="34" charset="0"/>
              </a:rPr>
              <a:t>Multicomponent training, which includes a combination of aerobic, strength, balance, and flexibility exercises, has also been found to be </a:t>
            </a:r>
            <a:r>
              <a:rPr lang="en-US" b="0" i="0" u="none" strike="noStrike" dirty="0" err="1">
                <a:solidFill>
                  <a:srgbClr val="424242"/>
                </a:solidFill>
                <a:effectLst/>
                <a:latin typeface="Lora" panose="020F0502020204030204" pitchFamily="34" charset="0"/>
              </a:rPr>
              <a:t>effectiv</a:t>
            </a:r>
            <a:endParaRPr lang="en-US" dirty="0"/>
          </a:p>
        </p:txBody>
      </p:sp>
      <p:sp>
        <p:nvSpPr>
          <p:cNvPr id="4" name="Slide Number Placeholder 3"/>
          <p:cNvSpPr>
            <a:spLocks noGrp="1"/>
          </p:cNvSpPr>
          <p:nvPr>
            <p:ph type="sldNum" sz="quarter" idx="5"/>
          </p:nvPr>
        </p:nvSpPr>
        <p:spPr/>
        <p:txBody>
          <a:bodyPr/>
          <a:lstStyle/>
          <a:p>
            <a:fld id="{1C5ACEDB-0E25-7E46-A736-8F83EA374F70}" type="slidenum">
              <a:rPr lang="en-US" smtClean="0"/>
              <a:pPr/>
              <a:t>16</a:t>
            </a:fld>
            <a:endParaRPr lang="en-US"/>
          </a:p>
        </p:txBody>
      </p:sp>
    </p:spTree>
    <p:extLst>
      <p:ext uri="{BB962C8B-B14F-4D97-AF65-F5344CB8AC3E}">
        <p14:creationId xmlns:p14="http://schemas.microsoft.com/office/powerpoint/2010/main" val="316237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dementia-self reported exercise at BL, 3 years-group that did more stretching or toning had more incident dementia, median in both groups 45 min/d 7 d/week</a:t>
            </a:r>
          </a:p>
          <a:p>
            <a:endParaRPr lang="en-US" dirty="0"/>
          </a:p>
          <a:p>
            <a:r>
              <a:rPr lang="en-US" dirty="0"/>
              <a:t>MCE all had aerobic + strength or balance or both</a:t>
            </a:r>
          </a:p>
          <a:p>
            <a:endParaRPr lang="en-US" dirty="0"/>
          </a:p>
          <a:p>
            <a:r>
              <a:rPr lang="en-US" b="0" i="0" u="none" strike="noStrike" dirty="0">
                <a:solidFill>
                  <a:srgbClr val="1F1F1F"/>
                </a:solidFill>
                <a:effectLst/>
                <a:latin typeface="ElsevierGulliver"/>
              </a:rPr>
              <a:t>this benefit is associated with exercise-induced </a:t>
            </a:r>
            <a:r>
              <a:rPr lang="en-US" b="0" i="0" u="sng" strike="noStrike" dirty="0">
                <a:solidFill>
                  <a:srgbClr val="1F1F1F"/>
                </a:solidFill>
                <a:effectLst/>
                <a:latin typeface="ElsevierGulliver"/>
                <a:hlinkClick r:id="rId3" tooltip="Learn more about neurotrophic factors from ScienceDirect's AI-generated Topic Pages"/>
              </a:rPr>
              <a:t>neurotrophic factors</a:t>
            </a:r>
            <a:r>
              <a:rPr lang="en-US" b="0" i="0" u="none" strike="noStrike" dirty="0">
                <a:solidFill>
                  <a:srgbClr val="1F1F1F"/>
                </a:solidFill>
                <a:effectLst/>
                <a:latin typeface="ElsevierGulliver"/>
              </a:rPr>
              <a:t> and inflammatory factors that inhibit cognitive function. These </a:t>
            </a:r>
            <a:r>
              <a:rPr lang="en-US" b="0" i="0" u="sng" strike="noStrike" dirty="0">
                <a:solidFill>
                  <a:srgbClr val="1F1F1F"/>
                </a:solidFill>
                <a:effectLst/>
                <a:latin typeface="ElsevierGulliver"/>
                <a:hlinkClick r:id="rId4" tooltip="Learn more about neurotrophic factors from ScienceDirect's AI-generated Topic Pages"/>
              </a:rPr>
              <a:t>neurotrophic factors</a:t>
            </a:r>
            <a:r>
              <a:rPr lang="en-US" b="0" i="0" u="none" strike="noStrike" dirty="0">
                <a:solidFill>
                  <a:srgbClr val="1F1F1F"/>
                </a:solidFill>
                <a:effectLst/>
                <a:latin typeface="ElsevierGulliver"/>
              </a:rPr>
              <a:t>, such as brain-derived neurotrophic factor (BDNF), can cross the blood-brain barrier and have a protective effect against </a:t>
            </a:r>
            <a:r>
              <a:rPr lang="en-US" b="0" i="0" u="sng" strike="noStrike" dirty="0">
                <a:solidFill>
                  <a:srgbClr val="1F1F1F"/>
                </a:solidFill>
                <a:effectLst/>
                <a:latin typeface="ElsevierGulliver"/>
                <a:hlinkClick r:id="rId5" tooltip="Learn more about neurodegenerative diseases from ScienceDirect's AI-generated Topic Pages"/>
              </a:rPr>
              <a:t>neurodegenerative diseases</a:t>
            </a:r>
            <a:r>
              <a:rPr lang="en-US" b="0" i="0" u="none" strike="noStrike" dirty="0">
                <a:solidFill>
                  <a:srgbClr val="1F1F1F"/>
                </a:solidFill>
                <a:effectLst/>
                <a:latin typeface="ElsevierGulliver"/>
              </a:rPr>
              <a:t> (dementia, etc.); insulin-like growth factor 1 (IGF-1) and vascular endothelial growth factor (VEGF) are similarly </a:t>
            </a:r>
            <a:r>
              <a:rPr lang="en-US" b="0" i="0" u="sng" strike="noStrike" dirty="0">
                <a:solidFill>
                  <a:srgbClr val="1F1F1F"/>
                </a:solidFill>
                <a:effectLst/>
                <a:latin typeface="ElsevierGulliver"/>
                <a:hlinkClick r:id="rId6" tooltip="Learn more about trophic factors from ScienceDirect's AI-generated Topic Pages"/>
              </a:rPr>
              <a:t>trophic factors</a:t>
            </a:r>
            <a:r>
              <a:rPr lang="en-US" b="0" i="0" u="none" strike="noStrike" dirty="0">
                <a:solidFill>
                  <a:srgbClr val="1F1F1F"/>
                </a:solidFill>
                <a:effectLst/>
                <a:latin typeface="ElsevierGulliver"/>
              </a:rPr>
              <a:t> that have a positive effect on cognitive function in the brain. At the same time, exercise inhibits the production of factors that are harmful to the brain or inhibit cognitive function, such as S100 calcium-binding protein B (S100B), the </a:t>
            </a:r>
            <a:r>
              <a:rPr lang="en-US" b="0" i="0" u="sng" dirty="0">
                <a:solidFill>
                  <a:srgbClr val="1F1F1F"/>
                </a:solidFill>
                <a:effectLst/>
                <a:latin typeface="ElsevierGulliver"/>
                <a:hlinkClick r:id="rId7" tooltip="Learn more about inflammatory cytokine from ScienceDirect's AI-generated Topic Pages"/>
              </a:rPr>
              <a:t>inflammatory cytokine</a:t>
            </a:r>
            <a:r>
              <a:rPr lang="en-US" b="0" i="0" u="none" strike="noStrike" dirty="0">
                <a:solidFill>
                  <a:srgbClr val="1F1F1F"/>
                </a:solidFill>
                <a:effectLst/>
                <a:latin typeface="ElsevierGulliver"/>
              </a:rPr>
              <a:t> interleukin 6 (IL-6), and C-reactive protein</a:t>
            </a:r>
            <a:endParaRPr lang="en-US" b="1" dirty="0"/>
          </a:p>
          <a:p>
            <a:endParaRPr lang="en-US" dirty="0"/>
          </a:p>
        </p:txBody>
      </p:sp>
      <p:sp>
        <p:nvSpPr>
          <p:cNvPr id="4" name="Slide Number Placeholder 3"/>
          <p:cNvSpPr>
            <a:spLocks noGrp="1"/>
          </p:cNvSpPr>
          <p:nvPr>
            <p:ph type="sldNum" sz="quarter" idx="5"/>
          </p:nvPr>
        </p:nvSpPr>
        <p:spPr/>
        <p:txBody>
          <a:bodyPr/>
          <a:lstStyle/>
          <a:p>
            <a:fld id="{1C5ACEDB-0E25-7E46-A736-8F83EA374F70}" type="slidenum">
              <a:rPr lang="en-US" smtClean="0"/>
              <a:pPr/>
              <a:t>18</a:t>
            </a:fld>
            <a:endParaRPr lang="en-US"/>
          </a:p>
        </p:txBody>
      </p:sp>
    </p:spTree>
    <p:extLst>
      <p:ext uri="{BB962C8B-B14F-4D97-AF65-F5344CB8AC3E}">
        <p14:creationId xmlns:p14="http://schemas.microsoft.com/office/powerpoint/2010/main" val="455673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a:extLst>
              <a:ext uri="{FF2B5EF4-FFF2-40B4-BE49-F238E27FC236}">
                <a16:creationId xmlns:a16="http://schemas.microsoft.com/office/drawing/2014/main" id="{B0EAF2F4-0FD1-4295-BD8D-CAB7A5E9AB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a:extLst>
              <a:ext uri="{FF2B5EF4-FFF2-40B4-BE49-F238E27FC236}">
                <a16:creationId xmlns:a16="http://schemas.microsoft.com/office/drawing/2014/main" id="{4C473AF1-3674-4EE1-8AF7-F3E6B3AFADC5}"/>
              </a:ext>
            </a:extLst>
          </p:cNvPr>
          <p:cNvSpPr>
            <a:spLocks noGrp="1" noChangeArrowheads="1"/>
          </p:cNvSpPr>
          <p:nvPr>
            <p:ph type="ctrTitle"/>
          </p:nvPr>
        </p:nvSpPr>
        <p:spPr bwMode="white">
          <a:xfrm>
            <a:off x="809626" y="876300"/>
            <a:ext cx="7800975" cy="1143000"/>
          </a:xfrm>
        </p:spPr>
        <p:txBody>
          <a:bodyPr/>
          <a:lstStyle>
            <a:lvl1pPr>
              <a:defRPr>
                <a:solidFill>
                  <a:schemeClr val="bg1"/>
                </a:solidFill>
              </a:defRPr>
            </a:lvl1pPr>
          </a:lstStyle>
          <a:p>
            <a:pPr lvl="0"/>
            <a:r>
              <a:rPr lang="en-US" altLang="en-US" noProof="0"/>
              <a:t>Click to edit Master title style</a:t>
            </a:r>
          </a:p>
        </p:txBody>
      </p:sp>
      <p:sp>
        <p:nvSpPr>
          <p:cNvPr id="2052" name="Rectangle 4">
            <a:extLst>
              <a:ext uri="{FF2B5EF4-FFF2-40B4-BE49-F238E27FC236}">
                <a16:creationId xmlns:a16="http://schemas.microsoft.com/office/drawing/2014/main" id="{3785D0B4-D106-485F-941E-FA6896116ACC}"/>
              </a:ext>
            </a:extLst>
          </p:cNvPr>
          <p:cNvSpPr>
            <a:spLocks noGrp="1" noChangeArrowheads="1"/>
          </p:cNvSpPr>
          <p:nvPr>
            <p:ph type="subTitle" idx="1"/>
          </p:nvPr>
        </p:nvSpPr>
        <p:spPr bwMode="white">
          <a:xfrm>
            <a:off x="809626" y="2057400"/>
            <a:ext cx="7800975" cy="914400"/>
          </a:xfrm>
        </p:spPr>
        <p:txBody>
          <a:bodyPr/>
          <a:lstStyle>
            <a:lvl1pPr marL="0" indent="0">
              <a:buFontTx/>
              <a:buNone/>
              <a:defRPr sz="2400">
                <a:solidFill>
                  <a:schemeClr val="bg1"/>
                </a:solidFill>
              </a:defRPr>
            </a:lvl1pPr>
          </a:lstStyle>
          <a:p>
            <a:pPr lvl="0"/>
            <a:r>
              <a:rPr lang="en-US" altLang="en-US" noProof="0"/>
              <a:t>Click to edit Master subtitle style</a:t>
            </a:r>
          </a:p>
        </p:txBody>
      </p:sp>
      <p:sp>
        <p:nvSpPr>
          <p:cNvPr id="2053" name="Rectangle 5">
            <a:extLst>
              <a:ext uri="{FF2B5EF4-FFF2-40B4-BE49-F238E27FC236}">
                <a16:creationId xmlns:a16="http://schemas.microsoft.com/office/drawing/2014/main" id="{3A35BED7-1800-4B5A-9859-A9C0DCEA9337}"/>
              </a:ext>
            </a:extLst>
          </p:cNvPr>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fld id="{1DDEBB78-D71A-4D4D-80AC-5967BD300C82}" type="datetime4">
              <a:rPr lang="en-US" altLang="en-US"/>
              <a:pPr/>
              <a:t>February 20, 2025</a:t>
            </a:fld>
            <a:endParaRPr lang="en-US" altLang="en-US">
              <a:latin typeface="Times" panose="02020603050405020304" pitchFamily="18" charset="0"/>
            </a:endParaRPr>
          </a:p>
        </p:txBody>
      </p:sp>
      <p:sp>
        <p:nvSpPr>
          <p:cNvPr id="2054" name="Rectangle 6">
            <a:extLst>
              <a:ext uri="{FF2B5EF4-FFF2-40B4-BE49-F238E27FC236}">
                <a16:creationId xmlns:a16="http://schemas.microsoft.com/office/drawing/2014/main" id="{D8A01557-673F-4055-A154-7ABA6B8066DF}"/>
              </a:ext>
            </a:extLst>
          </p:cNvPr>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altLang="en-US"/>
          </a:p>
        </p:txBody>
      </p:sp>
      <p:sp>
        <p:nvSpPr>
          <p:cNvPr id="2055" name="Rectangle 7">
            <a:extLst>
              <a:ext uri="{FF2B5EF4-FFF2-40B4-BE49-F238E27FC236}">
                <a16:creationId xmlns:a16="http://schemas.microsoft.com/office/drawing/2014/main" id="{ECAB604F-4386-49BB-A4A1-5FAC0C35203F}"/>
              </a:ext>
            </a:extLst>
          </p:cNvPr>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E617084E-CE13-4440-A200-9F0C12C9E2F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488B-D061-41C9-9506-EEAEF668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BEA5F6-6B3D-47CB-A12D-4D8608C679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FE504-365D-4466-8568-5A3E0679CCBD}"/>
              </a:ext>
            </a:extLst>
          </p:cNvPr>
          <p:cNvSpPr>
            <a:spLocks noGrp="1"/>
          </p:cNvSpPr>
          <p:nvPr>
            <p:ph type="dt" sz="half" idx="10"/>
          </p:nvPr>
        </p:nvSpPr>
        <p:spPr/>
        <p:txBody>
          <a:bodyPr/>
          <a:lstStyle>
            <a:lvl1pPr>
              <a:defRPr/>
            </a:lvl1pPr>
          </a:lstStyle>
          <a:p>
            <a:fld id="{BE5A0E12-A0F8-48E7-96CE-FFF3332CD6D6}" type="datetime4">
              <a:rPr lang="en-US" altLang="en-US"/>
              <a:pPr/>
              <a:t>February 20, 2025</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55EB9022-6E6C-4B72-B6D3-C64C20AE91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429B32-5C64-4680-AFBC-265E58D6B425}"/>
              </a:ext>
            </a:extLst>
          </p:cNvPr>
          <p:cNvSpPr>
            <a:spLocks noGrp="1"/>
          </p:cNvSpPr>
          <p:nvPr>
            <p:ph type="sldNum" sz="quarter" idx="12"/>
          </p:nvPr>
        </p:nvSpPr>
        <p:spPr/>
        <p:txBody>
          <a:bodyPr/>
          <a:lstStyle>
            <a:lvl1pPr>
              <a:defRPr/>
            </a:lvl1pPr>
          </a:lstStyle>
          <a:p>
            <a:fld id="{D008E08F-D097-45B6-960B-F9C0284A7C4A}" type="slidenum">
              <a:rPr lang="en-US" altLang="en-US"/>
              <a:pPr/>
              <a:t>‹#›</a:t>
            </a:fld>
            <a:endParaRPr lang="en-US" altLang="en-US"/>
          </a:p>
        </p:txBody>
      </p:sp>
    </p:spTree>
    <p:extLst>
      <p:ext uri="{BB962C8B-B14F-4D97-AF65-F5344CB8AC3E}">
        <p14:creationId xmlns:p14="http://schemas.microsoft.com/office/powerpoint/2010/main" val="312771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35819-D550-40EC-AD47-BA5EFA80A186}"/>
              </a:ext>
            </a:extLst>
          </p:cNvPr>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69ADD-B1EF-43B8-B141-692A4BECE0B4}"/>
              </a:ext>
            </a:extLst>
          </p:cNvPr>
          <p:cNvSpPr>
            <a:spLocks noGrp="1"/>
          </p:cNvSpPr>
          <p:nvPr>
            <p:ph type="body" orient="vert" idx="1"/>
          </p:nvPr>
        </p:nvSpPr>
        <p:spPr>
          <a:xfrm>
            <a:off x="809625" y="390525"/>
            <a:ext cx="56769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05694-E1DB-499C-90C1-DAFA960CA03C}"/>
              </a:ext>
            </a:extLst>
          </p:cNvPr>
          <p:cNvSpPr>
            <a:spLocks noGrp="1"/>
          </p:cNvSpPr>
          <p:nvPr>
            <p:ph type="dt" sz="half" idx="10"/>
          </p:nvPr>
        </p:nvSpPr>
        <p:spPr/>
        <p:txBody>
          <a:bodyPr/>
          <a:lstStyle>
            <a:lvl1pPr>
              <a:defRPr/>
            </a:lvl1pPr>
          </a:lstStyle>
          <a:p>
            <a:fld id="{C12AB809-06CD-49AB-9C75-6F2BB0C71431}" type="datetime4">
              <a:rPr lang="en-US" altLang="en-US"/>
              <a:pPr/>
              <a:t>February 20, 2025</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0982A895-A2B7-4BC9-8919-CD1D5C83037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B782E6-2A12-4548-9EDD-8D5FBC790480}"/>
              </a:ext>
            </a:extLst>
          </p:cNvPr>
          <p:cNvSpPr>
            <a:spLocks noGrp="1"/>
          </p:cNvSpPr>
          <p:nvPr>
            <p:ph type="sldNum" sz="quarter" idx="12"/>
          </p:nvPr>
        </p:nvSpPr>
        <p:spPr/>
        <p:txBody>
          <a:bodyPr/>
          <a:lstStyle>
            <a:lvl1pPr>
              <a:defRPr/>
            </a:lvl1pPr>
          </a:lstStyle>
          <a:p>
            <a:fld id="{ECAC6B72-50AE-42A3-9B71-4AC3065E1286}" type="slidenum">
              <a:rPr lang="en-US" altLang="en-US"/>
              <a:pPr/>
              <a:t>‹#›</a:t>
            </a:fld>
            <a:endParaRPr lang="en-US" altLang="en-US"/>
          </a:p>
        </p:txBody>
      </p:sp>
    </p:spTree>
    <p:extLst>
      <p:ext uri="{BB962C8B-B14F-4D97-AF65-F5344CB8AC3E}">
        <p14:creationId xmlns:p14="http://schemas.microsoft.com/office/powerpoint/2010/main" val="122429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0FE7-7979-248F-DB24-065687B9D4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20ACC4F-5AC5-894F-94E0-01BDDE329B0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094524-301D-E5EF-F7BB-48DF95AB9F2C}"/>
              </a:ext>
            </a:extLst>
          </p:cNvPr>
          <p:cNvSpPr>
            <a:spLocks noGrp="1"/>
          </p:cNvSpPr>
          <p:nvPr>
            <p:ph type="dt" sz="half" idx="10"/>
          </p:nvPr>
        </p:nvSpPr>
        <p:spPr/>
        <p:txBody>
          <a:bodyPr/>
          <a:lstStyle/>
          <a:p>
            <a:fld id="{4F874A0C-DECF-44A9-A84D-5ABAF118DFF4}" type="datetime1">
              <a:rPr lang="en-US" smtClean="0"/>
              <a:t>2/20/2025</a:t>
            </a:fld>
            <a:endParaRPr lang="en-US" dirty="0"/>
          </a:p>
        </p:txBody>
      </p:sp>
      <p:sp>
        <p:nvSpPr>
          <p:cNvPr id="5" name="Footer Placeholder 4">
            <a:extLst>
              <a:ext uri="{FF2B5EF4-FFF2-40B4-BE49-F238E27FC236}">
                <a16:creationId xmlns:a16="http://schemas.microsoft.com/office/drawing/2014/main" id="{1F6490BF-BDAD-8DA5-BB64-64C49B1E87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60DC78-EFA4-6AAE-314B-4AF2AA23C315}"/>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51164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FFB5-5E0C-009C-67C9-AC25C2083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3517B-2746-6061-7FF4-82E73EE34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36116-256E-62D6-245D-7DA66EFFD5C8}"/>
              </a:ext>
            </a:extLst>
          </p:cNvPr>
          <p:cNvSpPr>
            <a:spLocks noGrp="1"/>
          </p:cNvSpPr>
          <p:nvPr>
            <p:ph type="dt" sz="half" idx="10"/>
          </p:nvPr>
        </p:nvSpPr>
        <p:spPr/>
        <p:txBody>
          <a:bodyPr/>
          <a:lstStyle/>
          <a:p>
            <a:fld id="{F477C406-DB88-4F9D-906A-E736B9331E2C}" type="datetime1">
              <a:rPr lang="en-US" smtClean="0"/>
              <a:t>2/20/2025</a:t>
            </a:fld>
            <a:endParaRPr lang="en-US" dirty="0"/>
          </a:p>
        </p:txBody>
      </p:sp>
      <p:sp>
        <p:nvSpPr>
          <p:cNvPr id="5" name="Footer Placeholder 4">
            <a:extLst>
              <a:ext uri="{FF2B5EF4-FFF2-40B4-BE49-F238E27FC236}">
                <a16:creationId xmlns:a16="http://schemas.microsoft.com/office/drawing/2014/main" id="{AF0D0CEB-876A-A108-AF44-6FA5FB1026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7212C8-E9FE-5B7A-FC11-E4EF91ECC8F0}"/>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236149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A67E-405E-65C1-0D17-792D6EF532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4A71A26-AFD5-DECD-D018-90F82F15E90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542F9-2A7C-F825-35FA-901B06C4B770}"/>
              </a:ext>
            </a:extLst>
          </p:cNvPr>
          <p:cNvSpPr>
            <a:spLocks noGrp="1"/>
          </p:cNvSpPr>
          <p:nvPr>
            <p:ph type="dt" sz="half" idx="10"/>
          </p:nvPr>
        </p:nvSpPr>
        <p:spPr/>
        <p:txBody>
          <a:bodyPr/>
          <a:lstStyle/>
          <a:p>
            <a:fld id="{D50DB739-D961-4A68-BF6D-0B039B36FA4A}" type="datetime1">
              <a:rPr lang="en-US" smtClean="0"/>
              <a:t>2/20/2025</a:t>
            </a:fld>
            <a:endParaRPr lang="en-US" dirty="0"/>
          </a:p>
        </p:txBody>
      </p:sp>
      <p:sp>
        <p:nvSpPr>
          <p:cNvPr id="5" name="Footer Placeholder 4">
            <a:extLst>
              <a:ext uri="{FF2B5EF4-FFF2-40B4-BE49-F238E27FC236}">
                <a16:creationId xmlns:a16="http://schemas.microsoft.com/office/drawing/2014/main" id="{CF989A79-A9CA-0066-2FF8-23DECD96EE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1EB30A-7AAD-A168-BAEC-E3AC72262AD5}"/>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211983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2A67-B0A9-53B0-6A4E-EB55944F0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1042A-6AE1-4F4A-DCB3-54FF7083C3B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432AF2-9F21-FEBD-3B3F-9BD276263D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6067AC-8EC8-27B3-0A90-8C68D3EC4110}"/>
              </a:ext>
            </a:extLst>
          </p:cNvPr>
          <p:cNvSpPr>
            <a:spLocks noGrp="1"/>
          </p:cNvSpPr>
          <p:nvPr>
            <p:ph type="dt" sz="half" idx="10"/>
          </p:nvPr>
        </p:nvSpPr>
        <p:spPr/>
        <p:txBody>
          <a:bodyPr/>
          <a:lstStyle/>
          <a:p>
            <a:fld id="{49B196C9-E3B1-4580-84B0-821DD2AF8AC6}" type="datetime1">
              <a:rPr lang="en-US" smtClean="0"/>
              <a:t>2/20/2025</a:t>
            </a:fld>
            <a:endParaRPr lang="en-US" dirty="0"/>
          </a:p>
        </p:txBody>
      </p:sp>
      <p:sp>
        <p:nvSpPr>
          <p:cNvPr id="6" name="Footer Placeholder 5">
            <a:extLst>
              <a:ext uri="{FF2B5EF4-FFF2-40B4-BE49-F238E27FC236}">
                <a16:creationId xmlns:a16="http://schemas.microsoft.com/office/drawing/2014/main" id="{4D287925-DB7A-B38D-2F78-D929A03D5B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FB8227-66B5-A4FA-DAA0-BCFB539EA3E6}"/>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1156895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568E-C60C-14E2-ABD8-6E32FEADDE2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12BBD-6D08-F2C3-9A46-418EF18885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33F370-AD81-F9DC-744C-86AE88F6DF5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E59AA-EAAC-E152-E20B-ED96FA5AE5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78854-64EA-24B3-2F1B-82DD06405A2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B2268-D4CB-4C47-4BFF-793065E8C21F}"/>
              </a:ext>
            </a:extLst>
          </p:cNvPr>
          <p:cNvSpPr>
            <a:spLocks noGrp="1"/>
          </p:cNvSpPr>
          <p:nvPr>
            <p:ph type="dt" sz="half" idx="10"/>
          </p:nvPr>
        </p:nvSpPr>
        <p:spPr/>
        <p:txBody>
          <a:bodyPr/>
          <a:lstStyle/>
          <a:p>
            <a:fld id="{8E050482-CEF7-4485-AE5A-CBD0D476B3B3}" type="datetime1">
              <a:rPr lang="en-US" smtClean="0"/>
              <a:t>2/20/2025</a:t>
            </a:fld>
            <a:endParaRPr lang="en-US" dirty="0"/>
          </a:p>
        </p:txBody>
      </p:sp>
      <p:sp>
        <p:nvSpPr>
          <p:cNvPr id="8" name="Footer Placeholder 7">
            <a:extLst>
              <a:ext uri="{FF2B5EF4-FFF2-40B4-BE49-F238E27FC236}">
                <a16:creationId xmlns:a16="http://schemas.microsoft.com/office/drawing/2014/main" id="{68BCC8DD-BFC1-A1D2-FD67-69C3D2ABF6D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7F2900-4A58-4EBD-50CE-6A94081EEF49}"/>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4096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E3D6-7C17-8F0B-DFBC-1F75F35EC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87054-E2C2-A10F-0C31-37916C0F4284}"/>
              </a:ext>
            </a:extLst>
          </p:cNvPr>
          <p:cNvSpPr>
            <a:spLocks noGrp="1"/>
          </p:cNvSpPr>
          <p:nvPr>
            <p:ph type="dt" sz="half" idx="10"/>
          </p:nvPr>
        </p:nvSpPr>
        <p:spPr/>
        <p:txBody>
          <a:bodyPr/>
          <a:lstStyle/>
          <a:p>
            <a:fld id="{C88C27BB-A046-47C8-AC36-AC9E6BCBB9A1}" type="datetime1">
              <a:rPr lang="en-US" smtClean="0"/>
              <a:t>2/20/2025</a:t>
            </a:fld>
            <a:endParaRPr lang="en-US" dirty="0"/>
          </a:p>
        </p:txBody>
      </p:sp>
      <p:sp>
        <p:nvSpPr>
          <p:cNvPr id="4" name="Footer Placeholder 3">
            <a:extLst>
              <a:ext uri="{FF2B5EF4-FFF2-40B4-BE49-F238E27FC236}">
                <a16:creationId xmlns:a16="http://schemas.microsoft.com/office/drawing/2014/main" id="{5675AFCE-0964-6310-E0F4-0088B5F0BA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B2D276-682B-EC64-6953-5458C5F97F3F}"/>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395720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0DDE5-CFC9-CCB2-B01B-76F8C921884A}"/>
              </a:ext>
            </a:extLst>
          </p:cNvPr>
          <p:cNvSpPr>
            <a:spLocks noGrp="1"/>
          </p:cNvSpPr>
          <p:nvPr>
            <p:ph type="dt" sz="half" idx="10"/>
          </p:nvPr>
        </p:nvSpPr>
        <p:spPr/>
        <p:txBody>
          <a:bodyPr/>
          <a:lstStyle/>
          <a:p>
            <a:fld id="{85E79AD3-8C53-4B07-85EA-550C7AFDC543}" type="datetime1">
              <a:rPr lang="en-US" smtClean="0"/>
              <a:t>2/20/2025</a:t>
            </a:fld>
            <a:endParaRPr lang="en-US" dirty="0"/>
          </a:p>
        </p:txBody>
      </p:sp>
      <p:sp>
        <p:nvSpPr>
          <p:cNvPr id="3" name="Footer Placeholder 2">
            <a:extLst>
              <a:ext uri="{FF2B5EF4-FFF2-40B4-BE49-F238E27FC236}">
                <a16:creationId xmlns:a16="http://schemas.microsoft.com/office/drawing/2014/main" id="{93C78EC1-86E9-BD51-A895-F27F54C65D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30BFA0-6BC2-70B8-3868-9A7D966762FC}"/>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398471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A632-57D3-46BE-0EBE-754DE0B3FD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E9609AA-23BC-28CF-0702-67BD2B59B1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CC979-3800-FA88-3C6D-BB13CA3101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9533B6-D19D-AE31-027A-B318246547EF}"/>
              </a:ext>
            </a:extLst>
          </p:cNvPr>
          <p:cNvSpPr>
            <a:spLocks noGrp="1"/>
          </p:cNvSpPr>
          <p:nvPr>
            <p:ph type="dt" sz="half" idx="10"/>
          </p:nvPr>
        </p:nvSpPr>
        <p:spPr/>
        <p:txBody>
          <a:bodyPr/>
          <a:lstStyle/>
          <a:p>
            <a:fld id="{0710F22B-4412-46FD-B99A-D59E5C507734}" type="datetime1">
              <a:rPr lang="en-US" smtClean="0"/>
              <a:t>2/20/2025</a:t>
            </a:fld>
            <a:endParaRPr lang="en-US" dirty="0"/>
          </a:p>
        </p:txBody>
      </p:sp>
      <p:sp>
        <p:nvSpPr>
          <p:cNvPr id="6" name="Footer Placeholder 5">
            <a:extLst>
              <a:ext uri="{FF2B5EF4-FFF2-40B4-BE49-F238E27FC236}">
                <a16:creationId xmlns:a16="http://schemas.microsoft.com/office/drawing/2014/main" id="{A373B1E8-F2FE-7E9B-3D90-5CDE421FDF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B1A874-FC2C-CF27-BD5A-264EFF2CFCC7}"/>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9559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8634-9000-4FA3-A5FD-17CD6A74E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BA47B-7CAB-4B10-9B5C-E34E5AA5F3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B0C91-7AB1-4AF1-BC29-EFA19C6E2737}"/>
              </a:ext>
            </a:extLst>
          </p:cNvPr>
          <p:cNvSpPr>
            <a:spLocks noGrp="1"/>
          </p:cNvSpPr>
          <p:nvPr>
            <p:ph type="dt" sz="half" idx="10"/>
          </p:nvPr>
        </p:nvSpPr>
        <p:spPr/>
        <p:txBody>
          <a:bodyPr/>
          <a:lstStyle>
            <a:lvl1pPr>
              <a:defRPr/>
            </a:lvl1pPr>
          </a:lstStyle>
          <a:p>
            <a:fld id="{D5E469DA-C716-4AD2-AB82-CDDF19AA6D07}" type="datetime4">
              <a:rPr lang="en-US" altLang="en-US"/>
              <a:pPr/>
              <a:t>February 20, 2025</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FBADCE33-8BEE-4404-8DD6-06B9C366F3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2B38625-8EA0-40DD-B562-9677A3E21CAA}"/>
              </a:ext>
            </a:extLst>
          </p:cNvPr>
          <p:cNvSpPr>
            <a:spLocks noGrp="1"/>
          </p:cNvSpPr>
          <p:nvPr>
            <p:ph type="sldNum" sz="quarter" idx="12"/>
          </p:nvPr>
        </p:nvSpPr>
        <p:spPr/>
        <p:txBody>
          <a:bodyPr/>
          <a:lstStyle>
            <a:lvl1pPr>
              <a:defRPr/>
            </a:lvl1pPr>
          </a:lstStyle>
          <a:p>
            <a:fld id="{569F5B8C-BB8F-44FC-B8B8-53C8E854318D}" type="slidenum">
              <a:rPr lang="en-US" altLang="en-US"/>
              <a:pPr/>
              <a:t>‹#›</a:t>
            </a:fld>
            <a:endParaRPr lang="en-US" altLang="en-US"/>
          </a:p>
        </p:txBody>
      </p:sp>
    </p:spTree>
    <p:extLst>
      <p:ext uri="{BB962C8B-B14F-4D97-AF65-F5344CB8AC3E}">
        <p14:creationId xmlns:p14="http://schemas.microsoft.com/office/powerpoint/2010/main" val="33342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933D-7554-FD27-9026-3B778F10EE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D7AAD96-9675-704B-5E50-622A578236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E66B405-3D9A-7491-B1BD-E5F883A64B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033826-BC03-6E05-B2BF-12490931308F}"/>
              </a:ext>
            </a:extLst>
          </p:cNvPr>
          <p:cNvSpPr>
            <a:spLocks noGrp="1"/>
          </p:cNvSpPr>
          <p:nvPr>
            <p:ph type="dt" sz="half" idx="10"/>
          </p:nvPr>
        </p:nvSpPr>
        <p:spPr/>
        <p:txBody>
          <a:bodyPr/>
          <a:lstStyle/>
          <a:p>
            <a:fld id="{29C79944-87EB-476B-898E-27F86FF8AAEF}" type="datetime1">
              <a:rPr lang="en-US" smtClean="0"/>
              <a:t>2/20/2025</a:t>
            </a:fld>
            <a:endParaRPr lang="en-US" dirty="0"/>
          </a:p>
        </p:txBody>
      </p:sp>
      <p:sp>
        <p:nvSpPr>
          <p:cNvPr id="6" name="Footer Placeholder 5">
            <a:extLst>
              <a:ext uri="{FF2B5EF4-FFF2-40B4-BE49-F238E27FC236}">
                <a16:creationId xmlns:a16="http://schemas.microsoft.com/office/drawing/2014/main" id="{CC090964-AF68-3588-B65C-1C52459425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358666-488B-A668-9FEA-3F07354F1758}"/>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172210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0FA1-BC1B-DD02-3C7F-1AB6C7837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4549E-31DE-2E6D-5F33-DA6111EC65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1474A-3CDD-7750-3A1E-7DD26ED529E1}"/>
              </a:ext>
            </a:extLst>
          </p:cNvPr>
          <p:cNvSpPr>
            <a:spLocks noGrp="1"/>
          </p:cNvSpPr>
          <p:nvPr>
            <p:ph type="dt" sz="half" idx="10"/>
          </p:nvPr>
        </p:nvSpPr>
        <p:spPr/>
        <p:txBody>
          <a:bodyPr/>
          <a:lstStyle/>
          <a:p>
            <a:fld id="{1804F90C-9576-4221-8D42-E204CB23694A}" type="datetime1">
              <a:rPr lang="en-US" smtClean="0"/>
              <a:t>2/20/2025</a:t>
            </a:fld>
            <a:endParaRPr lang="en-US" dirty="0"/>
          </a:p>
        </p:txBody>
      </p:sp>
      <p:sp>
        <p:nvSpPr>
          <p:cNvPr id="5" name="Footer Placeholder 4">
            <a:extLst>
              <a:ext uri="{FF2B5EF4-FFF2-40B4-BE49-F238E27FC236}">
                <a16:creationId xmlns:a16="http://schemas.microsoft.com/office/drawing/2014/main" id="{CA227DC8-15F7-FFC0-07ED-E6BF623F6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F0EA5E-E5BE-8DCA-1F28-1239BC144161}"/>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167360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CF881-FD80-BFDF-ACFE-C7DDB6D6EC6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D6C80-4E81-3ADC-48C7-D3D7FEEE287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C2B1D-9A3C-134D-D58C-B8CBB1CA6823}"/>
              </a:ext>
            </a:extLst>
          </p:cNvPr>
          <p:cNvSpPr>
            <a:spLocks noGrp="1"/>
          </p:cNvSpPr>
          <p:nvPr>
            <p:ph type="dt" sz="half" idx="10"/>
          </p:nvPr>
        </p:nvSpPr>
        <p:spPr/>
        <p:txBody>
          <a:bodyPr/>
          <a:lstStyle/>
          <a:p>
            <a:fld id="{B9D833A9-734D-499C-87AB-022228BC45B5}" type="datetime1">
              <a:rPr lang="en-US" smtClean="0"/>
              <a:t>2/20/2025</a:t>
            </a:fld>
            <a:endParaRPr lang="en-US" dirty="0"/>
          </a:p>
        </p:txBody>
      </p:sp>
      <p:sp>
        <p:nvSpPr>
          <p:cNvPr id="5" name="Footer Placeholder 4">
            <a:extLst>
              <a:ext uri="{FF2B5EF4-FFF2-40B4-BE49-F238E27FC236}">
                <a16:creationId xmlns:a16="http://schemas.microsoft.com/office/drawing/2014/main" id="{2955004D-C2E0-A4F9-99CC-FB84F91246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C803B-5693-DC89-C178-DE29004FB7D1}"/>
              </a:ext>
            </a:extLst>
          </p:cNvPr>
          <p:cNvSpPr>
            <a:spLocks noGrp="1"/>
          </p:cNvSpPr>
          <p:nvPr>
            <p:ph type="sldNum" sz="quarter" idx="12"/>
          </p:nvPr>
        </p:nvSpPr>
        <p:spPr/>
        <p:txBody>
          <a:bodyPr/>
          <a:lstStyle/>
          <a:p>
            <a:fld id="{11D26D01-175A-41E2-A968-403F28C8B52B}" type="slidenum">
              <a:rPr lang="en-US" smtClean="0"/>
              <a:t>‹#›</a:t>
            </a:fld>
            <a:endParaRPr lang="en-US" dirty="0"/>
          </a:p>
        </p:txBody>
      </p:sp>
    </p:spTree>
    <p:extLst>
      <p:ext uri="{BB962C8B-B14F-4D97-AF65-F5344CB8AC3E}">
        <p14:creationId xmlns:p14="http://schemas.microsoft.com/office/powerpoint/2010/main" val="380887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0566-1F66-4510-87CD-70A9542646F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3445D9-157F-41DD-8CF0-1C121A72B90D}"/>
              </a:ext>
            </a:extLst>
          </p:cNvPr>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9386276-FDD2-4FE0-BC8B-471426A0272C}"/>
              </a:ext>
            </a:extLst>
          </p:cNvPr>
          <p:cNvSpPr>
            <a:spLocks noGrp="1"/>
          </p:cNvSpPr>
          <p:nvPr>
            <p:ph type="dt" sz="half" idx="10"/>
          </p:nvPr>
        </p:nvSpPr>
        <p:spPr/>
        <p:txBody>
          <a:bodyPr/>
          <a:lstStyle>
            <a:lvl1pPr>
              <a:defRPr/>
            </a:lvl1pPr>
          </a:lstStyle>
          <a:p>
            <a:fld id="{3E99D2A9-68DE-4C5F-B33E-1A2C37A3D984}" type="datetime4">
              <a:rPr lang="en-US" altLang="en-US"/>
              <a:pPr/>
              <a:t>February 20, 2025</a:t>
            </a:fld>
            <a:endParaRPr lang="en-US" altLang="en-US">
              <a:latin typeface="Times" panose="02020603050405020304" pitchFamily="18" charset="0"/>
            </a:endParaRPr>
          </a:p>
        </p:txBody>
      </p:sp>
      <p:sp>
        <p:nvSpPr>
          <p:cNvPr id="5" name="Footer Placeholder 4">
            <a:extLst>
              <a:ext uri="{FF2B5EF4-FFF2-40B4-BE49-F238E27FC236}">
                <a16:creationId xmlns:a16="http://schemas.microsoft.com/office/drawing/2014/main" id="{FAFE9D9F-149E-4D22-85CB-8E70BA044B8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29CBDD4-3D52-48EB-A8E1-E95CC08DD241}"/>
              </a:ext>
            </a:extLst>
          </p:cNvPr>
          <p:cNvSpPr>
            <a:spLocks noGrp="1"/>
          </p:cNvSpPr>
          <p:nvPr>
            <p:ph type="sldNum" sz="quarter" idx="12"/>
          </p:nvPr>
        </p:nvSpPr>
        <p:spPr/>
        <p:txBody>
          <a:bodyPr/>
          <a:lstStyle>
            <a:lvl1pPr>
              <a:defRPr/>
            </a:lvl1pPr>
          </a:lstStyle>
          <a:p>
            <a:fld id="{B58B339D-D855-40D1-8E31-5BDA52854CC6}" type="slidenum">
              <a:rPr lang="en-US" altLang="en-US"/>
              <a:pPr/>
              <a:t>‹#›</a:t>
            </a:fld>
            <a:endParaRPr lang="en-US" altLang="en-US"/>
          </a:p>
        </p:txBody>
      </p:sp>
    </p:spTree>
    <p:extLst>
      <p:ext uri="{BB962C8B-B14F-4D97-AF65-F5344CB8AC3E}">
        <p14:creationId xmlns:p14="http://schemas.microsoft.com/office/powerpoint/2010/main" val="212035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9B0A-C6C1-4C74-B3C7-8E458A995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80530-B7BD-4CEF-B54E-A28F51373ED5}"/>
              </a:ext>
            </a:extLst>
          </p:cNvPr>
          <p:cNvSpPr>
            <a:spLocks noGrp="1"/>
          </p:cNvSpPr>
          <p:nvPr>
            <p:ph sz="half" idx="1"/>
          </p:nvPr>
        </p:nvSpPr>
        <p:spPr>
          <a:xfrm>
            <a:off x="809625"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722C7-9167-4EDB-A5C0-4C4DF177EC95}"/>
              </a:ext>
            </a:extLst>
          </p:cNvPr>
          <p:cNvSpPr>
            <a:spLocks noGrp="1"/>
          </p:cNvSpPr>
          <p:nvPr>
            <p:ph sz="half" idx="2"/>
          </p:nvPr>
        </p:nvSpPr>
        <p:spPr>
          <a:xfrm>
            <a:off x="4772025"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143D51-9B96-4797-8946-094A3D235FF9}"/>
              </a:ext>
            </a:extLst>
          </p:cNvPr>
          <p:cNvSpPr>
            <a:spLocks noGrp="1"/>
          </p:cNvSpPr>
          <p:nvPr>
            <p:ph type="dt" sz="half" idx="10"/>
          </p:nvPr>
        </p:nvSpPr>
        <p:spPr/>
        <p:txBody>
          <a:bodyPr/>
          <a:lstStyle>
            <a:lvl1pPr>
              <a:defRPr/>
            </a:lvl1pPr>
          </a:lstStyle>
          <a:p>
            <a:fld id="{9B13EB96-4271-4E01-BCCE-10B34F137257}" type="datetime4">
              <a:rPr lang="en-US" altLang="en-US"/>
              <a:pPr/>
              <a:t>February 20, 2025</a:t>
            </a:fld>
            <a:endParaRPr lang="en-US" altLang="en-US">
              <a:latin typeface="Times" panose="02020603050405020304" pitchFamily="18" charset="0"/>
            </a:endParaRPr>
          </a:p>
        </p:txBody>
      </p:sp>
      <p:sp>
        <p:nvSpPr>
          <p:cNvPr id="6" name="Footer Placeholder 5">
            <a:extLst>
              <a:ext uri="{FF2B5EF4-FFF2-40B4-BE49-F238E27FC236}">
                <a16:creationId xmlns:a16="http://schemas.microsoft.com/office/drawing/2014/main" id="{C4A995FB-5A80-4AA5-849F-89910452475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5B5CED-AB14-4AAF-9BB9-FE3C0EB557E8}"/>
              </a:ext>
            </a:extLst>
          </p:cNvPr>
          <p:cNvSpPr>
            <a:spLocks noGrp="1"/>
          </p:cNvSpPr>
          <p:nvPr>
            <p:ph type="sldNum" sz="quarter" idx="12"/>
          </p:nvPr>
        </p:nvSpPr>
        <p:spPr/>
        <p:txBody>
          <a:bodyPr/>
          <a:lstStyle>
            <a:lvl1pPr>
              <a:defRPr/>
            </a:lvl1pPr>
          </a:lstStyle>
          <a:p>
            <a:fld id="{8E12BD1F-AB67-4F97-BDC2-4CBF94917779}" type="slidenum">
              <a:rPr lang="en-US" altLang="en-US"/>
              <a:pPr/>
              <a:t>‹#›</a:t>
            </a:fld>
            <a:endParaRPr lang="en-US" altLang="en-US"/>
          </a:p>
        </p:txBody>
      </p:sp>
    </p:spTree>
    <p:extLst>
      <p:ext uri="{BB962C8B-B14F-4D97-AF65-F5344CB8AC3E}">
        <p14:creationId xmlns:p14="http://schemas.microsoft.com/office/powerpoint/2010/main" val="387276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F77E-FB57-4AF8-9714-6A480AD2918B}"/>
              </a:ext>
            </a:extLst>
          </p:cNvPr>
          <p:cNvSpPr>
            <a:spLocks noGrp="1"/>
          </p:cNvSpPr>
          <p:nvPr>
            <p:ph type="title"/>
          </p:nvPr>
        </p:nvSpPr>
        <p:spPr>
          <a:xfrm>
            <a:off x="630238"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C90FE8-7132-407D-BE4B-036950851F94}"/>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B225F-25D9-4AEA-AF43-66DCF3893185}"/>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F76AE4-7D9E-4D0A-AA34-C4BAC070CA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9FE9E-6442-45C3-8C5B-8935917FBE1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68825C-C6B8-44BF-AE1E-E5BBA651EC26}"/>
              </a:ext>
            </a:extLst>
          </p:cNvPr>
          <p:cNvSpPr>
            <a:spLocks noGrp="1"/>
          </p:cNvSpPr>
          <p:nvPr>
            <p:ph type="dt" sz="half" idx="10"/>
          </p:nvPr>
        </p:nvSpPr>
        <p:spPr/>
        <p:txBody>
          <a:bodyPr/>
          <a:lstStyle>
            <a:lvl1pPr>
              <a:defRPr/>
            </a:lvl1pPr>
          </a:lstStyle>
          <a:p>
            <a:fld id="{E19E5E96-3711-4CE2-A318-3627CD586503}" type="datetime4">
              <a:rPr lang="en-US" altLang="en-US"/>
              <a:pPr/>
              <a:t>February 20, 2025</a:t>
            </a:fld>
            <a:endParaRPr lang="en-US" altLang="en-US">
              <a:latin typeface="Times" panose="02020603050405020304" pitchFamily="18" charset="0"/>
            </a:endParaRPr>
          </a:p>
        </p:txBody>
      </p:sp>
      <p:sp>
        <p:nvSpPr>
          <p:cNvPr id="8" name="Footer Placeholder 7">
            <a:extLst>
              <a:ext uri="{FF2B5EF4-FFF2-40B4-BE49-F238E27FC236}">
                <a16:creationId xmlns:a16="http://schemas.microsoft.com/office/drawing/2014/main" id="{809AD9CB-0C96-4E3B-B766-6143C0D75AE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3966055-C292-458A-8967-EFB8B4C2D3AE}"/>
              </a:ext>
            </a:extLst>
          </p:cNvPr>
          <p:cNvSpPr>
            <a:spLocks noGrp="1"/>
          </p:cNvSpPr>
          <p:nvPr>
            <p:ph type="sldNum" sz="quarter" idx="12"/>
          </p:nvPr>
        </p:nvSpPr>
        <p:spPr/>
        <p:txBody>
          <a:bodyPr/>
          <a:lstStyle>
            <a:lvl1pPr>
              <a:defRPr/>
            </a:lvl1pPr>
          </a:lstStyle>
          <a:p>
            <a:fld id="{49AEB13C-4606-4A0F-B91E-539A43B5C0A5}" type="slidenum">
              <a:rPr lang="en-US" altLang="en-US"/>
              <a:pPr/>
              <a:t>‹#›</a:t>
            </a:fld>
            <a:endParaRPr lang="en-US" altLang="en-US"/>
          </a:p>
        </p:txBody>
      </p:sp>
    </p:spTree>
    <p:extLst>
      <p:ext uri="{BB962C8B-B14F-4D97-AF65-F5344CB8AC3E}">
        <p14:creationId xmlns:p14="http://schemas.microsoft.com/office/powerpoint/2010/main" val="20105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6BF-57C5-4CCB-A574-0527E998D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CC7DC-0FDD-4E69-93F2-6618CDEEB6F8}"/>
              </a:ext>
            </a:extLst>
          </p:cNvPr>
          <p:cNvSpPr>
            <a:spLocks noGrp="1"/>
          </p:cNvSpPr>
          <p:nvPr>
            <p:ph type="dt" sz="half" idx="10"/>
          </p:nvPr>
        </p:nvSpPr>
        <p:spPr/>
        <p:txBody>
          <a:bodyPr/>
          <a:lstStyle>
            <a:lvl1pPr>
              <a:defRPr/>
            </a:lvl1pPr>
          </a:lstStyle>
          <a:p>
            <a:fld id="{DD77AA33-5E1D-4088-8706-88D0EAA8A6FA}" type="datetime4">
              <a:rPr lang="en-US" altLang="en-US"/>
              <a:pPr/>
              <a:t>February 20, 2025</a:t>
            </a:fld>
            <a:endParaRPr lang="en-US" altLang="en-US">
              <a:latin typeface="Times" panose="02020603050405020304" pitchFamily="18" charset="0"/>
            </a:endParaRPr>
          </a:p>
        </p:txBody>
      </p:sp>
      <p:sp>
        <p:nvSpPr>
          <p:cNvPr id="4" name="Footer Placeholder 3">
            <a:extLst>
              <a:ext uri="{FF2B5EF4-FFF2-40B4-BE49-F238E27FC236}">
                <a16:creationId xmlns:a16="http://schemas.microsoft.com/office/drawing/2014/main" id="{CADEE538-E8F6-416C-9B77-6BD3454CC7B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050DC95-DB3A-4789-9E3F-B626699262E7}"/>
              </a:ext>
            </a:extLst>
          </p:cNvPr>
          <p:cNvSpPr>
            <a:spLocks noGrp="1"/>
          </p:cNvSpPr>
          <p:nvPr>
            <p:ph type="sldNum" sz="quarter" idx="12"/>
          </p:nvPr>
        </p:nvSpPr>
        <p:spPr/>
        <p:txBody>
          <a:bodyPr/>
          <a:lstStyle>
            <a:lvl1pPr>
              <a:defRPr/>
            </a:lvl1pPr>
          </a:lstStyle>
          <a:p>
            <a:fld id="{123709B3-1B44-40F8-B864-114BC2D68850}" type="slidenum">
              <a:rPr lang="en-US" altLang="en-US"/>
              <a:pPr/>
              <a:t>‹#›</a:t>
            </a:fld>
            <a:endParaRPr lang="en-US" altLang="en-US"/>
          </a:p>
        </p:txBody>
      </p:sp>
    </p:spTree>
    <p:extLst>
      <p:ext uri="{BB962C8B-B14F-4D97-AF65-F5344CB8AC3E}">
        <p14:creationId xmlns:p14="http://schemas.microsoft.com/office/powerpoint/2010/main" val="17237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4CBF3-99C7-45A1-BFBB-0787FA08744D}"/>
              </a:ext>
            </a:extLst>
          </p:cNvPr>
          <p:cNvSpPr>
            <a:spLocks noGrp="1"/>
          </p:cNvSpPr>
          <p:nvPr>
            <p:ph type="dt" sz="half" idx="10"/>
          </p:nvPr>
        </p:nvSpPr>
        <p:spPr/>
        <p:txBody>
          <a:bodyPr/>
          <a:lstStyle>
            <a:lvl1pPr>
              <a:defRPr/>
            </a:lvl1pPr>
          </a:lstStyle>
          <a:p>
            <a:fld id="{DE25518A-9757-495D-8065-59FF5E72D6CD}" type="datetime4">
              <a:rPr lang="en-US" altLang="en-US"/>
              <a:pPr/>
              <a:t>February 20, 2025</a:t>
            </a:fld>
            <a:endParaRPr lang="en-US" altLang="en-US">
              <a:latin typeface="Times" panose="02020603050405020304" pitchFamily="18" charset="0"/>
            </a:endParaRPr>
          </a:p>
        </p:txBody>
      </p:sp>
      <p:sp>
        <p:nvSpPr>
          <p:cNvPr id="3" name="Footer Placeholder 2">
            <a:extLst>
              <a:ext uri="{FF2B5EF4-FFF2-40B4-BE49-F238E27FC236}">
                <a16:creationId xmlns:a16="http://schemas.microsoft.com/office/drawing/2014/main" id="{77404085-7BB6-40DB-A652-AA1C8C97AFC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C07B7EB-E278-41AB-9A26-936C7A489240}"/>
              </a:ext>
            </a:extLst>
          </p:cNvPr>
          <p:cNvSpPr>
            <a:spLocks noGrp="1"/>
          </p:cNvSpPr>
          <p:nvPr>
            <p:ph type="sldNum" sz="quarter" idx="12"/>
          </p:nvPr>
        </p:nvSpPr>
        <p:spPr/>
        <p:txBody>
          <a:bodyPr/>
          <a:lstStyle>
            <a:lvl1pPr>
              <a:defRPr/>
            </a:lvl1pPr>
          </a:lstStyle>
          <a:p>
            <a:fld id="{19563345-3C9E-4948-9C66-7092F0B20AD3}" type="slidenum">
              <a:rPr lang="en-US" altLang="en-US"/>
              <a:pPr/>
              <a:t>‹#›</a:t>
            </a:fld>
            <a:endParaRPr lang="en-US" altLang="en-US"/>
          </a:p>
        </p:txBody>
      </p:sp>
    </p:spTree>
    <p:extLst>
      <p:ext uri="{BB962C8B-B14F-4D97-AF65-F5344CB8AC3E}">
        <p14:creationId xmlns:p14="http://schemas.microsoft.com/office/powerpoint/2010/main" val="120726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C77B-5308-4203-AFBB-7A72156C0CDB}"/>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A6FC2-CE64-4DD6-8AA2-58222E7A7E00}"/>
              </a:ext>
            </a:extLst>
          </p:cNvPr>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791C4-75F7-41D3-9935-517B00BE5779}"/>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B9F79-06C2-4D1B-B5BC-31CBD4C1176B}"/>
              </a:ext>
            </a:extLst>
          </p:cNvPr>
          <p:cNvSpPr>
            <a:spLocks noGrp="1"/>
          </p:cNvSpPr>
          <p:nvPr>
            <p:ph type="dt" sz="half" idx="10"/>
          </p:nvPr>
        </p:nvSpPr>
        <p:spPr/>
        <p:txBody>
          <a:bodyPr/>
          <a:lstStyle>
            <a:lvl1pPr>
              <a:defRPr/>
            </a:lvl1pPr>
          </a:lstStyle>
          <a:p>
            <a:fld id="{FC21A2AB-7E85-457F-B502-892B36B7F4A4}" type="datetime4">
              <a:rPr lang="en-US" altLang="en-US"/>
              <a:pPr/>
              <a:t>February 20, 2025</a:t>
            </a:fld>
            <a:endParaRPr lang="en-US" altLang="en-US">
              <a:latin typeface="Times" panose="02020603050405020304" pitchFamily="18" charset="0"/>
            </a:endParaRPr>
          </a:p>
        </p:txBody>
      </p:sp>
      <p:sp>
        <p:nvSpPr>
          <p:cNvPr id="6" name="Footer Placeholder 5">
            <a:extLst>
              <a:ext uri="{FF2B5EF4-FFF2-40B4-BE49-F238E27FC236}">
                <a16:creationId xmlns:a16="http://schemas.microsoft.com/office/drawing/2014/main" id="{A64A0BD2-75EA-4163-9E61-D81E9C735FE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E5DF2E-3895-4B53-B362-E9BDF3DE067A}"/>
              </a:ext>
            </a:extLst>
          </p:cNvPr>
          <p:cNvSpPr>
            <a:spLocks noGrp="1"/>
          </p:cNvSpPr>
          <p:nvPr>
            <p:ph type="sldNum" sz="quarter" idx="12"/>
          </p:nvPr>
        </p:nvSpPr>
        <p:spPr/>
        <p:txBody>
          <a:bodyPr/>
          <a:lstStyle>
            <a:lvl1pPr>
              <a:defRPr/>
            </a:lvl1pPr>
          </a:lstStyle>
          <a:p>
            <a:fld id="{F7BAD8D1-54A3-4135-A788-739D83994481}" type="slidenum">
              <a:rPr lang="en-US" altLang="en-US"/>
              <a:pPr/>
              <a:t>‹#›</a:t>
            </a:fld>
            <a:endParaRPr lang="en-US" altLang="en-US"/>
          </a:p>
        </p:txBody>
      </p:sp>
    </p:spTree>
    <p:extLst>
      <p:ext uri="{BB962C8B-B14F-4D97-AF65-F5344CB8AC3E}">
        <p14:creationId xmlns:p14="http://schemas.microsoft.com/office/powerpoint/2010/main" val="126061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8829-73EC-40D6-80FF-4E3FECFD0A77}"/>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2DEFA-AC84-4632-882A-4DECE3016981}"/>
              </a:ext>
            </a:extLst>
          </p:cNvPr>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8916382-5B30-488F-B76B-D6052F001461}"/>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811B3F-BD10-4C93-992A-9F16C189578F}"/>
              </a:ext>
            </a:extLst>
          </p:cNvPr>
          <p:cNvSpPr>
            <a:spLocks noGrp="1"/>
          </p:cNvSpPr>
          <p:nvPr>
            <p:ph type="dt" sz="half" idx="10"/>
          </p:nvPr>
        </p:nvSpPr>
        <p:spPr/>
        <p:txBody>
          <a:bodyPr/>
          <a:lstStyle>
            <a:lvl1pPr>
              <a:defRPr/>
            </a:lvl1pPr>
          </a:lstStyle>
          <a:p>
            <a:fld id="{8DEDE12B-75B7-43DF-8908-58EB2E8ECD9E}" type="datetime4">
              <a:rPr lang="en-US" altLang="en-US"/>
              <a:pPr/>
              <a:t>February 20, 2025</a:t>
            </a:fld>
            <a:endParaRPr lang="en-US" altLang="en-US">
              <a:latin typeface="Times" panose="02020603050405020304" pitchFamily="18" charset="0"/>
            </a:endParaRPr>
          </a:p>
        </p:txBody>
      </p:sp>
      <p:sp>
        <p:nvSpPr>
          <p:cNvPr id="6" name="Footer Placeholder 5">
            <a:extLst>
              <a:ext uri="{FF2B5EF4-FFF2-40B4-BE49-F238E27FC236}">
                <a16:creationId xmlns:a16="http://schemas.microsoft.com/office/drawing/2014/main" id="{C1FCF1FA-7A0B-49E3-8EA0-2BAF349200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D5FF72-AEC2-4183-B13D-4F93B4E180C9}"/>
              </a:ext>
            </a:extLst>
          </p:cNvPr>
          <p:cNvSpPr>
            <a:spLocks noGrp="1"/>
          </p:cNvSpPr>
          <p:nvPr>
            <p:ph type="sldNum" sz="quarter" idx="12"/>
          </p:nvPr>
        </p:nvSpPr>
        <p:spPr/>
        <p:txBody>
          <a:bodyPr/>
          <a:lstStyle>
            <a:lvl1pPr>
              <a:defRPr/>
            </a:lvl1pPr>
          </a:lstStyle>
          <a:p>
            <a:fld id="{ACB23E08-17BA-4ADF-89D9-FA174DA6FCFE}" type="slidenum">
              <a:rPr lang="en-US" altLang="en-US"/>
              <a:pPr/>
              <a:t>‹#›</a:t>
            </a:fld>
            <a:endParaRPr lang="en-US" altLang="en-US"/>
          </a:p>
        </p:txBody>
      </p:sp>
    </p:spTree>
    <p:extLst>
      <p:ext uri="{BB962C8B-B14F-4D97-AF65-F5344CB8AC3E}">
        <p14:creationId xmlns:p14="http://schemas.microsoft.com/office/powerpoint/2010/main" val="298375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a:extLst>
              <a:ext uri="{FF2B5EF4-FFF2-40B4-BE49-F238E27FC236}">
                <a16:creationId xmlns:a16="http://schemas.microsoft.com/office/drawing/2014/main" id="{C9D83208-FB0D-4818-8F2B-0A3EEB25ABA7}"/>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C9E8235A-BDC4-46CE-ACE2-0A5DB68CF673}"/>
              </a:ext>
            </a:extLst>
          </p:cNvPr>
          <p:cNvSpPr>
            <a:spLocks noGrp="1" noChangeArrowheads="1"/>
          </p:cNvSpPr>
          <p:nvPr>
            <p:ph type="title"/>
          </p:nvPr>
        </p:nvSpPr>
        <p:spPr bwMode="black">
          <a:xfrm>
            <a:off x="809625" y="3905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F53BE1-5AEF-4263-8319-6D5A752C95B5}"/>
              </a:ext>
            </a:extLst>
          </p:cNvPr>
          <p:cNvSpPr>
            <a:spLocks noGrp="1" noChangeArrowheads="1"/>
          </p:cNvSpPr>
          <p:nvPr>
            <p:ph type="body" idx="1"/>
          </p:nvPr>
        </p:nvSpPr>
        <p:spPr bwMode="black">
          <a:xfrm>
            <a:off x="8096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41BB6E-554F-4C09-89E6-61C05324EDA9}"/>
              </a:ext>
            </a:extLst>
          </p:cNvPr>
          <p:cNvSpPr>
            <a:spLocks noGrp="1" noChangeArrowheads="1"/>
          </p:cNvSpPr>
          <p:nvPr>
            <p:ph type="dt" sz="half" idx="2"/>
          </p:nvPr>
        </p:nvSpPr>
        <p:spPr bwMode="black">
          <a:xfrm>
            <a:off x="809625" y="6324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64384B90-0C74-4041-8C92-46ACEADF0EDB}" type="datetime4">
              <a:rPr lang="en-US" altLang="en-US"/>
              <a:pPr/>
              <a:t>February 20, 2025</a:t>
            </a:fld>
            <a:endParaRPr lang="en-US" altLang="en-US">
              <a:latin typeface="Times" panose="02020603050405020304" pitchFamily="18" charset="0"/>
            </a:endParaRPr>
          </a:p>
        </p:txBody>
      </p:sp>
      <p:sp>
        <p:nvSpPr>
          <p:cNvPr id="1029" name="Rectangle 5">
            <a:extLst>
              <a:ext uri="{FF2B5EF4-FFF2-40B4-BE49-F238E27FC236}">
                <a16:creationId xmlns:a16="http://schemas.microsoft.com/office/drawing/2014/main" id="{04783731-8602-4591-A467-5D7CD4AC25C1}"/>
              </a:ext>
            </a:extLst>
          </p:cNvPr>
          <p:cNvSpPr>
            <a:spLocks noGrp="1" noChangeArrowheads="1"/>
          </p:cNvSpPr>
          <p:nvPr>
            <p:ph type="ftr" sz="quarter" idx="3"/>
          </p:nvPr>
        </p:nvSpPr>
        <p:spPr bwMode="black">
          <a:xfrm>
            <a:off x="2895600" y="63246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ltLang="en-US"/>
          </a:p>
        </p:txBody>
      </p:sp>
      <p:sp>
        <p:nvSpPr>
          <p:cNvPr id="1030" name="Rectangle 6">
            <a:extLst>
              <a:ext uri="{FF2B5EF4-FFF2-40B4-BE49-F238E27FC236}">
                <a16:creationId xmlns:a16="http://schemas.microsoft.com/office/drawing/2014/main" id="{3BBB1F29-F0CC-4933-9965-543F0931DEFA}"/>
              </a:ext>
            </a:extLst>
          </p:cNvPr>
          <p:cNvSpPr>
            <a:spLocks noGrp="1" noChangeArrowheads="1"/>
          </p:cNvSpPr>
          <p:nvPr>
            <p:ph type="sldNum" sz="quarter" idx="4"/>
          </p:nvPr>
        </p:nvSpPr>
        <p:spPr bwMode="black">
          <a:xfrm>
            <a:off x="6172200" y="6324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1A626CA7-E004-4775-BD08-E9C619C466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fontAlgn="base" hangingPunct="1">
        <a:spcBef>
          <a:spcPct val="0"/>
        </a:spcBef>
        <a:spcAft>
          <a:spcPct val="0"/>
        </a:spcAft>
        <a:defRPr sz="3600" b="1" kern="1200">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panose="020B0604020202020204" pitchFamily="34" charset="0"/>
        </a:defRPr>
      </a:lvl2pPr>
      <a:lvl3pPr algn="l" rtl="0" eaLnBrk="1" fontAlgn="base" hangingPunct="1">
        <a:spcBef>
          <a:spcPct val="0"/>
        </a:spcBef>
        <a:spcAft>
          <a:spcPct val="0"/>
        </a:spcAft>
        <a:defRPr sz="3600" b="1">
          <a:solidFill>
            <a:srgbClr val="254B8E"/>
          </a:solidFill>
          <a:latin typeface="Arial" panose="020B0604020202020204" pitchFamily="34" charset="0"/>
        </a:defRPr>
      </a:lvl3pPr>
      <a:lvl4pPr algn="l" rtl="0" eaLnBrk="1" fontAlgn="base" hangingPunct="1">
        <a:spcBef>
          <a:spcPct val="0"/>
        </a:spcBef>
        <a:spcAft>
          <a:spcPct val="0"/>
        </a:spcAft>
        <a:defRPr sz="3600" b="1">
          <a:solidFill>
            <a:srgbClr val="254B8E"/>
          </a:solidFill>
          <a:latin typeface="Arial" panose="020B0604020202020204" pitchFamily="34" charset="0"/>
        </a:defRPr>
      </a:lvl4pPr>
      <a:lvl5pPr algn="l" rtl="0" eaLnBrk="1" fontAlgn="base" hangingPunct="1">
        <a:spcBef>
          <a:spcPct val="0"/>
        </a:spcBef>
        <a:spcAft>
          <a:spcPct val="0"/>
        </a:spcAft>
        <a:defRPr sz="3600" b="1">
          <a:solidFill>
            <a:srgbClr val="254B8E"/>
          </a:solidFill>
          <a:latin typeface="Arial" panose="020B0604020202020204" pitchFamily="34" charset="0"/>
        </a:defRPr>
      </a:lvl5pPr>
      <a:lvl6pPr marL="457200" algn="l" rtl="0" eaLnBrk="1" fontAlgn="base" hangingPunct="1">
        <a:spcBef>
          <a:spcPct val="0"/>
        </a:spcBef>
        <a:spcAft>
          <a:spcPct val="0"/>
        </a:spcAft>
        <a:defRPr sz="3600" b="1">
          <a:solidFill>
            <a:srgbClr val="254B8E"/>
          </a:solidFill>
          <a:latin typeface="Arial" panose="020B0604020202020204" pitchFamily="34" charset="0"/>
        </a:defRPr>
      </a:lvl6pPr>
      <a:lvl7pPr marL="914400" algn="l" rtl="0" eaLnBrk="1" fontAlgn="base" hangingPunct="1">
        <a:spcBef>
          <a:spcPct val="0"/>
        </a:spcBef>
        <a:spcAft>
          <a:spcPct val="0"/>
        </a:spcAft>
        <a:defRPr sz="3600" b="1">
          <a:solidFill>
            <a:srgbClr val="254B8E"/>
          </a:solidFill>
          <a:latin typeface="Arial" panose="020B0604020202020204" pitchFamily="34" charset="0"/>
        </a:defRPr>
      </a:lvl7pPr>
      <a:lvl8pPr marL="1371600" algn="l" rtl="0" eaLnBrk="1" fontAlgn="base" hangingPunct="1">
        <a:spcBef>
          <a:spcPct val="0"/>
        </a:spcBef>
        <a:spcAft>
          <a:spcPct val="0"/>
        </a:spcAft>
        <a:defRPr sz="3600" b="1">
          <a:solidFill>
            <a:srgbClr val="254B8E"/>
          </a:solidFill>
          <a:latin typeface="Arial" panose="020B0604020202020204" pitchFamily="34" charset="0"/>
        </a:defRPr>
      </a:lvl8pPr>
      <a:lvl9pPr marL="1828800" algn="l" rtl="0" eaLnBrk="1" fontAlgn="base" hangingPunct="1">
        <a:spcBef>
          <a:spcPct val="0"/>
        </a:spcBef>
        <a:spcAft>
          <a:spcPct val="0"/>
        </a:spcAft>
        <a:defRPr sz="3600" b="1">
          <a:solidFill>
            <a:srgbClr val="254B8E"/>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254B8E"/>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254B8E"/>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254B8E"/>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254B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2C865-D77A-FE62-528A-E01F5DF0C00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76C8C-A786-5361-ACF4-710AA89AEE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84EC8-38E9-5660-F041-D1A0B228F7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A16152C-E635-4904-BD0B-84A1743BC90B}" type="datetime1">
              <a:rPr lang="en-US" smtClean="0"/>
              <a:t>2/20/2025</a:t>
            </a:fld>
            <a:endParaRPr lang="en-US" dirty="0"/>
          </a:p>
        </p:txBody>
      </p:sp>
      <p:sp>
        <p:nvSpPr>
          <p:cNvPr id="5" name="Footer Placeholder 4">
            <a:extLst>
              <a:ext uri="{FF2B5EF4-FFF2-40B4-BE49-F238E27FC236}">
                <a16:creationId xmlns:a16="http://schemas.microsoft.com/office/drawing/2014/main" id="{FF6021E5-1946-EC26-FC11-80EF237774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814A212-B5B3-F7A1-0BBA-F5E48F8C54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11D26D01-175A-41E2-A968-403F28C8B52B}" type="slidenum">
              <a:rPr lang="en-US" smtClean="0"/>
              <a:t>‹#›</a:t>
            </a:fld>
            <a:endParaRPr lang="en-US" dirty="0"/>
          </a:p>
        </p:txBody>
      </p:sp>
    </p:spTree>
    <p:extLst>
      <p:ext uri="{BB962C8B-B14F-4D97-AF65-F5344CB8AC3E}">
        <p14:creationId xmlns:p14="http://schemas.microsoft.com/office/powerpoint/2010/main" val="421118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aging.maryland.gov/Pages/maryland-access-point.aspx" TargetMode="External"/><Relationship Id="rId13" Type="http://schemas.openxmlformats.org/officeDocument/2006/relationships/image" Target="../media/image53.png"/><Relationship Id="rId3" Type="http://schemas.openxmlformats.org/officeDocument/2006/relationships/hyperlink" Target="https://mdlivingwell.org/hub/" TargetMode="External"/><Relationship Id="rId7" Type="http://schemas.openxmlformats.org/officeDocument/2006/relationships/hyperlink" Target="https://www.findhelp.org/search/text?term=mac+living+well+center+of+excellence&amp;postal=21802&amp;language=en" TargetMode="External"/><Relationship Id="rId12" Type="http://schemas.openxmlformats.org/officeDocument/2006/relationships/image" Target="../media/image52.png"/><Relationship Id="rId2" Type="http://schemas.openxmlformats.org/officeDocument/2006/relationships/hyperlink" Target="https://mdlivingwell.org/programs/" TargetMode="External"/><Relationship Id="rId16"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hyperlink" Target="https://mdlivingwell.org/public-resources/dementia-series/" TargetMode="External"/><Relationship Id="rId11" Type="http://schemas.openxmlformats.org/officeDocument/2006/relationships/image" Target="../media/image51.png"/><Relationship Id="rId5" Type="http://schemas.openxmlformats.org/officeDocument/2006/relationships/hyperlink" Target="https://mdlivingwell.org/vaccine/" TargetMode="External"/><Relationship Id="rId15" Type="http://schemas.openxmlformats.org/officeDocument/2006/relationships/image" Target="../media/image55.png"/><Relationship Id="rId10" Type="http://schemas.openxmlformats.org/officeDocument/2006/relationships/hyperlink" Target="https://mdlivingwell.org/contact-us/" TargetMode="External"/><Relationship Id="rId4" Type="http://schemas.openxmlformats.org/officeDocument/2006/relationships/hyperlink" Target="https://drive.google.com/drive/folders/1l9VDIRT8Z65MQq3HzE-2xUN6kuA7U1jW?usp=sharing" TargetMode="External"/><Relationship Id="rId9" Type="http://schemas.openxmlformats.org/officeDocument/2006/relationships/hyperlink" Target="chrome-extension://efaidnbmnnnibpcajpcglclefindmkaj/https:/aging.maryland.gov/Documents/Eligibility-Criteria/2023%20Eligibility%20Memo%20Revised%20July142023%20_10.pdf" TargetMode="External"/><Relationship Id="rId14"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E072FD-31C3-3466-A31D-2C1280F8C568}"/>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A33E3038-A329-A012-9DB2-A6ED0D1C3353}"/>
              </a:ext>
            </a:extLst>
          </p:cNvPr>
          <p:cNvSpPr>
            <a:spLocks noGrp="1"/>
          </p:cNvSpPr>
          <p:nvPr>
            <p:ph type="sldNum" sz="quarter" idx="12"/>
          </p:nvPr>
        </p:nvSpPr>
        <p:spPr/>
        <p:txBody>
          <a:bodyPr/>
          <a:lstStyle/>
          <a:p>
            <a:fld id="{569F5B8C-BB8F-44FC-B8B8-53C8E854318D}" type="slidenum">
              <a:rPr lang="en-US" altLang="en-US" smtClean="0"/>
              <a:pPr/>
              <a:t>1</a:t>
            </a:fld>
            <a:endParaRPr lang="en-US" altLang="en-US"/>
          </a:p>
        </p:txBody>
      </p:sp>
      <p:pic>
        <p:nvPicPr>
          <p:cNvPr id="7" name="Picture 6">
            <a:extLst>
              <a:ext uri="{FF2B5EF4-FFF2-40B4-BE49-F238E27FC236}">
                <a16:creationId xmlns:a16="http://schemas.microsoft.com/office/drawing/2014/main" id="{7D52DF53-8359-6B41-766C-E312109E85D4}"/>
              </a:ext>
            </a:extLst>
          </p:cNvPr>
          <p:cNvPicPr>
            <a:picLocks noChangeAspect="1"/>
          </p:cNvPicPr>
          <p:nvPr/>
        </p:nvPicPr>
        <p:blipFill>
          <a:blip r:embed="rId3"/>
          <a:stretch>
            <a:fillRect/>
          </a:stretch>
        </p:blipFill>
        <p:spPr>
          <a:xfrm>
            <a:off x="1562100" y="1828800"/>
            <a:ext cx="6019799" cy="4334473"/>
          </a:xfrm>
          <a:prstGeom prst="rect">
            <a:avLst/>
          </a:prstGeom>
        </p:spPr>
      </p:pic>
      <p:sp>
        <p:nvSpPr>
          <p:cNvPr id="9" name="TextBox 8">
            <a:extLst>
              <a:ext uri="{FF2B5EF4-FFF2-40B4-BE49-F238E27FC236}">
                <a16:creationId xmlns:a16="http://schemas.microsoft.com/office/drawing/2014/main" id="{F464177F-D935-E928-65D9-9E2CC2F3D05B}"/>
              </a:ext>
            </a:extLst>
          </p:cNvPr>
          <p:cNvSpPr txBox="1"/>
          <p:nvPr/>
        </p:nvSpPr>
        <p:spPr>
          <a:xfrm>
            <a:off x="114300" y="407327"/>
            <a:ext cx="8915400" cy="1323439"/>
          </a:xfrm>
          <a:prstGeom prst="rect">
            <a:avLst/>
          </a:prstGeom>
          <a:noFill/>
        </p:spPr>
        <p:txBody>
          <a:bodyPr wrap="square" rtlCol="0">
            <a:spAutoFit/>
          </a:bodyPr>
          <a:lstStyle/>
          <a:p>
            <a:pPr algn="ctr"/>
            <a:r>
              <a:rPr lang="en-US" sz="4000" dirty="0">
                <a:solidFill>
                  <a:srgbClr val="254B8E"/>
                </a:solidFill>
                <a:latin typeface="Arial" panose="020B0604020202020204" pitchFamily="34" charset="0"/>
                <a:cs typeface="Arial" panose="020B0604020202020204" pitchFamily="34" charset="0"/>
              </a:rPr>
              <a:t>  </a:t>
            </a:r>
            <a:r>
              <a:rPr lang="en-US" sz="4000" b="1" dirty="0">
                <a:solidFill>
                  <a:srgbClr val="254B8E"/>
                </a:solidFill>
                <a:latin typeface="Arial" panose="020B0604020202020204" pitchFamily="34" charset="0"/>
                <a:cs typeface="Arial" panose="020B0604020202020204" pitchFamily="34" charset="0"/>
              </a:rPr>
              <a:t>Welcome. Please mute your audio.  This webinar will be recorded.</a:t>
            </a:r>
          </a:p>
        </p:txBody>
      </p:sp>
    </p:spTree>
    <p:extLst>
      <p:ext uri="{BB962C8B-B14F-4D97-AF65-F5344CB8AC3E}">
        <p14:creationId xmlns:p14="http://schemas.microsoft.com/office/powerpoint/2010/main" val="182308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0B43-7E0E-25FA-ACDC-46BD4C3FE546}"/>
              </a:ext>
            </a:extLst>
          </p:cNvPr>
          <p:cNvSpPr>
            <a:spLocks noGrp="1"/>
          </p:cNvSpPr>
          <p:nvPr>
            <p:ph type="title"/>
          </p:nvPr>
        </p:nvSpPr>
        <p:spPr/>
        <p:txBody>
          <a:bodyPr/>
          <a:lstStyle/>
          <a:p>
            <a:r>
              <a:rPr lang="en-US" dirty="0"/>
              <a:t>What is not normal aging?</a:t>
            </a:r>
          </a:p>
        </p:txBody>
      </p:sp>
      <p:sp>
        <p:nvSpPr>
          <p:cNvPr id="3" name="Content Placeholder 2">
            <a:extLst>
              <a:ext uri="{FF2B5EF4-FFF2-40B4-BE49-F238E27FC236}">
                <a16:creationId xmlns:a16="http://schemas.microsoft.com/office/drawing/2014/main" id="{6E151C22-7BAF-E4E9-A543-94466DD56DD6}"/>
              </a:ext>
            </a:extLst>
          </p:cNvPr>
          <p:cNvSpPr>
            <a:spLocks noGrp="1"/>
          </p:cNvSpPr>
          <p:nvPr>
            <p:ph idx="1"/>
          </p:nvPr>
        </p:nvSpPr>
        <p:spPr/>
        <p:txBody>
          <a:bodyPr/>
          <a:lstStyle/>
          <a:p>
            <a:r>
              <a:rPr lang="en-US" dirty="0"/>
              <a:t>Changes in memory or executive function that impact function and ability to carry out activities of daily living</a:t>
            </a:r>
          </a:p>
        </p:txBody>
      </p:sp>
      <p:sp>
        <p:nvSpPr>
          <p:cNvPr id="4" name="Date Placeholder 3">
            <a:extLst>
              <a:ext uri="{FF2B5EF4-FFF2-40B4-BE49-F238E27FC236}">
                <a16:creationId xmlns:a16="http://schemas.microsoft.com/office/drawing/2014/main" id="{946D7310-EF7D-AFB6-E4BD-2D83B292E2E1}"/>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8D121618-D19A-0A57-E780-5C26B24FEC33}"/>
              </a:ext>
            </a:extLst>
          </p:cNvPr>
          <p:cNvSpPr>
            <a:spLocks noGrp="1"/>
          </p:cNvSpPr>
          <p:nvPr>
            <p:ph type="sldNum" sz="quarter" idx="12"/>
          </p:nvPr>
        </p:nvSpPr>
        <p:spPr/>
        <p:txBody>
          <a:bodyPr/>
          <a:lstStyle/>
          <a:p>
            <a:fld id="{569F5B8C-BB8F-44FC-B8B8-53C8E854318D}" type="slidenum">
              <a:rPr lang="en-US" altLang="en-US" smtClean="0"/>
              <a:pPr/>
              <a:t>10</a:t>
            </a:fld>
            <a:endParaRPr lang="en-US" altLang="en-US"/>
          </a:p>
        </p:txBody>
      </p:sp>
      <p:pic>
        <p:nvPicPr>
          <p:cNvPr id="7170" name="Picture 2" descr="Your Medications Are Most Effective ...">
            <a:extLst>
              <a:ext uri="{FF2B5EF4-FFF2-40B4-BE49-F238E27FC236}">
                <a16:creationId xmlns:a16="http://schemas.microsoft.com/office/drawing/2014/main" id="{285D1F24-DBEB-46CF-8019-C867362326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975" y="4114800"/>
            <a:ext cx="2525500" cy="16806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fe Driving for Older Adults - Jewish ...">
            <a:extLst>
              <a:ext uri="{FF2B5EF4-FFF2-40B4-BE49-F238E27FC236}">
                <a16:creationId xmlns:a16="http://schemas.microsoft.com/office/drawing/2014/main" id="{E6C29396-18BF-61BC-8643-49ADD8FB31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8662" y="3810000"/>
            <a:ext cx="2854325" cy="21490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randma Holiday Cooking Stock Photos ...">
            <a:extLst>
              <a:ext uri="{FF2B5EF4-FFF2-40B4-BE49-F238E27FC236}">
                <a16:creationId xmlns:a16="http://schemas.microsoft.com/office/drawing/2014/main" id="{49E8E53D-0EE6-7110-6F88-5B1F049653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4174" y="4024587"/>
            <a:ext cx="2584450" cy="171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8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029C-0689-FA17-056D-713D473FBC41}"/>
              </a:ext>
            </a:extLst>
          </p:cNvPr>
          <p:cNvSpPr>
            <a:spLocks noGrp="1"/>
          </p:cNvSpPr>
          <p:nvPr>
            <p:ph type="title"/>
          </p:nvPr>
        </p:nvSpPr>
        <p:spPr/>
        <p:txBody>
          <a:bodyPr/>
          <a:lstStyle/>
          <a:p>
            <a:r>
              <a:rPr lang="en-US" dirty="0"/>
              <a:t>A word about ageism</a:t>
            </a:r>
          </a:p>
        </p:txBody>
      </p:sp>
      <p:sp>
        <p:nvSpPr>
          <p:cNvPr id="4" name="Date Placeholder 3">
            <a:extLst>
              <a:ext uri="{FF2B5EF4-FFF2-40B4-BE49-F238E27FC236}">
                <a16:creationId xmlns:a16="http://schemas.microsoft.com/office/drawing/2014/main" id="{033E3DD0-17F1-B5F1-D7C7-32FBFBA36398}"/>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977DC7F6-B718-6DBE-57C1-00660F6AC0B7}"/>
              </a:ext>
            </a:extLst>
          </p:cNvPr>
          <p:cNvSpPr>
            <a:spLocks noGrp="1"/>
          </p:cNvSpPr>
          <p:nvPr>
            <p:ph type="sldNum" sz="quarter" idx="12"/>
          </p:nvPr>
        </p:nvSpPr>
        <p:spPr/>
        <p:txBody>
          <a:bodyPr/>
          <a:lstStyle/>
          <a:p>
            <a:fld id="{569F5B8C-BB8F-44FC-B8B8-53C8E854318D}" type="slidenum">
              <a:rPr lang="en-US" altLang="en-US" smtClean="0"/>
              <a:pPr/>
              <a:t>11</a:t>
            </a:fld>
            <a:endParaRPr lang="en-US" altLang="en-US"/>
          </a:p>
        </p:txBody>
      </p:sp>
      <p:pic>
        <p:nvPicPr>
          <p:cNvPr id="9226" name="Picture 10" descr="Edmonton Seniors Coordinating Council ...">
            <a:extLst>
              <a:ext uri="{FF2B5EF4-FFF2-40B4-BE49-F238E27FC236}">
                <a16:creationId xmlns:a16="http://schemas.microsoft.com/office/drawing/2014/main" id="{32D09FBA-26A9-0E05-3358-F35CF1AD538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4250" y="3308350"/>
            <a:ext cx="5793373" cy="25463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Desk Warning Sign - Senior Moment">
            <a:extLst>
              <a:ext uri="{FF2B5EF4-FFF2-40B4-BE49-F238E27FC236}">
                <a16:creationId xmlns:a16="http://schemas.microsoft.com/office/drawing/2014/main" id="{34DB99F3-86DD-6492-96A2-77476EA333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1776730"/>
            <a:ext cx="21145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as Anyone Seen My Marbles? | Weeznuts ...">
            <a:extLst>
              <a:ext uri="{FF2B5EF4-FFF2-40B4-BE49-F238E27FC236}">
                <a16:creationId xmlns:a16="http://schemas.microsoft.com/office/drawing/2014/main" id="{2582ECEA-C583-BADE-A9D2-C90A536C7A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7512" y="1784350"/>
            <a:ext cx="2160223" cy="254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6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EC9C-25B0-0380-5D7F-18D5AD1DE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2CE53-E0F3-8763-53C4-00E8A6BFE838}"/>
              </a:ext>
            </a:extLst>
          </p:cNvPr>
          <p:cNvSpPr>
            <a:spLocks noGrp="1"/>
          </p:cNvSpPr>
          <p:nvPr>
            <p:ph type="title"/>
          </p:nvPr>
        </p:nvSpPr>
        <p:spPr>
          <a:xfrm>
            <a:off x="628650" y="1981202"/>
            <a:ext cx="7886700" cy="4005261"/>
          </a:xfrm>
        </p:spPr>
        <p:txBody>
          <a:bodyPr/>
          <a:lstStyle/>
          <a:p>
            <a:r>
              <a:rPr lang="en-US" sz="4400" dirty="0"/>
              <a:t>What actions can we take to promote positive brain health? Including:</a:t>
            </a:r>
            <a:br>
              <a:rPr lang="en-US" sz="3600" dirty="0"/>
            </a:br>
            <a:r>
              <a:rPr lang="en-US" sz="3600" dirty="0"/>
              <a:t>	nutrition/dietary habits</a:t>
            </a:r>
            <a:br>
              <a:rPr lang="en-US" sz="3600" dirty="0"/>
            </a:br>
            <a:r>
              <a:rPr lang="en-US" sz="3600" dirty="0"/>
              <a:t>	physical activity</a:t>
            </a:r>
            <a:br>
              <a:rPr lang="en-US" sz="3600" dirty="0"/>
            </a:br>
            <a:r>
              <a:rPr lang="en-US" sz="3600" dirty="0"/>
              <a:t>	social engagement</a:t>
            </a:r>
            <a:br>
              <a:rPr lang="en-US" sz="3600" dirty="0"/>
            </a:br>
            <a:r>
              <a:rPr lang="en-US" sz="3600" dirty="0"/>
              <a:t>	brain games</a:t>
            </a:r>
          </a:p>
        </p:txBody>
      </p:sp>
      <p:sp>
        <p:nvSpPr>
          <p:cNvPr id="4" name="Date Placeholder 3">
            <a:extLst>
              <a:ext uri="{FF2B5EF4-FFF2-40B4-BE49-F238E27FC236}">
                <a16:creationId xmlns:a16="http://schemas.microsoft.com/office/drawing/2014/main" id="{112D9B44-2AAC-996E-D63D-1726DACA7C91}"/>
              </a:ext>
            </a:extLst>
          </p:cNvPr>
          <p:cNvSpPr>
            <a:spLocks noGrp="1"/>
          </p:cNvSpPr>
          <p:nvPr>
            <p:ph type="dt" sz="half" idx="10"/>
          </p:nvPr>
        </p:nvSpPr>
        <p:spPr/>
        <p:txBody>
          <a:bodyPr/>
          <a:lstStyle/>
          <a:p>
            <a:r>
              <a:rPr lang="en-US" altLang="en-US" dirty="0"/>
              <a:t>February 20, 2025</a:t>
            </a:r>
            <a:endParaRPr lang="en-US" altLang="en-US" dirty="0">
              <a:latin typeface="Times" panose="02020603050405020304" pitchFamily="18" charset="0"/>
            </a:endParaRPr>
          </a:p>
        </p:txBody>
      </p:sp>
      <p:sp>
        <p:nvSpPr>
          <p:cNvPr id="5" name="Slide Number Placeholder 4">
            <a:extLst>
              <a:ext uri="{FF2B5EF4-FFF2-40B4-BE49-F238E27FC236}">
                <a16:creationId xmlns:a16="http://schemas.microsoft.com/office/drawing/2014/main" id="{6907DA1F-98EC-82EA-6409-B3DD0ECE001A}"/>
              </a:ext>
            </a:extLst>
          </p:cNvPr>
          <p:cNvSpPr>
            <a:spLocks noGrp="1"/>
          </p:cNvSpPr>
          <p:nvPr>
            <p:ph type="sldNum" sz="quarter" idx="12"/>
          </p:nvPr>
        </p:nvSpPr>
        <p:spPr/>
        <p:txBody>
          <a:bodyPr/>
          <a:lstStyle/>
          <a:p>
            <a:fld id="{B58B339D-D855-40D1-8E31-5BDA52854CC6}" type="slidenum">
              <a:rPr lang="en-US" altLang="en-US" smtClean="0"/>
              <a:pPr/>
              <a:t>12</a:t>
            </a:fld>
            <a:endParaRPr lang="en-US" altLang="en-US"/>
          </a:p>
        </p:txBody>
      </p:sp>
      <p:pic>
        <p:nvPicPr>
          <p:cNvPr id="7" name="Picture 6">
            <a:extLst>
              <a:ext uri="{FF2B5EF4-FFF2-40B4-BE49-F238E27FC236}">
                <a16:creationId xmlns:a16="http://schemas.microsoft.com/office/drawing/2014/main" id="{42389A1F-F45C-ED51-B5D3-54206E8C3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6480" y="4343401"/>
            <a:ext cx="2743200" cy="1543050"/>
          </a:xfrm>
          <a:prstGeom prst="rect">
            <a:avLst/>
          </a:prstGeom>
        </p:spPr>
      </p:pic>
    </p:spTree>
    <p:extLst>
      <p:ext uri="{BB962C8B-B14F-4D97-AF65-F5344CB8AC3E}">
        <p14:creationId xmlns:p14="http://schemas.microsoft.com/office/powerpoint/2010/main" val="111568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A01F-1CDE-A92A-3332-D8A77F05035B}"/>
              </a:ext>
            </a:extLst>
          </p:cNvPr>
          <p:cNvSpPr>
            <a:spLocks noGrp="1"/>
          </p:cNvSpPr>
          <p:nvPr>
            <p:ph type="title"/>
          </p:nvPr>
        </p:nvSpPr>
        <p:spPr/>
        <p:txBody>
          <a:bodyPr/>
          <a:lstStyle/>
          <a:p>
            <a:r>
              <a:rPr lang="en-US" dirty="0"/>
              <a:t>Nutrition</a:t>
            </a:r>
          </a:p>
        </p:txBody>
      </p:sp>
      <p:sp>
        <p:nvSpPr>
          <p:cNvPr id="4" name="Date Placeholder 3">
            <a:extLst>
              <a:ext uri="{FF2B5EF4-FFF2-40B4-BE49-F238E27FC236}">
                <a16:creationId xmlns:a16="http://schemas.microsoft.com/office/drawing/2014/main" id="{37A12CF9-5FC8-7BCB-86E5-E0FC6E7750D1}"/>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00F3173F-7F63-6F4D-9EE9-CEC7E62BB094}"/>
              </a:ext>
            </a:extLst>
          </p:cNvPr>
          <p:cNvSpPr>
            <a:spLocks noGrp="1"/>
          </p:cNvSpPr>
          <p:nvPr>
            <p:ph type="sldNum" sz="quarter" idx="12"/>
          </p:nvPr>
        </p:nvSpPr>
        <p:spPr/>
        <p:txBody>
          <a:bodyPr/>
          <a:lstStyle/>
          <a:p>
            <a:fld id="{569F5B8C-BB8F-44FC-B8B8-53C8E854318D}" type="slidenum">
              <a:rPr lang="en-US" altLang="en-US" smtClean="0"/>
              <a:pPr/>
              <a:t>13</a:t>
            </a:fld>
            <a:endParaRPr lang="en-US" altLang="en-US"/>
          </a:p>
        </p:txBody>
      </p:sp>
      <p:pic>
        <p:nvPicPr>
          <p:cNvPr id="11266" name="Picture 2" descr="Nutritional psychiatry: Your brain on ...">
            <a:extLst>
              <a:ext uri="{FF2B5EF4-FFF2-40B4-BE49-F238E27FC236}">
                <a16:creationId xmlns:a16="http://schemas.microsoft.com/office/drawing/2014/main" id="{169E128E-4D08-1C7A-BCA5-69BE27B236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1981200"/>
            <a:ext cx="4440699" cy="363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6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F97D-5854-C2EB-989A-1ACEE33BC48A}"/>
              </a:ext>
            </a:extLst>
          </p:cNvPr>
          <p:cNvSpPr>
            <a:spLocks noGrp="1"/>
          </p:cNvSpPr>
          <p:nvPr>
            <p:ph type="title"/>
          </p:nvPr>
        </p:nvSpPr>
        <p:spPr/>
        <p:txBody>
          <a:bodyPr/>
          <a:lstStyle/>
          <a:p>
            <a:r>
              <a:rPr lang="en-US" dirty="0"/>
              <a:t>Nutrition and Cognition</a:t>
            </a:r>
          </a:p>
        </p:txBody>
      </p:sp>
      <p:sp>
        <p:nvSpPr>
          <p:cNvPr id="3" name="Content Placeholder 2">
            <a:extLst>
              <a:ext uri="{FF2B5EF4-FFF2-40B4-BE49-F238E27FC236}">
                <a16:creationId xmlns:a16="http://schemas.microsoft.com/office/drawing/2014/main" id="{8FF1CA68-473D-861F-CD74-DAEDA159340A}"/>
              </a:ext>
            </a:extLst>
          </p:cNvPr>
          <p:cNvSpPr>
            <a:spLocks noGrp="1"/>
          </p:cNvSpPr>
          <p:nvPr>
            <p:ph idx="1"/>
          </p:nvPr>
        </p:nvSpPr>
        <p:spPr>
          <a:xfrm>
            <a:off x="790575" y="1752600"/>
            <a:ext cx="7772400" cy="4114800"/>
          </a:xfrm>
        </p:spPr>
        <p:txBody>
          <a:bodyPr/>
          <a:lstStyle/>
          <a:p>
            <a:r>
              <a:rPr lang="en-US" dirty="0"/>
              <a:t>Mediterranean diet and Dietary Approaches to Stop Hypertension (DASH) diets have been associated with improvement in cognitive function and decreased risk of dementia</a:t>
            </a:r>
          </a:p>
          <a:p>
            <a:pPr lvl="1"/>
            <a:r>
              <a:rPr lang="en-US" dirty="0"/>
              <a:t>Plant-based – whole grain, nuts, legumes</a:t>
            </a:r>
          </a:p>
          <a:p>
            <a:pPr lvl="1"/>
            <a:r>
              <a:rPr lang="en-US" dirty="0"/>
              <a:t>Healthy fat – olive oil</a:t>
            </a:r>
          </a:p>
          <a:p>
            <a:pPr lvl="1"/>
            <a:r>
              <a:rPr lang="en-US" dirty="0"/>
              <a:t>Lean protein – chicken, fish</a:t>
            </a:r>
          </a:p>
        </p:txBody>
      </p:sp>
      <p:sp>
        <p:nvSpPr>
          <p:cNvPr id="4" name="Date Placeholder 3">
            <a:extLst>
              <a:ext uri="{FF2B5EF4-FFF2-40B4-BE49-F238E27FC236}">
                <a16:creationId xmlns:a16="http://schemas.microsoft.com/office/drawing/2014/main" id="{F6D61D23-ED42-35EF-A0A9-A94F0DE05E0A}"/>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C206CC83-8624-8284-6792-86978039F8C3}"/>
              </a:ext>
            </a:extLst>
          </p:cNvPr>
          <p:cNvSpPr>
            <a:spLocks noGrp="1"/>
          </p:cNvSpPr>
          <p:nvPr>
            <p:ph type="sldNum" sz="quarter" idx="12"/>
          </p:nvPr>
        </p:nvSpPr>
        <p:spPr/>
        <p:txBody>
          <a:bodyPr/>
          <a:lstStyle/>
          <a:p>
            <a:fld id="{569F5B8C-BB8F-44FC-B8B8-53C8E854318D}" type="slidenum">
              <a:rPr lang="en-US" altLang="en-US" smtClean="0"/>
              <a:pPr/>
              <a:t>14</a:t>
            </a:fld>
            <a:endParaRPr lang="en-US" altLang="en-US"/>
          </a:p>
        </p:txBody>
      </p:sp>
      <p:sp>
        <p:nvSpPr>
          <p:cNvPr id="6" name="TextBox 5">
            <a:extLst>
              <a:ext uri="{FF2B5EF4-FFF2-40B4-BE49-F238E27FC236}">
                <a16:creationId xmlns:a16="http://schemas.microsoft.com/office/drawing/2014/main" id="{9F2E2978-FBA3-E472-826F-60107E15CBCA}"/>
              </a:ext>
            </a:extLst>
          </p:cNvPr>
          <p:cNvSpPr txBox="1"/>
          <p:nvPr/>
        </p:nvSpPr>
        <p:spPr>
          <a:xfrm>
            <a:off x="5334000" y="5687080"/>
            <a:ext cx="4495800" cy="738664"/>
          </a:xfrm>
          <a:prstGeom prst="rect">
            <a:avLst/>
          </a:prstGeom>
          <a:noFill/>
        </p:spPr>
        <p:txBody>
          <a:bodyPr wrap="square" rtlCol="0">
            <a:spAutoFit/>
          </a:bodyPr>
          <a:lstStyle/>
          <a:p>
            <a:r>
              <a:rPr lang="en-US" sz="1400" dirty="0" err="1">
                <a:latin typeface="+mj-lt"/>
              </a:rPr>
              <a:t>Wengreen</a:t>
            </a:r>
            <a:r>
              <a:rPr lang="en-US" sz="1400" dirty="0">
                <a:latin typeface="+mj-lt"/>
              </a:rPr>
              <a:t> et al, Am J Clin </a:t>
            </a:r>
            <a:r>
              <a:rPr lang="en-US" sz="1400" dirty="0" err="1">
                <a:latin typeface="+mj-lt"/>
              </a:rPr>
              <a:t>Nutr</a:t>
            </a:r>
            <a:r>
              <a:rPr lang="en-US" sz="1400" dirty="0">
                <a:latin typeface="+mj-lt"/>
              </a:rPr>
              <a:t> 2013</a:t>
            </a:r>
          </a:p>
          <a:p>
            <a:r>
              <a:rPr lang="en-US" sz="1400" dirty="0">
                <a:latin typeface="+mj-lt"/>
              </a:rPr>
              <a:t>Valls-</a:t>
            </a:r>
            <a:r>
              <a:rPr lang="en-US" sz="1400" dirty="0" err="1">
                <a:latin typeface="+mj-lt"/>
              </a:rPr>
              <a:t>Pedret</a:t>
            </a:r>
            <a:r>
              <a:rPr lang="en-US" sz="1400" dirty="0">
                <a:latin typeface="+mj-lt"/>
              </a:rPr>
              <a:t> et al, JAMA Internal Med 2015</a:t>
            </a:r>
          </a:p>
          <a:p>
            <a:r>
              <a:rPr lang="en-US" sz="1400" dirty="0">
                <a:latin typeface="+mj-lt"/>
              </a:rPr>
              <a:t>Seago ER, J </a:t>
            </a:r>
            <a:r>
              <a:rPr lang="en-US" sz="1400" dirty="0" err="1">
                <a:latin typeface="+mj-lt"/>
              </a:rPr>
              <a:t>Acad</a:t>
            </a:r>
            <a:r>
              <a:rPr lang="en-US" sz="1400" dirty="0">
                <a:latin typeface="+mj-lt"/>
              </a:rPr>
              <a:t> </a:t>
            </a:r>
            <a:r>
              <a:rPr lang="en-US" sz="1400" dirty="0" err="1">
                <a:latin typeface="+mj-lt"/>
              </a:rPr>
              <a:t>Nutr</a:t>
            </a:r>
            <a:r>
              <a:rPr lang="en-US" sz="1400" dirty="0">
                <a:latin typeface="+mj-lt"/>
              </a:rPr>
              <a:t> Diet 2024</a:t>
            </a:r>
          </a:p>
        </p:txBody>
      </p:sp>
    </p:spTree>
    <p:extLst>
      <p:ext uri="{BB962C8B-B14F-4D97-AF65-F5344CB8AC3E}">
        <p14:creationId xmlns:p14="http://schemas.microsoft.com/office/powerpoint/2010/main" val="53000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8DCF-1D48-753B-C132-5212A2CC7EFF}"/>
              </a:ext>
            </a:extLst>
          </p:cNvPr>
          <p:cNvSpPr>
            <a:spLocks noGrp="1"/>
          </p:cNvSpPr>
          <p:nvPr>
            <p:ph type="title"/>
          </p:nvPr>
        </p:nvSpPr>
        <p:spPr/>
        <p:txBody>
          <a:bodyPr/>
          <a:lstStyle/>
          <a:p>
            <a:r>
              <a:rPr lang="en-US" dirty="0"/>
              <a:t>Mediterranean Diet &amp; DASH Diet</a:t>
            </a:r>
          </a:p>
        </p:txBody>
      </p:sp>
      <p:sp>
        <p:nvSpPr>
          <p:cNvPr id="4" name="Date Placeholder 3">
            <a:extLst>
              <a:ext uri="{FF2B5EF4-FFF2-40B4-BE49-F238E27FC236}">
                <a16:creationId xmlns:a16="http://schemas.microsoft.com/office/drawing/2014/main" id="{CEB496E4-40FF-F4A1-A601-215A5FC020A5}"/>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7A149F8C-3F6B-2537-9595-4B63DFC7DFD8}"/>
              </a:ext>
            </a:extLst>
          </p:cNvPr>
          <p:cNvSpPr>
            <a:spLocks noGrp="1"/>
          </p:cNvSpPr>
          <p:nvPr>
            <p:ph type="sldNum" sz="quarter" idx="12"/>
          </p:nvPr>
        </p:nvSpPr>
        <p:spPr/>
        <p:txBody>
          <a:bodyPr/>
          <a:lstStyle/>
          <a:p>
            <a:fld id="{569F5B8C-BB8F-44FC-B8B8-53C8E854318D}" type="slidenum">
              <a:rPr lang="en-US" altLang="en-US" smtClean="0"/>
              <a:pPr/>
              <a:t>15</a:t>
            </a:fld>
            <a:endParaRPr lang="en-US" altLang="en-US"/>
          </a:p>
        </p:txBody>
      </p:sp>
      <p:pic>
        <p:nvPicPr>
          <p:cNvPr id="10242" name="Picture 2">
            <a:extLst>
              <a:ext uri="{FF2B5EF4-FFF2-40B4-BE49-F238E27FC236}">
                <a16:creationId xmlns:a16="http://schemas.microsoft.com/office/drawing/2014/main" id="{4CC87016-48A8-6E72-429A-300949E7BA3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0499" y="2350201"/>
            <a:ext cx="8990551" cy="2831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C41694-6852-927E-E9B8-F942EE9EFBD6}"/>
              </a:ext>
            </a:extLst>
          </p:cNvPr>
          <p:cNvSpPr txBox="1"/>
          <p:nvPr/>
        </p:nvSpPr>
        <p:spPr>
          <a:xfrm>
            <a:off x="5715000" y="5796722"/>
            <a:ext cx="3048000" cy="307777"/>
          </a:xfrm>
          <a:prstGeom prst="rect">
            <a:avLst/>
          </a:prstGeom>
          <a:noFill/>
        </p:spPr>
        <p:txBody>
          <a:bodyPr wrap="square" rtlCol="0">
            <a:spAutoFit/>
          </a:bodyPr>
          <a:lstStyle/>
          <a:p>
            <a:r>
              <a:rPr lang="en-US" sz="1400" dirty="0">
                <a:latin typeface="+mj-lt"/>
              </a:rPr>
              <a:t>Seago ER, J </a:t>
            </a:r>
            <a:r>
              <a:rPr lang="en-US" sz="1400" dirty="0" err="1">
                <a:latin typeface="+mj-lt"/>
              </a:rPr>
              <a:t>Acad</a:t>
            </a:r>
            <a:r>
              <a:rPr lang="en-US" sz="1400" dirty="0">
                <a:latin typeface="+mj-lt"/>
              </a:rPr>
              <a:t> </a:t>
            </a:r>
            <a:r>
              <a:rPr lang="en-US" sz="1400" dirty="0" err="1">
                <a:latin typeface="+mj-lt"/>
              </a:rPr>
              <a:t>Nutr</a:t>
            </a:r>
            <a:r>
              <a:rPr lang="en-US" sz="1400" dirty="0">
                <a:latin typeface="+mj-lt"/>
              </a:rPr>
              <a:t> Diet 2024</a:t>
            </a:r>
          </a:p>
        </p:txBody>
      </p:sp>
    </p:spTree>
    <p:extLst>
      <p:ext uri="{BB962C8B-B14F-4D97-AF65-F5344CB8AC3E}">
        <p14:creationId xmlns:p14="http://schemas.microsoft.com/office/powerpoint/2010/main" val="35330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6CBB-5029-361B-8EB4-30B9A3827728}"/>
              </a:ext>
            </a:extLst>
          </p:cNvPr>
          <p:cNvSpPr>
            <a:spLocks noGrp="1"/>
          </p:cNvSpPr>
          <p:nvPr>
            <p:ph type="title"/>
          </p:nvPr>
        </p:nvSpPr>
        <p:spPr>
          <a:xfrm>
            <a:off x="809625" y="390525"/>
            <a:ext cx="7772400" cy="1143000"/>
          </a:xfrm>
        </p:spPr>
        <p:txBody>
          <a:bodyPr wrap="square" anchor="t">
            <a:normAutofit/>
          </a:bodyPr>
          <a:lstStyle/>
          <a:p>
            <a:r>
              <a:rPr lang="en-US" dirty="0"/>
              <a:t>Exercise</a:t>
            </a:r>
          </a:p>
        </p:txBody>
      </p:sp>
      <p:pic>
        <p:nvPicPr>
          <p:cNvPr id="5124" name="Picture 4" descr="Exercise Your Mind, Really.">
            <a:extLst>
              <a:ext uri="{FF2B5EF4-FFF2-40B4-BE49-F238E27FC236}">
                <a16:creationId xmlns:a16="http://schemas.microsoft.com/office/drawing/2014/main" id="{BF78A98A-9D43-D50A-FF14-8E5A0D65BA0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102113" y="1981200"/>
            <a:ext cx="7187423" cy="4114800"/>
          </a:xfrm>
          <a:prstGeom prst="rect">
            <a:avLst/>
          </a:prstGeom>
          <a:solidFill>
            <a:srgbClr val="FFFFFF"/>
          </a:solidFill>
        </p:spPr>
      </p:pic>
    </p:spTree>
    <p:extLst>
      <p:ext uri="{BB962C8B-B14F-4D97-AF65-F5344CB8AC3E}">
        <p14:creationId xmlns:p14="http://schemas.microsoft.com/office/powerpoint/2010/main" val="195835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a:t>
            </a:r>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080505" y="2333625"/>
            <a:ext cx="3944432" cy="2533650"/>
          </a:xfrm>
          <a:prstGeom prst="rect">
            <a:avLst/>
          </a:prstGeom>
        </p:spPr>
      </p:pic>
      <p:sp>
        <p:nvSpPr>
          <p:cNvPr id="4" name="Footer Placeholder 3"/>
          <p:cNvSpPr>
            <a:spLocks noGrp="1"/>
          </p:cNvSpPr>
          <p:nvPr>
            <p:ph type="ftr" sz="quarter" idx="11"/>
          </p:nvPr>
        </p:nvSpPr>
        <p:spPr>
          <a:xfrm>
            <a:off x="152400" y="6096000"/>
            <a:ext cx="7119708" cy="228600"/>
          </a:xfrm>
        </p:spPr>
        <p:txBody>
          <a:bodyPr/>
          <a:lstStyle/>
          <a:p>
            <a:pPr algn="l">
              <a:defRPr/>
            </a:pPr>
            <a:r>
              <a:rPr lang="en-US" sz="1100" dirty="0" err="1"/>
              <a:t>Blondell</a:t>
            </a:r>
            <a:r>
              <a:rPr lang="en-US" sz="1100" dirty="0"/>
              <a:t> et al. BMC Public Health, 2014.</a:t>
            </a:r>
          </a:p>
        </p:txBody>
      </p:sp>
      <p:sp>
        <p:nvSpPr>
          <p:cNvPr id="5" name="Slide Number Placeholder 4"/>
          <p:cNvSpPr>
            <a:spLocks noGrp="1"/>
          </p:cNvSpPr>
          <p:nvPr>
            <p:ph type="sldNum" sz="quarter" idx="12"/>
          </p:nvPr>
        </p:nvSpPr>
        <p:spPr/>
        <p:txBody>
          <a:bodyPr/>
          <a:lstStyle/>
          <a:p>
            <a:fld id="{7DD51437-8D3A-4100-91A8-D84D0E6FC3EE}" type="slidenum">
              <a:rPr lang="en-US" altLang="en-US" smtClean="0"/>
              <a:pPr/>
              <a:t>17</a:t>
            </a:fld>
            <a:endParaRPr lang="en-US" altLang="en-US">
              <a:solidFill>
                <a:srgbClr val="002C77"/>
              </a:solidFill>
            </a:endParaRPr>
          </a:p>
        </p:txBody>
      </p:sp>
      <p:pic>
        <p:nvPicPr>
          <p:cNvPr id="7" name="Picture 6"/>
          <p:cNvPicPr>
            <a:picLocks noChangeAspect="1"/>
          </p:cNvPicPr>
          <p:nvPr/>
        </p:nvPicPr>
        <p:blipFill>
          <a:blip r:embed="rId3"/>
          <a:stretch>
            <a:fillRect/>
          </a:stretch>
        </p:blipFill>
        <p:spPr>
          <a:xfrm>
            <a:off x="152400" y="2343150"/>
            <a:ext cx="4767326" cy="2609850"/>
          </a:xfrm>
          <a:prstGeom prst="rect">
            <a:avLst/>
          </a:prstGeom>
        </p:spPr>
      </p:pic>
      <p:sp>
        <p:nvSpPr>
          <p:cNvPr id="9" name="TextBox 8"/>
          <p:cNvSpPr txBox="1"/>
          <p:nvPr/>
        </p:nvSpPr>
        <p:spPr>
          <a:xfrm>
            <a:off x="1393063" y="1943040"/>
            <a:ext cx="2286000" cy="400110"/>
          </a:xfrm>
          <a:prstGeom prst="rect">
            <a:avLst/>
          </a:prstGeom>
          <a:noFill/>
        </p:spPr>
        <p:txBody>
          <a:bodyPr wrap="square" rtlCol="0">
            <a:spAutoFit/>
          </a:bodyPr>
          <a:lstStyle/>
          <a:p>
            <a:r>
              <a:rPr lang="en-US" sz="2000" dirty="0">
                <a:solidFill>
                  <a:schemeClr val="accent2"/>
                </a:solidFill>
              </a:rPr>
              <a:t>Cognitive decline</a:t>
            </a:r>
          </a:p>
        </p:txBody>
      </p:sp>
      <p:sp>
        <p:nvSpPr>
          <p:cNvPr id="10" name="TextBox 9"/>
          <p:cNvSpPr txBox="1"/>
          <p:nvPr/>
        </p:nvSpPr>
        <p:spPr>
          <a:xfrm>
            <a:off x="6019800" y="1943040"/>
            <a:ext cx="2286000" cy="400110"/>
          </a:xfrm>
          <a:prstGeom prst="rect">
            <a:avLst/>
          </a:prstGeom>
          <a:noFill/>
        </p:spPr>
        <p:txBody>
          <a:bodyPr wrap="square" rtlCol="0">
            <a:spAutoFit/>
          </a:bodyPr>
          <a:lstStyle/>
          <a:p>
            <a:pPr algn="ctr"/>
            <a:r>
              <a:rPr lang="en-US" sz="2000" dirty="0">
                <a:solidFill>
                  <a:schemeClr val="accent2"/>
                </a:solidFill>
              </a:rPr>
              <a:t>Dementia</a:t>
            </a:r>
          </a:p>
        </p:txBody>
      </p:sp>
      <p:sp>
        <p:nvSpPr>
          <p:cNvPr id="12" name="TextBox 11"/>
          <p:cNvSpPr txBox="1"/>
          <p:nvPr/>
        </p:nvSpPr>
        <p:spPr>
          <a:xfrm>
            <a:off x="762000" y="4876740"/>
            <a:ext cx="7924800" cy="1200329"/>
          </a:xfrm>
          <a:prstGeom prst="rect">
            <a:avLst/>
          </a:prstGeom>
          <a:noFill/>
        </p:spPr>
        <p:txBody>
          <a:bodyPr wrap="square" rtlCol="0">
            <a:spAutoFit/>
          </a:bodyPr>
          <a:lstStyle/>
          <a:p>
            <a:r>
              <a:rPr lang="en-US" dirty="0">
                <a:solidFill>
                  <a:schemeClr val="accent2"/>
                </a:solidFill>
              </a:rPr>
              <a:t>Observational studies show higher physical activity associated with lower risk of cognitive decline (RR 0.65, 95% CI 0.55-0.76) and dementia (RR 0.86, 95% CI 0.76-0.97)</a:t>
            </a:r>
          </a:p>
        </p:txBody>
      </p:sp>
    </p:spTree>
    <p:extLst>
      <p:ext uri="{BB962C8B-B14F-4D97-AF65-F5344CB8AC3E}">
        <p14:creationId xmlns:p14="http://schemas.microsoft.com/office/powerpoint/2010/main" val="365916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83D6-8879-C98C-041C-4C9706E50674}"/>
              </a:ext>
            </a:extLst>
          </p:cNvPr>
          <p:cNvSpPr>
            <a:spLocks noGrp="1"/>
          </p:cNvSpPr>
          <p:nvPr>
            <p:ph type="title"/>
          </p:nvPr>
        </p:nvSpPr>
        <p:spPr/>
        <p:txBody>
          <a:bodyPr/>
          <a:lstStyle/>
          <a:p>
            <a:r>
              <a:rPr lang="en-US" dirty="0"/>
              <a:t>Physical activity to preserve cognition</a:t>
            </a:r>
          </a:p>
        </p:txBody>
      </p:sp>
      <p:graphicFrame>
        <p:nvGraphicFramePr>
          <p:cNvPr id="4" name="Content Placeholder 3">
            <a:extLst>
              <a:ext uri="{FF2B5EF4-FFF2-40B4-BE49-F238E27FC236}">
                <a16:creationId xmlns:a16="http://schemas.microsoft.com/office/drawing/2014/main" id="{DB49441A-2D26-45D4-85D8-B2FBB2E466CE}"/>
              </a:ext>
            </a:extLst>
          </p:cNvPr>
          <p:cNvGraphicFramePr>
            <a:graphicFrameLocks noGrp="1"/>
          </p:cNvGraphicFramePr>
          <p:nvPr>
            <p:ph idx="1"/>
            <p:extLst>
              <p:ext uri="{D42A27DB-BD31-4B8C-83A1-F6EECF244321}">
                <p14:modId xmlns:p14="http://schemas.microsoft.com/office/powerpoint/2010/main" val="2018884358"/>
              </p:ext>
            </p:extLst>
          </p:nvPr>
        </p:nvGraphicFramePr>
        <p:xfrm>
          <a:off x="809625"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1A69479-6062-979E-62A6-1C1D72FE35D5}"/>
              </a:ext>
            </a:extLst>
          </p:cNvPr>
          <p:cNvSpPr txBox="1"/>
          <p:nvPr/>
        </p:nvSpPr>
        <p:spPr>
          <a:xfrm>
            <a:off x="827870" y="6170934"/>
            <a:ext cx="3011017" cy="523220"/>
          </a:xfrm>
          <a:prstGeom prst="rect">
            <a:avLst/>
          </a:prstGeom>
          <a:noFill/>
        </p:spPr>
        <p:txBody>
          <a:bodyPr wrap="none" rtlCol="0">
            <a:spAutoFit/>
          </a:bodyPr>
          <a:lstStyle/>
          <a:p>
            <a:r>
              <a:rPr lang="en-US" sz="1400" b="0" i="0" u="none" strike="noStrike" dirty="0">
                <a:solidFill>
                  <a:srgbClr val="212121"/>
                </a:solidFill>
                <a:effectLst/>
                <a:latin typeface="BlinkMacSystemFont"/>
              </a:rPr>
              <a:t>Li Z, </a:t>
            </a:r>
            <a:r>
              <a:rPr lang="en-US" sz="1400" dirty="0">
                <a:solidFill>
                  <a:srgbClr val="212121"/>
                </a:solidFill>
                <a:latin typeface="BlinkMacSystemFont"/>
              </a:rPr>
              <a:t>et al. </a:t>
            </a:r>
            <a:r>
              <a:rPr lang="en-US" sz="1400" b="0" i="0" u="none" strike="noStrike" dirty="0">
                <a:solidFill>
                  <a:srgbClr val="212121"/>
                </a:solidFill>
                <a:effectLst/>
                <a:latin typeface="BlinkMacSystemFont"/>
              </a:rPr>
              <a:t>Arch </a:t>
            </a:r>
            <a:r>
              <a:rPr lang="en-US" sz="1400" b="0" i="0" u="none" strike="noStrike" dirty="0" err="1">
                <a:solidFill>
                  <a:srgbClr val="212121"/>
                </a:solidFill>
                <a:effectLst/>
                <a:latin typeface="BlinkMacSystemFont"/>
              </a:rPr>
              <a:t>Gerontol</a:t>
            </a:r>
            <a:r>
              <a:rPr lang="en-US" sz="1400" b="0" i="0" u="none" strike="noStrike" dirty="0">
                <a:solidFill>
                  <a:srgbClr val="212121"/>
                </a:solidFill>
                <a:effectLst/>
                <a:latin typeface="BlinkMacSystemFont"/>
              </a:rPr>
              <a:t> </a:t>
            </a:r>
            <a:r>
              <a:rPr lang="en-US" sz="1400" b="0" i="0" u="none" strike="noStrike" dirty="0" err="1">
                <a:solidFill>
                  <a:srgbClr val="212121"/>
                </a:solidFill>
                <a:effectLst/>
                <a:latin typeface="BlinkMacSystemFont"/>
              </a:rPr>
              <a:t>Geriatr</a:t>
            </a:r>
            <a:r>
              <a:rPr lang="en-US" sz="1400" b="0" i="0" u="none" strike="noStrike" dirty="0">
                <a:solidFill>
                  <a:srgbClr val="212121"/>
                </a:solidFill>
                <a:effectLst/>
                <a:latin typeface="BlinkMacSystemFont"/>
              </a:rPr>
              <a:t>. 2024.</a:t>
            </a:r>
          </a:p>
          <a:p>
            <a:r>
              <a:rPr lang="en-US" sz="1400" b="0" i="0" u="none" strike="noStrike" dirty="0">
                <a:solidFill>
                  <a:srgbClr val="212121"/>
                </a:solidFill>
                <a:effectLst/>
                <a:latin typeface="BlinkMacSystemFont"/>
              </a:rPr>
              <a:t>Lee AT, et al. J Am Med Dir Assoc. 2015</a:t>
            </a:r>
            <a:endParaRPr lang="en-US" sz="1400" dirty="0"/>
          </a:p>
        </p:txBody>
      </p:sp>
      <p:sp>
        <p:nvSpPr>
          <p:cNvPr id="6" name="TextBox 5">
            <a:extLst>
              <a:ext uri="{FF2B5EF4-FFF2-40B4-BE49-F238E27FC236}">
                <a16:creationId xmlns:a16="http://schemas.microsoft.com/office/drawing/2014/main" id="{F68A4E25-072A-E16B-BD68-D9C6CDF1B31D}"/>
              </a:ext>
            </a:extLst>
          </p:cNvPr>
          <p:cNvSpPr txBox="1"/>
          <p:nvPr/>
        </p:nvSpPr>
        <p:spPr>
          <a:xfrm>
            <a:off x="4777018" y="6159698"/>
            <a:ext cx="2744597" cy="307777"/>
          </a:xfrm>
          <a:prstGeom prst="rect">
            <a:avLst/>
          </a:prstGeom>
          <a:noFill/>
        </p:spPr>
        <p:txBody>
          <a:bodyPr wrap="none" rtlCol="0">
            <a:spAutoFit/>
          </a:bodyPr>
          <a:lstStyle/>
          <a:p>
            <a:r>
              <a:rPr lang="en-US" sz="1400" b="0" i="0" u="none" strike="noStrike" dirty="0">
                <a:solidFill>
                  <a:srgbClr val="212121"/>
                </a:solidFill>
                <a:effectLst/>
                <a:latin typeface="BlinkMacSystemFont"/>
              </a:rPr>
              <a:t>Yan J. Arch Phys Med </a:t>
            </a:r>
            <a:r>
              <a:rPr lang="en-US" sz="1400" b="0" i="0" u="none" strike="noStrike" dirty="0" err="1">
                <a:solidFill>
                  <a:srgbClr val="212121"/>
                </a:solidFill>
                <a:effectLst/>
                <a:latin typeface="BlinkMacSystemFont"/>
              </a:rPr>
              <a:t>Rehabil</a:t>
            </a:r>
            <a:r>
              <a:rPr lang="en-US" sz="1400" b="0" i="0" u="none" strike="noStrike" dirty="0">
                <a:solidFill>
                  <a:srgbClr val="212121"/>
                </a:solidFill>
                <a:effectLst/>
                <a:latin typeface="BlinkMacSystemFont"/>
              </a:rPr>
              <a:t>. 2023</a:t>
            </a:r>
            <a:endParaRPr lang="en-US" sz="1400" dirty="0"/>
          </a:p>
        </p:txBody>
      </p:sp>
    </p:spTree>
    <p:extLst>
      <p:ext uri="{BB962C8B-B14F-4D97-AF65-F5344CB8AC3E}">
        <p14:creationId xmlns:p14="http://schemas.microsoft.com/office/powerpoint/2010/main" val="112808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8A47-B0E6-9DF6-B521-6D01A35A9ED5}"/>
              </a:ext>
            </a:extLst>
          </p:cNvPr>
          <p:cNvSpPr>
            <a:spLocks noGrp="1"/>
          </p:cNvSpPr>
          <p:nvPr>
            <p:ph type="title"/>
          </p:nvPr>
        </p:nvSpPr>
        <p:spPr/>
        <p:txBody>
          <a:bodyPr/>
          <a:lstStyle/>
          <a:p>
            <a:r>
              <a:rPr lang="en-US" dirty="0"/>
              <a:t>Social Engagement &amp; Connection</a:t>
            </a:r>
          </a:p>
        </p:txBody>
      </p:sp>
      <p:sp>
        <p:nvSpPr>
          <p:cNvPr id="4" name="Date Placeholder 3">
            <a:extLst>
              <a:ext uri="{FF2B5EF4-FFF2-40B4-BE49-F238E27FC236}">
                <a16:creationId xmlns:a16="http://schemas.microsoft.com/office/drawing/2014/main" id="{16415898-37C7-D43D-BAAC-C5BDE82FEAED}"/>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7B2BE8B4-1B42-DD45-92EE-7E6DADC4CCCA}"/>
              </a:ext>
            </a:extLst>
          </p:cNvPr>
          <p:cNvSpPr>
            <a:spLocks noGrp="1"/>
          </p:cNvSpPr>
          <p:nvPr>
            <p:ph type="sldNum" sz="quarter" idx="12"/>
          </p:nvPr>
        </p:nvSpPr>
        <p:spPr/>
        <p:txBody>
          <a:bodyPr/>
          <a:lstStyle/>
          <a:p>
            <a:fld id="{569F5B8C-BB8F-44FC-B8B8-53C8E854318D}" type="slidenum">
              <a:rPr lang="en-US" altLang="en-US" smtClean="0"/>
              <a:pPr/>
              <a:t>19</a:t>
            </a:fld>
            <a:endParaRPr lang="en-US" altLang="en-US"/>
          </a:p>
        </p:txBody>
      </p:sp>
      <p:pic>
        <p:nvPicPr>
          <p:cNvPr id="12290" name="Picture 2" descr="Four Pillars of Brain Health ...">
            <a:extLst>
              <a:ext uri="{FF2B5EF4-FFF2-40B4-BE49-F238E27FC236}">
                <a16:creationId xmlns:a16="http://schemas.microsoft.com/office/drawing/2014/main" id="{EE03F6E9-E8E1-0FEB-029D-C1AC01D962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2209800"/>
            <a:ext cx="4756150" cy="304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5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5EB4-0AB0-4349-B35A-ED150122283E}"/>
              </a:ext>
            </a:extLst>
          </p:cNvPr>
          <p:cNvSpPr>
            <a:spLocks noGrp="1"/>
          </p:cNvSpPr>
          <p:nvPr>
            <p:ph type="ctrTitle"/>
          </p:nvPr>
        </p:nvSpPr>
        <p:spPr>
          <a:xfrm>
            <a:off x="457200" y="1235869"/>
            <a:ext cx="8077200" cy="2253854"/>
          </a:xfrm>
        </p:spPr>
        <p:txBody>
          <a:bodyPr>
            <a:noAutofit/>
          </a:bodyPr>
          <a:lstStyle/>
          <a:p>
            <a:pPr algn="ctr"/>
            <a:br>
              <a:rPr lang="en-US" dirty="0"/>
            </a:br>
            <a:r>
              <a:rPr lang="en-US" sz="4800" dirty="0"/>
              <a:t>Promoting Brain Health</a:t>
            </a:r>
          </a:p>
        </p:txBody>
      </p:sp>
      <p:sp>
        <p:nvSpPr>
          <p:cNvPr id="3" name="Subtitle 2">
            <a:extLst>
              <a:ext uri="{FF2B5EF4-FFF2-40B4-BE49-F238E27FC236}">
                <a16:creationId xmlns:a16="http://schemas.microsoft.com/office/drawing/2014/main" id="{88B241A3-7865-4DDE-9CDD-3B9FE6648F3F}"/>
              </a:ext>
            </a:extLst>
          </p:cNvPr>
          <p:cNvSpPr>
            <a:spLocks noGrp="1"/>
          </p:cNvSpPr>
          <p:nvPr>
            <p:ph type="subTitle" idx="1"/>
          </p:nvPr>
        </p:nvSpPr>
        <p:spPr>
          <a:xfrm>
            <a:off x="990600" y="3124200"/>
            <a:ext cx="7620000" cy="1570434"/>
          </a:xfrm>
        </p:spPr>
        <p:txBody>
          <a:bodyPr/>
          <a:lstStyle/>
          <a:p>
            <a:r>
              <a:rPr lang="en-US" sz="2000" dirty="0"/>
              <a:t>Jessica Colburn M.D.</a:t>
            </a:r>
          </a:p>
          <a:p>
            <a:r>
              <a:rPr lang="en-US" sz="2000" dirty="0"/>
              <a:t>Associate Professor</a:t>
            </a:r>
          </a:p>
          <a:p>
            <a:r>
              <a:rPr lang="en-US" sz="2000" dirty="0"/>
              <a:t>Johns Hopkins University School of Medicine</a:t>
            </a:r>
          </a:p>
          <a:p>
            <a:r>
              <a:rPr lang="en-US" sz="2000" dirty="0"/>
              <a:t>Division of Geriatric Medicine and Gerontology</a:t>
            </a:r>
          </a:p>
          <a:p>
            <a:r>
              <a:rPr lang="en-US" sz="2000" dirty="0"/>
              <a:t>February 20, 2025</a:t>
            </a:r>
          </a:p>
        </p:txBody>
      </p:sp>
      <p:sp>
        <p:nvSpPr>
          <p:cNvPr id="4" name="TextBox 3">
            <a:extLst>
              <a:ext uri="{FF2B5EF4-FFF2-40B4-BE49-F238E27FC236}">
                <a16:creationId xmlns:a16="http://schemas.microsoft.com/office/drawing/2014/main" id="{FF8CF859-6568-4025-948C-1ED559271646}"/>
              </a:ext>
            </a:extLst>
          </p:cNvPr>
          <p:cNvSpPr txBox="1"/>
          <p:nvPr/>
        </p:nvSpPr>
        <p:spPr>
          <a:xfrm>
            <a:off x="2590800" y="533402"/>
            <a:ext cx="4419600" cy="769441"/>
          </a:xfrm>
          <a:prstGeom prst="rect">
            <a:avLst/>
          </a:prstGeom>
          <a:noFill/>
        </p:spPr>
        <p:txBody>
          <a:bodyPr wrap="square" rtlCol="0">
            <a:spAutoFit/>
          </a:bodyPr>
          <a:lstStyle/>
          <a:p>
            <a:r>
              <a:rPr lang="en-US" sz="4400" b="1" i="1" dirty="0">
                <a:solidFill>
                  <a:schemeClr val="bg1"/>
                </a:solidFill>
                <a:latin typeface="+mj-lt"/>
              </a:rPr>
              <a:t>Ask the Expert</a:t>
            </a:r>
          </a:p>
        </p:txBody>
      </p:sp>
    </p:spTree>
    <p:extLst>
      <p:ext uri="{BB962C8B-B14F-4D97-AF65-F5344CB8AC3E}">
        <p14:creationId xmlns:p14="http://schemas.microsoft.com/office/powerpoint/2010/main" val="343007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9637-CF0D-9627-DE73-1E7C354E8A90}"/>
              </a:ext>
            </a:extLst>
          </p:cNvPr>
          <p:cNvSpPr>
            <a:spLocks noGrp="1"/>
          </p:cNvSpPr>
          <p:nvPr>
            <p:ph type="title"/>
          </p:nvPr>
        </p:nvSpPr>
        <p:spPr/>
        <p:txBody>
          <a:bodyPr/>
          <a:lstStyle/>
          <a:p>
            <a:r>
              <a:rPr lang="en-US" dirty="0"/>
              <a:t>Social Engagement</a:t>
            </a:r>
          </a:p>
        </p:txBody>
      </p:sp>
      <p:sp>
        <p:nvSpPr>
          <p:cNvPr id="3" name="Content Placeholder 2">
            <a:extLst>
              <a:ext uri="{FF2B5EF4-FFF2-40B4-BE49-F238E27FC236}">
                <a16:creationId xmlns:a16="http://schemas.microsoft.com/office/drawing/2014/main" id="{F1DDFA07-86E0-594E-851D-87936A4AEB85}"/>
              </a:ext>
            </a:extLst>
          </p:cNvPr>
          <p:cNvSpPr>
            <a:spLocks noGrp="1"/>
          </p:cNvSpPr>
          <p:nvPr>
            <p:ph idx="1"/>
          </p:nvPr>
        </p:nvSpPr>
        <p:spPr/>
        <p:txBody>
          <a:bodyPr/>
          <a:lstStyle/>
          <a:p>
            <a:r>
              <a:rPr lang="en-US" sz="2800" dirty="0"/>
              <a:t>Strong social engagement and frequent social contact are associated with a decreased risk of developing dementia</a:t>
            </a:r>
          </a:p>
          <a:p>
            <a:pPr lvl="1"/>
            <a:r>
              <a:rPr lang="en-US" sz="2400" dirty="0"/>
              <a:t>Support alone did not decrease risk</a:t>
            </a:r>
          </a:p>
          <a:p>
            <a:r>
              <a:rPr lang="en-US" sz="2800" dirty="0"/>
              <a:t>Loneliness is associated with an increased risk of dementia</a:t>
            </a:r>
          </a:p>
          <a:p>
            <a:endParaRPr lang="en-US" sz="2800" dirty="0"/>
          </a:p>
        </p:txBody>
      </p:sp>
      <p:sp>
        <p:nvSpPr>
          <p:cNvPr id="4" name="Date Placeholder 3">
            <a:extLst>
              <a:ext uri="{FF2B5EF4-FFF2-40B4-BE49-F238E27FC236}">
                <a16:creationId xmlns:a16="http://schemas.microsoft.com/office/drawing/2014/main" id="{72F526DA-63AE-804A-2AA8-019950E4A578}"/>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F353DB9E-2636-F47E-EF3F-5C938A3038EC}"/>
              </a:ext>
            </a:extLst>
          </p:cNvPr>
          <p:cNvSpPr>
            <a:spLocks noGrp="1"/>
          </p:cNvSpPr>
          <p:nvPr>
            <p:ph type="sldNum" sz="quarter" idx="12"/>
          </p:nvPr>
        </p:nvSpPr>
        <p:spPr/>
        <p:txBody>
          <a:bodyPr/>
          <a:lstStyle/>
          <a:p>
            <a:fld id="{569F5B8C-BB8F-44FC-B8B8-53C8E854318D}" type="slidenum">
              <a:rPr lang="en-US" altLang="en-US" smtClean="0"/>
              <a:pPr/>
              <a:t>20</a:t>
            </a:fld>
            <a:endParaRPr lang="en-US" altLang="en-US"/>
          </a:p>
        </p:txBody>
      </p:sp>
      <p:sp>
        <p:nvSpPr>
          <p:cNvPr id="6" name="TextBox 5">
            <a:extLst>
              <a:ext uri="{FF2B5EF4-FFF2-40B4-BE49-F238E27FC236}">
                <a16:creationId xmlns:a16="http://schemas.microsoft.com/office/drawing/2014/main" id="{397D8CF2-6BFD-06E5-8676-67DF71030084}"/>
              </a:ext>
            </a:extLst>
          </p:cNvPr>
          <p:cNvSpPr txBox="1"/>
          <p:nvPr/>
        </p:nvSpPr>
        <p:spPr>
          <a:xfrm>
            <a:off x="4533900" y="5462410"/>
            <a:ext cx="4343400" cy="830997"/>
          </a:xfrm>
          <a:prstGeom prst="rect">
            <a:avLst/>
          </a:prstGeom>
          <a:noFill/>
        </p:spPr>
        <p:txBody>
          <a:bodyPr wrap="square" rtlCol="0">
            <a:spAutoFit/>
          </a:bodyPr>
          <a:lstStyle/>
          <a:p>
            <a:r>
              <a:rPr lang="en-US" sz="1200" b="0" i="0" dirty="0">
                <a:solidFill>
                  <a:srgbClr val="212121"/>
                </a:solidFill>
                <a:effectLst/>
                <a:latin typeface="system-ui"/>
              </a:rPr>
              <a:t>Wang S, </a:t>
            </a:r>
            <a:r>
              <a:rPr lang="en-US" sz="1200" b="0" i="0" dirty="0" err="1">
                <a:solidFill>
                  <a:srgbClr val="212121"/>
                </a:solidFill>
                <a:effectLst/>
                <a:latin typeface="system-ui"/>
              </a:rPr>
              <a:t>Molassiotis</a:t>
            </a:r>
            <a:r>
              <a:rPr lang="en-US" sz="1200" b="0" i="0" dirty="0">
                <a:solidFill>
                  <a:srgbClr val="212121"/>
                </a:solidFill>
                <a:effectLst/>
                <a:latin typeface="system-ui"/>
              </a:rPr>
              <a:t> A, Guo C, Leung ISH, Leung AYM. Association between social integration and risk of dementia: A systematic review and meta-analysis of longitudinal studies. J Am </a:t>
            </a:r>
            <a:r>
              <a:rPr lang="en-US" sz="1200" b="0" i="0" dirty="0" err="1">
                <a:solidFill>
                  <a:srgbClr val="212121"/>
                </a:solidFill>
                <a:effectLst/>
                <a:latin typeface="system-ui"/>
              </a:rPr>
              <a:t>Geriatr</a:t>
            </a:r>
            <a:r>
              <a:rPr lang="en-US" sz="1200" b="0" i="0" dirty="0">
                <a:solidFill>
                  <a:srgbClr val="212121"/>
                </a:solidFill>
                <a:effectLst/>
                <a:latin typeface="system-ui"/>
              </a:rPr>
              <a:t> Soc. 2023 Feb;71(2):632-645. </a:t>
            </a:r>
            <a:r>
              <a:rPr lang="en-US" sz="1200" b="0" i="0" dirty="0" err="1">
                <a:solidFill>
                  <a:srgbClr val="212121"/>
                </a:solidFill>
                <a:effectLst/>
                <a:latin typeface="system-ui"/>
              </a:rPr>
              <a:t>doi</a:t>
            </a:r>
            <a:r>
              <a:rPr lang="en-US" sz="1200" b="0" i="0" dirty="0">
                <a:solidFill>
                  <a:srgbClr val="212121"/>
                </a:solidFill>
                <a:effectLst/>
                <a:latin typeface="system-ui"/>
              </a:rPr>
              <a:t>: 10.1111/jgs.18094. </a:t>
            </a:r>
            <a:endParaRPr lang="en-US" sz="1200" dirty="0"/>
          </a:p>
        </p:txBody>
      </p:sp>
    </p:spTree>
    <p:extLst>
      <p:ext uri="{BB962C8B-B14F-4D97-AF65-F5344CB8AC3E}">
        <p14:creationId xmlns:p14="http://schemas.microsoft.com/office/powerpoint/2010/main" val="187853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48AA-1FBA-0D4E-280F-1F57C629BB33}"/>
              </a:ext>
            </a:extLst>
          </p:cNvPr>
          <p:cNvSpPr>
            <a:spLocks noGrp="1"/>
          </p:cNvSpPr>
          <p:nvPr>
            <p:ph type="title"/>
          </p:nvPr>
        </p:nvSpPr>
        <p:spPr/>
        <p:txBody>
          <a:bodyPr/>
          <a:lstStyle/>
          <a:p>
            <a:r>
              <a:rPr lang="en-US" dirty="0"/>
              <a:t>Brain Games</a:t>
            </a:r>
          </a:p>
        </p:txBody>
      </p:sp>
      <p:sp>
        <p:nvSpPr>
          <p:cNvPr id="4" name="Date Placeholder 3">
            <a:extLst>
              <a:ext uri="{FF2B5EF4-FFF2-40B4-BE49-F238E27FC236}">
                <a16:creationId xmlns:a16="http://schemas.microsoft.com/office/drawing/2014/main" id="{B94A7B5A-8EB6-832C-23F0-88CE0A55EAE9}"/>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589A33F2-2C71-1CB5-ACD7-85437B98C21F}"/>
              </a:ext>
            </a:extLst>
          </p:cNvPr>
          <p:cNvSpPr>
            <a:spLocks noGrp="1"/>
          </p:cNvSpPr>
          <p:nvPr>
            <p:ph type="sldNum" sz="quarter" idx="12"/>
          </p:nvPr>
        </p:nvSpPr>
        <p:spPr/>
        <p:txBody>
          <a:bodyPr/>
          <a:lstStyle/>
          <a:p>
            <a:fld id="{569F5B8C-BB8F-44FC-B8B8-53C8E854318D}" type="slidenum">
              <a:rPr lang="en-US" altLang="en-US" smtClean="0"/>
              <a:pPr/>
              <a:t>21</a:t>
            </a:fld>
            <a:endParaRPr lang="en-US" altLang="en-US"/>
          </a:p>
        </p:txBody>
      </p:sp>
      <p:pic>
        <p:nvPicPr>
          <p:cNvPr id="13314" name="Picture 2" descr="Can Brain Games Improve Your Memory ...">
            <a:extLst>
              <a:ext uri="{FF2B5EF4-FFF2-40B4-BE49-F238E27FC236}">
                <a16:creationId xmlns:a16="http://schemas.microsoft.com/office/drawing/2014/main" id="{E98D9448-655B-D1CD-783A-2E11F5CB8A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905000"/>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Why Playing Mah-Jongg Is Good for You">
            <a:extLst>
              <a:ext uri="{FF2B5EF4-FFF2-40B4-BE49-F238E27FC236}">
                <a16:creationId xmlns:a16="http://schemas.microsoft.com/office/drawing/2014/main" id="{1A04D078-973D-9CDE-7FA2-81ED55DAB9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3500" y="4397375"/>
            <a:ext cx="3937000" cy="207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B6E5F33-E7A6-25E6-312D-5A46016B41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3924" y="1935624"/>
            <a:ext cx="2123352" cy="205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57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239A-4DFC-53D1-A451-75180BD72DB1}"/>
              </a:ext>
            </a:extLst>
          </p:cNvPr>
          <p:cNvSpPr>
            <a:spLocks noGrp="1"/>
          </p:cNvSpPr>
          <p:nvPr>
            <p:ph type="title"/>
          </p:nvPr>
        </p:nvSpPr>
        <p:spPr/>
        <p:txBody>
          <a:bodyPr/>
          <a:lstStyle/>
          <a:p>
            <a:r>
              <a:rPr lang="en-US" dirty="0"/>
              <a:t>Brain Games</a:t>
            </a:r>
          </a:p>
        </p:txBody>
      </p:sp>
      <p:sp>
        <p:nvSpPr>
          <p:cNvPr id="3" name="Content Placeholder 2">
            <a:extLst>
              <a:ext uri="{FF2B5EF4-FFF2-40B4-BE49-F238E27FC236}">
                <a16:creationId xmlns:a16="http://schemas.microsoft.com/office/drawing/2014/main" id="{D2FB64CF-89D7-6B31-EA04-B0EF230D5319}"/>
              </a:ext>
            </a:extLst>
          </p:cNvPr>
          <p:cNvSpPr>
            <a:spLocks noGrp="1"/>
          </p:cNvSpPr>
          <p:nvPr>
            <p:ph idx="1"/>
          </p:nvPr>
        </p:nvSpPr>
        <p:spPr/>
        <p:txBody>
          <a:bodyPr/>
          <a:lstStyle/>
          <a:p>
            <a:r>
              <a:rPr lang="en-US" sz="2400" dirty="0"/>
              <a:t>Association between number puzzles and improved grammatical reasoning, episodic memory, and spatial working memory (some of which decline with age)</a:t>
            </a:r>
          </a:p>
          <a:p>
            <a:pPr lvl="1"/>
            <a:r>
              <a:rPr lang="en-US" sz="2400" dirty="0" err="1"/>
              <a:t>Soduko</a:t>
            </a:r>
            <a:endParaRPr lang="en-US" sz="2400" dirty="0"/>
          </a:p>
          <a:p>
            <a:r>
              <a:rPr lang="en-US" sz="2400" dirty="0"/>
              <a:t>Board games may improve cognitive function as measured with cognitive testing </a:t>
            </a:r>
          </a:p>
          <a:p>
            <a:pPr lvl="1"/>
            <a:r>
              <a:rPr lang="en-US" sz="2400" dirty="0"/>
              <a:t>Mahjong, Go, Chess</a:t>
            </a:r>
          </a:p>
        </p:txBody>
      </p:sp>
      <p:sp>
        <p:nvSpPr>
          <p:cNvPr id="4" name="Date Placeholder 3">
            <a:extLst>
              <a:ext uri="{FF2B5EF4-FFF2-40B4-BE49-F238E27FC236}">
                <a16:creationId xmlns:a16="http://schemas.microsoft.com/office/drawing/2014/main" id="{6E425A55-FE9A-22A1-5923-C477E881EB1C}"/>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B4767626-05D5-28B1-6092-4803CF18ABD5}"/>
              </a:ext>
            </a:extLst>
          </p:cNvPr>
          <p:cNvSpPr>
            <a:spLocks noGrp="1"/>
          </p:cNvSpPr>
          <p:nvPr>
            <p:ph type="sldNum" sz="quarter" idx="12"/>
          </p:nvPr>
        </p:nvSpPr>
        <p:spPr/>
        <p:txBody>
          <a:bodyPr/>
          <a:lstStyle/>
          <a:p>
            <a:fld id="{569F5B8C-BB8F-44FC-B8B8-53C8E854318D}" type="slidenum">
              <a:rPr lang="en-US" altLang="en-US" smtClean="0"/>
              <a:pPr/>
              <a:t>22</a:t>
            </a:fld>
            <a:endParaRPr lang="en-US" altLang="en-US"/>
          </a:p>
        </p:txBody>
      </p:sp>
      <p:sp>
        <p:nvSpPr>
          <p:cNvPr id="6" name="TextBox 5">
            <a:extLst>
              <a:ext uri="{FF2B5EF4-FFF2-40B4-BE49-F238E27FC236}">
                <a16:creationId xmlns:a16="http://schemas.microsoft.com/office/drawing/2014/main" id="{152EC38B-E6F8-39F4-1BAB-A9C0C3FF3FF4}"/>
              </a:ext>
            </a:extLst>
          </p:cNvPr>
          <p:cNvSpPr txBox="1"/>
          <p:nvPr/>
        </p:nvSpPr>
        <p:spPr>
          <a:xfrm>
            <a:off x="4953000" y="5810042"/>
            <a:ext cx="3962400" cy="307777"/>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Pozzi et al, Journal of Alzheimer's Disease 2023</a:t>
            </a:r>
          </a:p>
        </p:txBody>
      </p:sp>
    </p:spTree>
    <p:extLst>
      <p:ext uri="{BB962C8B-B14F-4D97-AF65-F5344CB8AC3E}">
        <p14:creationId xmlns:p14="http://schemas.microsoft.com/office/powerpoint/2010/main" val="414316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284F-3DBE-1F90-B682-B7F0FED2A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40A74-EBB3-7C41-32D8-8B006F410337}"/>
              </a:ext>
            </a:extLst>
          </p:cNvPr>
          <p:cNvSpPr>
            <a:spLocks noGrp="1"/>
          </p:cNvSpPr>
          <p:nvPr>
            <p:ph type="title"/>
          </p:nvPr>
        </p:nvSpPr>
        <p:spPr>
          <a:xfrm>
            <a:off x="619125" y="2133602"/>
            <a:ext cx="7905750" cy="4081461"/>
          </a:xfrm>
        </p:spPr>
        <p:txBody>
          <a:bodyPr/>
          <a:lstStyle/>
          <a:p>
            <a:pPr algn="ct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3600" dirty="0"/>
            </a:br>
            <a:br>
              <a:rPr lang="en-US" sz="3600" dirty="0"/>
            </a:br>
            <a:br>
              <a:rPr lang="en-US" sz="3600" dirty="0"/>
            </a:br>
            <a:br>
              <a:rPr lang="en-US" sz="3600" dirty="0"/>
            </a:br>
            <a:br>
              <a:rPr lang="en-US" sz="3600" dirty="0"/>
            </a:br>
            <a:r>
              <a:rPr lang="en-US" sz="4800" dirty="0"/>
              <a:t>Are there substances we should be aware of that can impact brain health such as smoking, alcohol, cannabis?</a:t>
            </a:r>
            <a:br>
              <a:rPr lang="en-US" sz="3600" dirty="0"/>
            </a:br>
            <a:endParaRPr lang="en-US" sz="3600" dirty="0"/>
          </a:p>
        </p:txBody>
      </p:sp>
      <p:sp>
        <p:nvSpPr>
          <p:cNvPr id="4" name="Date Placeholder 3">
            <a:extLst>
              <a:ext uri="{FF2B5EF4-FFF2-40B4-BE49-F238E27FC236}">
                <a16:creationId xmlns:a16="http://schemas.microsoft.com/office/drawing/2014/main" id="{E0975778-93CA-DD26-294E-E7C4C50CB2F4}"/>
              </a:ext>
            </a:extLst>
          </p:cNvPr>
          <p:cNvSpPr>
            <a:spLocks noGrp="1"/>
          </p:cNvSpPr>
          <p:nvPr>
            <p:ph type="dt" sz="half" idx="10"/>
          </p:nvPr>
        </p:nvSpPr>
        <p:spPr/>
        <p:txBody>
          <a:bodyPr/>
          <a:lstStyle/>
          <a:p>
            <a:r>
              <a:rPr lang="en-US" altLang="en-US" dirty="0"/>
              <a:t>February 20, 2025</a:t>
            </a:r>
            <a:endParaRPr lang="en-US" altLang="en-US" dirty="0">
              <a:latin typeface="Times" panose="02020603050405020304" pitchFamily="18" charset="0"/>
            </a:endParaRPr>
          </a:p>
        </p:txBody>
      </p:sp>
      <p:sp>
        <p:nvSpPr>
          <p:cNvPr id="5" name="Slide Number Placeholder 4">
            <a:extLst>
              <a:ext uri="{FF2B5EF4-FFF2-40B4-BE49-F238E27FC236}">
                <a16:creationId xmlns:a16="http://schemas.microsoft.com/office/drawing/2014/main" id="{2D3E3054-2EC9-4D85-7027-9DEA3B268891}"/>
              </a:ext>
            </a:extLst>
          </p:cNvPr>
          <p:cNvSpPr>
            <a:spLocks noGrp="1"/>
          </p:cNvSpPr>
          <p:nvPr>
            <p:ph type="sldNum" sz="quarter" idx="12"/>
          </p:nvPr>
        </p:nvSpPr>
        <p:spPr/>
        <p:txBody>
          <a:bodyPr/>
          <a:lstStyle/>
          <a:p>
            <a:fld id="{B58B339D-D855-40D1-8E31-5BDA52854CC6}" type="slidenum">
              <a:rPr lang="en-US" altLang="en-US" smtClean="0"/>
              <a:pPr/>
              <a:t>23</a:t>
            </a:fld>
            <a:endParaRPr lang="en-US" altLang="en-US"/>
          </a:p>
        </p:txBody>
      </p:sp>
      <p:pic>
        <p:nvPicPr>
          <p:cNvPr id="3" name="Picture 2">
            <a:extLst>
              <a:ext uri="{FF2B5EF4-FFF2-40B4-BE49-F238E27FC236}">
                <a16:creationId xmlns:a16="http://schemas.microsoft.com/office/drawing/2014/main" id="{9BFE6380-3DBA-4942-5E4D-4ACE3408DD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2234" y="271461"/>
            <a:ext cx="1828800" cy="1219200"/>
          </a:xfrm>
          <a:prstGeom prst="rect">
            <a:avLst/>
          </a:prstGeom>
        </p:spPr>
      </p:pic>
      <p:pic>
        <p:nvPicPr>
          <p:cNvPr id="6" name="Picture 5">
            <a:extLst>
              <a:ext uri="{FF2B5EF4-FFF2-40B4-BE49-F238E27FC236}">
                <a16:creationId xmlns:a16="http://schemas.microsoft.com/office/drawing/2014/main" id="{6FA839DE-305D-42B5-FC3D-6B3E7A358F56}"/>
              </a:ext>
            </a:extLst>
          </p:cNvPr>
          <p:cNvPicPr>
            <a:picLocks noChangeAspect="1"/>
          </p:cNvPicPr>
          <p:nvPr/>
        </p:nvPicPr>
        <p:blipFill>
          <a:blip r:embed="rId3"/>
          <a:stretch>
            <a:fillRect/>
          </a:stretch>
        </p:blipFill>
        <p:spPr>
          <a:xfrm>
            <a:off x="3505200" y="240981"/>
            <a:ext cx="2285994" cy="1280160"/>
          </a:xfrm>
          <a:prstGeom prst="rect">
            <a:avLst/>
          </a:prstGeom>
        </p:spPr>
      </p:pic>
      <p:pic>
        <p:nvPicPr>
          <p:cNvPr id="8" name="Picture 7">
            <a:extLst>
              <a:ext uri="{FF2B5EF4-FFF2-40B4-BE49-F238E27FC236}">
                <a16:creationId xmlns:a16="http://schemas.microsoft.com/office/drawing/2014/main" id="{E0CBC7DA-10A3-9D13-1E22-485CAD7272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925" y="271463"/>
            <a:ext cx="1828800" cy="1218891"/>
          </a:xfrm>
          <a:prstGeom prst="rect">
            <a:avLst/>
          </a:prstGeom>
        </p:spPr>
      </p:pic>
    </p:spTree>
    <p:extLst>
      <p:ext uri="{BB962C8B-B14F-4D97-AF65-F5344CB8AC3E}">
        <p14:creationId xmlns:p14="http://schemas.microsoft.com/office/powerpoint/2010/main" val="208383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F6F8-4BDA-0EEB-5494-A1F7F806F045}"/>
              </a:ext>
            </a:extLst>
          </p:cNvPr>
          <p:cNvSpPr>
            <a:spLocks noGrp="1"/>
          </p:cNvSpPr>
          <p:nvPr>
            <p:ph type="title"/>
          </p:nvPr>
        </p:nvSpPr>
        <p:spPr>
          <a:xfrm>
            <a:off x="809625" y="390525"/>
            <a:ext cx="7772400" cy="1143000"/>
          </a:xfrm>
        </p:spPr>
        <p:txBody>
          <a:bodyPr wrap="square" anchor="t">
            <a:normAutofit/>
          </a:bodyPr>
          <a:lstStyle/>
          <a:p>
            <a:r>
              <a:rPr lang="en-US" dirty="0"/>
              <a:t>Tobacco Use and Cognition</a:t>
            </a:r>
          </a:p>
        </p:txBody>
      </p:sp>
      <p:sp>
        <p:nvSpPr>
          <p:cNvPr id="4" name="Date Placeholder 3">
            <a:extLst>
              <a:ext uri="{FF2B5EF4-FFF2-40B4-BE49-F238E27FC236}">
                <a16:creationId xmlns:a16="http://schemas.microsoft.com/office/drawing/2014/main" id="{A1F7D076-6D42-F2E5-BC78-97BAB3FF17A7}"/>
              </a:ext>
            </a:extLst>
          </p:cNvPr>
          <p:cNvSpPr>
            <a:spLocks noGrp="1"/>
          </p:cNvSpPr>
          <p:nvPr>
            <p:ph type="dt" sz="half" idx="10"/>
          </p:nvPr>
        </p:nvSpPr>
        <p:spPr>
          <a:xfrm>
            <a:off x="809625" y="6324600"/>
            <a:ext cx="1905000" cy="304800"/>
          </a:xfrm>
        </p:spPr>
        <p:txBody>
          <a:bodyPr wrap="square" anchor="t">
            <a:normAutofit/>
          </a:bodyPr>
          <a:lstStyle/>
          <a:p>
            <a:pPr>
              <a:spcAft>
                <a:spcPts val="600"/>
              </a:spcAft>
            </a:pPr>
            <a:fld id="{D5E469DA-C716-4AD2-AB82-CDDF19AA6D07}" type="datetime4">
              <a:rPr lang="en-US" altLang="en-US" smtClean="0"/>
              <a:pPr>
                <a:spcAft>
                  <a:spcPts val="600"/>
                </a:spcAft>
              </a:pPr>
              <a:t>February 20, 2025</a:t>
            </a:fld>
            <a:endParaRPr lang="en-US" altLang="en-US"/>
          </a:p>
        </p:txBody>
      </p:sp>
      <p:sp>
        <p:nvSpPr>
          <p:cNvPr id="5" name="Slide Number Placeholder 4">
            <a:extLst>
              <a:ext uri="{FF2B5EF4-FFF2-40B4-BE49-F238E27FC236}">
                <a16:creationId xmlns:a16="http://schemas.microsoft.com/office/drawing/2014/main" id="{69E1EEBD-7EC1-0F9C-650A-1EE239AC5ED0}"/>
              </a:ext>
            </a:extLst>
          </p:cNvPr>
          <p:cNvSpPr>
            <a:spLocks noGrp="1"/>
          </p:cNvSpPr>
          <p:nvPr>
            <p:ph type="sldNum" sz="quarter" idx="12"/>
          </p:nvPr>
        </p:nvSpPr>
        <p:spPr>
          <a:xfrm>
            <a:off x="6172200" y="6324600"/>
            <a:ext cx="1066800" cy="304800"/>
          </a:xfrm>
        </p:spPr>
        <p:txBody>
          <a:bodyPr wrap="square" anchor="t">
            <a:normAutofit/>
          </a:bodyPr>
          <a:lstStyle/>
          <a:p>
            <a:pPr>
              <a:spcAft>
                <a:spcPts val="600"/>
              </a:spcAft>
            </a:pPr>
            <a:fld id="{569F5B8C-BB8F-44FC-B8B8-53C8E854318D}" type="slidenum">
              <a:rPr lang="en-US" altLang="en-US" smtClean="0"/>
              <a:pPr>
                <a:spcAft>
                  <a:spcPts val="600"/>
                </a:spcAft>
              </a:pPr>
              <a:t>24</a:t>
            </a:fld>
            <a:endParaRPr lang="en-US" altLang="en-US"/>
          </a:p>
        </p:txBody>
      </p:sp>
      <p:graphicFrame>
        <p:nvGraphicFramePr>
          <p:cNvPr id="7" name="Content Placeholder 2">
            <a:extLst>
              <a:ext uri="{FF2B5EF4-FFF2-40B4-BE49-F238E27FC236}">
                <a16:creationId xmlns:a16="http://schemas.microsoft.com/office/drawing/2014/main" id="{BACB92B7-25DB-9D47-0C39-3AB9FDFC8D58}"/>
              </a:ext>
            </a:extLst>
          </p:cNvPr>
          <p:cNvGraphicFramePr>
            <a:graphicFrameLocks noGrp="1"/>
          </p:cNvGraphicFramePr>
          <p:nvPr>
            <p:ph idx="1"/>
            <p:extLst>
              <p:ext uri="{D42A27DB-BD31-4B8C-83A1-F6EECF244321}">
                <p14:modId xmlns:p14="http://schemas.microsoft.com/office/powerpoint/2010/main" val="2212383150"/>
              </p:ext>
            </p:extLst>
          </p:nvPr>
        </p:nvGraphicFramePr>
        <p:xfrm>
          <a:off x="561975" y="1600200"/>
          <a:ext cx="8124825" cy="456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44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A51F-247A-4B48-D95A-12303B06E5F6}"/>
              </a:ext>
            </a:extLst>
          </p:cNvPr>
          <p:cNvSpPr>
            <a:spLocks noGrp="1"/>
          </p:cNvSpPr>
          <p:nvPr>
            <p:ph type="title"/>
          </p:nvPr>
        </p:nvSpPr>
        <p:spPr>
          <a:xfrm>
            <a:off x="809625" y="390525"/>
            <a:ext cx="7772400" cy="1143000"/>
          </a:xfrm>
        </p:spPr>
        <p:txBody>
          <a:bodyPr wrap="square" anchor="t">
            <a:normAutofit/>
          </a:bodyPr>
          <a:lstStyle/>
          <a:p>
            <a:r>
              <a:rPr lang="en-US" dirty="0"/>
              <a:t>Alcohol and Cognition</a:t>
            </a:r>
          </a:p>
        </p:txBody>
      </p:sp>
      <p:sp>
        <p:nvSpPr>
          <p:cNvPr id="4" name="Date Placeholder 3">
            <a:extLst>
              <a:ext uri="{FF2B5EF4-FFF2-40B4-BE49-F238E27FC236}">
                <a16:creationId xmlns:a16="http://schemas.microsoft.com/office/drawing/2014/main" id="{C2ED624D-43C9-80EC-7747-E79B63A78250}"/>
              </a:ext>
            </a:extLst>
          </p:cNvPr>
          <p:cNvSpPr>
            <a:spLocks noGrp="1"/>
          </p:cNvSpPr>
          <p:nvPr>
            <p:ph type="dt" sz="half" idx="10"/>
          </p:nvPr>
        </p:nvSpPr>
        <p:spPr>
          <a:xfrm>
            <a:off x="809625" y="6324600"/>
            <a:ext cx="1905000" cy="304800"/>
          </a:xfrm>
        </p:spPr>
        <p:txBody>
          <a:bodyPr wrap="square" anchor="t">
            <a:normAutofit/>
          </a:bodyPr>
          <a:lstStyle/>
          <a:p>
            <a:pPr>
              <a:spcAft>
                <a:spcPts val="600"/>
              </a:spcAft>
            </a:pPr>
            <a:fld id="{D5E469DA-C716-4AD2-AB82-CDDF19AA6D07}" type="datetime4">
              <a:rPr lang="en-US" altLang="en-US" smtClean="0"/>
              <a:pPr>
                <a:spcAft>
                  <a:spcPts val="600"/>
                </a:spcAft>
              </a:pPr>
              <a:t>February 20, 2025</a:t>
            </a:fld>
            <a:endParaRPr lang="en-US" altLang="en-US"/>
          </a:p>
        </p:txBody>
      </p:sp>
      <p:sp>
        <p:nvSpPr>
          <p:cNvPr id="5" name="Slide Number Placeholder 4">
            <a:extLst>
              <a:ext uri="{FF2B5EF4-FFF2-40B4-BE49-F238E27FC236}">
                <a16:creationId xmlns:a16="http://schemas.microsoft.com/office/drawing/2014/main" id="{0E10D5E9-6925-968F-9C18-B41FFE5F1563}"/>
              </a:ext>
            </a:extLst>
          </p:cNvPr>
          <p:cNvSpPr>
            <a:spLocks noGrp="1"/>
          </p:cNvSpPr>
          <p:nvPr>
            <p:ph type="sldNum" sz="quarter" idx="12"/>
          </p:nvPr>
        </p:nvSpPr>
        <p:spPr>
          <a:xfrm>
            <a:off x="6172200" y="6324600"/>
            <a:ext cx="1066800" cy="304800"/>
          </a:xfrm>
        </p:spPr>
        <p:txBody>
          <a:bodyPr wrap="square" anchor="t">
            <a:normAutofit/>
          </a:bodyPr>
          <a:lstStyle/>
          <a:p>
            <a:pPr>
              <a:spcAft>
                <a:spcPts val="600"/>
              </a:spcAft>
            </a:pPr>
            <a:fld id="{569F5B8C-BB8F-44FC-B8B8-53C8E854318D}" type="slidenum">
              <a:rPr lang="en-US" altLang="en-US" smtClean="0"/>
              <a:pPr>
                <a:spcAft>
                  <a:spcPts val="600"/>
                </a:spcAft>
              </a:pPr>
              <a:t>25</a:t>
            </a:fld>
            <a:endParaRPr lang="en-US" altLang="en-US"/>
          </a:p>
        </p:txBody>
      </p:sp>
      <p:graphicFrame>
        <p:nvGraphicFramePr>
          <p:cNvPr id="7" name="Content Placeholder 2">
            <a:extLst>
              <a:ext uri="{FF2B5EF4-FFF2-40B4-BE49-F238E27FC236}">
                <a16:creationId xmlns:a16="http://schemas.microsoft.com/office/drawing/2014/main" id="{FD7F519E-7D81-896F-0859-615D76BCBD7D}"/>
              </a:ext>
            </a:extLst>
          </p:cNvPr>
          <p:cNvGraphicFramePr>
            <a:graphicFrameLocks noGrp="1"/>
          </p:cNvGraphicFramePr>
          <p:nvPr>
            <p:ph idx="1"/>
            <p:extLst>
              <p:ext uri="{D42A27DB-BD31-4B8C-83A1-F6EECF244321}">
                <p14:modId xmlns:p14="http://schemas.microsoft.com/office/powerpoint/2010/main" val="1502148558"/>
              </p:ext>
            </p:extLst>
          </p:nvPr>
        </p:nvGraphicFramePr>
        <p:xfrm>
          <a:off x="809625"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19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4B8F-2898-3081-1472-B3AC005EA40E}"/>
              </a:ext>
            </a:extLst>
          </p:cNvPr>
          <p:cNvSpPr>
            <a:spLocks noGrp="1"/>
          </p:cNvSpPr>
          <p:nvPr>
            <p:ph type="title"/>
          </p:nvPr>
        </p:nvSpPr>
        <p:spPr>
          <a:xfrm>
            <a:off x="809625" y="390525"/>
            <a:ext cx="7772400" cy="1143000"/>
          </a:xfrm>
        </p:spPr>
        <p:txBody>
          <a:bodyPr wrap="square" anchor="t">
            <a:normAutofit/>
          </a:bodyPr>
          <a:lstStyle/>
          <a:p>
            <a:r>
              <a:rPr lang="en-US" dirty="0"/>
              <a:t>Cannabis and Cognition</a:t>
            </a:r>
          </a:p>
        </p:txBody>
      </p:sp>
      <p:sp>
        <p:nvSpPr>
          <p:cNvPr id="4" name="Date Placeholder 3">
            <a:extLst>
              <a:ext uri="{FF2B5EF4-FFF2-40B4-BE49-F238E27FC236}">
                <a16:creationId xmlns:a16="http://schemas.microsoft.com/office/drawing/2014/main" id="{FE13E6ED-3F53-59EA-297C-A54C57CDC59D}"/>
              </a:ext>
            </a:extLst>
          </p:cNvPr>
          <p:cNvSpPr>
            <a:spLocks noGrp="1"/>
          </p:cNvSpPr>
          <p:nvPr>
            <p:ph type="dt" sz="half" idx="10"/>
          </p:nvPr>
        </p:nvSpPr>
        <p:spPr>
          <a:xfrm>
            <a:off x="809625" y="6324600"/>
            <a:ext cx="1905000" cy="304800"/>
          </a:xfrm>
        </p:spPr>
        <p:txBody>
          <a:bodyPr wrap="square" anchor="t">
            <a:normAutofit/>
          </a:bodyPr>
          <a:lstStyle/>
          <a:p>
            <a:pPr>
              <a:spcAft>
                <a:spcPts val="600"/>
              </a:spcAft>
            </a:pPr>
            <a:fld id="{D5E469DA-C716-4AD2-AB82-CDDF19AA6D07}" type="datetime4">
              <a:rPr lang="en-US" altLang="en-US" smtClean="0"/>
              <a:pPr>
                <a:spcAft>
                  <a:spcPts val="600"/>
                </a:spcAft>
              </a:pPr>
              <a:t>February 20, 2025</a:t>
            </a:fld>
            <a:endParaRPr lang="en-US" altLang="en-US"/>
          </a:p>
        </p:txBody>
      </p:sp>
      <p:sp>
        <p:nvSpPr>
          <p:cNvPr id="5" name="Slide Number Placeholder 4">
            <a:extLst>
              <a:ext uri="{FF2B5EF4-FFF2-40B4-BE49-F238E27FC236}">
                <a16:creationId xmlns:a16="http://schemas.microsoft.com/office/drawing/2014/main" id="{A87D3CEA-C65A-2FDE-9F90-6467A4D75ADE}"/>
              </a:ext>
            </a:extLst>
          </p:cNvPr>
          <p:cNvSpPr>
            <a:spLocks noGrp="1"/>
          </p:cNvSpPr>
          <p:nvPr>
            <p:ph type="sldNum" sz="quarter" idx="12"/>
          </p:nvPr>
        </p:nvSpPr>
        <p:spPr>
          <a:xfrm>
            <a:off x="6172200" y="6324600"/>
            <a:ext cx="1066800" cy="304800"/>
          </a:xfrm>
        </p:spPr>
        <p:txBody>
          <a:bodyPr wrap="square" anchor="t">
            <a:normAutofit/>
          </a:bodyPr>
          <a:lstStyle/>
          <a:p>
            <a:pPr>
              <a:spcAft>
                <a:spcPts val="600"/>
              </a:spcAft>
            </a:pPr>
            <a:fld id="{569F5B8C-BB8F-44FC-B8B8-53C8E854318D}" type="slidenum">
              <a:rPr lang="en-US" altLang="en-US" smtClean="0"/>
              <a:pPr>
                <a:spcAft>
                  <a:spcPts val="600"/>
                </a:spcAft>
              </a:pPr>
              <a:t>26</a:t>
            </a:fld>
            <a:endParaRPr lang="en-US" altLang="en-US"/>
          </a:p>
        </p:txBody>
      </p:sp>
      <p:graphicFrame>
        <p:nvGraphicFramePr>
          <p:cNvPr id="7" name="Content Placeholder 2">
            <a:extLst>
              <a:ext uri="{FF2B5EF4-FFF2-40B4-BE49-F238E27FC236}">
                <a16:creationId xmlns:a16="http://schemas.microsoft.com/office/drawing/2014/main" id="{3807D293-5AAF-40F0-5C49-2059202ABCAB}"/>
              </a:ext>
            </a:extLst>
          </p:cNvPr>
          <p:cNvGraphicFramePr>
            <a:graphicFrameLocks noGrp="1"/>
          </p:cNvGraphicFramePr>
          <p:nvPr>
            <p:ph idx="1"/>
            <p:extLst>
              <p:ext uri="{D42A27DB-BD31-4B8C-83A1-F6EECF244321}">
                <p14:modId xmlns:p14="http://schemas.microsoft.com/office/powerpoint/2010/main" val="3269320749"/>
              </p:ext>
            </p:extLst>
          </p:nvPr>
        </p:nvGraphicFramePr>
        <p:xfrm>
          <a:off x="319087" y="1528763"/>
          <a:ext cx="85058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Cannabis Frequently Asked Questions ...">
            <a:extLst>
              <a:ext uri="{FF2B5EF4-FFF2-40B4-BE49-F238E27FC236}">
                <a16:creationId xmlns:a16="http://schemas.microsoft.com/office/drawing/2014/main" id="{8FCAF7A1-21E4-8520-4477-440A65BB8B7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81799" y="243943"/>
            <a:ext cx="1921669" cy="127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3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C9FEA-2FEC-6857-610B-11FDC769E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3C356-1ABF-EE43-B0DF-F328B5F11F8D}"/>
              </a:ext>
            </a:extLst>
          </p:cNvPr>
          <p:cNvSpPr>
            <a:spLocks noGrp="1"/>
          </p:cNvSpPr>
          <p:nvPr>
            <p:ph type="title"/>
          </p:nvPr>
        </p:nvSpPr>
        <p:spPr>
          <a:xfrm>
            <a:off x="809625" y="914402"/>
            <a:ext cx="7886700" cy="4005261"/>
          </a:xfrm>
        </p:spPr>
        <p:txBody>
          <a:bodyPr/>
          <a:lstStyle/>
          <a:p>
            <a:pPr algn="ct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3600" dirty="0"/>
            </a:br>
            <a:r>
              <a:rPr lang="en-US" sz="4800" dirty="0"/>
              <a:t>What about supplements for memory we see advertised, do they make a difference in memory?</a:t>
            </a:r>
            <a:br>
              <a:rPr lang="en-US" sz="3600" dirty="0"/>
            </a:br>
            <a:br>
              <a:rPr lang="en-US" sz="3600" dirty="0"/>
            </a:br>
            <a:endParaRPr lang="en-US" sz="3600" dirty="0"/>
          </a:p>
        </p:txBody>
      </p:sp>
      <p:sp>
        <p:nvSpPr>
          <p:cNvPr id="4" name="Date Placeholder 3">
            <a:extLst>
              <a:ext uri="{FF2B5EF4-FFF2-40B4-BE49-F238E27FC236}">
                <a16:creationId xmlns:a16="http://schemas.microsoft.com/office/drawing/2014/main" id="{C10CC89C-3CD8-AAB9-0D59-56DA30F0F44E}"/>
              </a:ext>
            </a:extLst>
          </p:cNvPr>
          <p:cNvSpPr>
            <a:spLocks noGrp="1"/>
          </p:cNvSpPr>
          <p:nvPr>
            <p:ph type="dt" sz="half" idx="10"/>
          </p:nvPr>
        </p:nvSpPr>
        <p:spPr/>
        <p:txBody>
          <a:bodyPr/>
          <a:lstStyle/>
          <a:p>
            <a:r>
              <a:rPr lang="en-US" altLang="en-US" dirty="0"/>
              <a:t>February 20, 2025</a:t>
            </a:r>
            <a:endParaRPr lang="en-US" altLang="en-US" dirty="0">
              <a:latin typeface="Times" panose="02020603050405020304" pitchFamily="18" charset="0"/>
            </a:endParaRPr>
          </a:p>
        </p:txBody>
      </p:sp>
      <p:sp>
        <p:nvSpPr>
          <p:cNvPr id="5" name="Slide Number Placeholder 4">
            <a:extLst>
              <a:ext uri="{FF2B5EF4-FFF2-40B4-BE49-F238E27FC236}">
                <a16:creationId xmlns:a16="http://schemas.microsoft.com/office/drawing/2014/main" id="{4AD8895A-E0F5-4CFF-E9C3-4E9F80DD5A53}"/>
              </a:ext>
            </a:extLst>
          </p:cNvPr>
          <p:cNvSpPr>
            <a:spLocks noGrp="1"/>
          </p:cNvSpPr>
          <p:nvPr>
            <p:ph type="sldNum" sz="quarter" idx="12"/>
          </p:nvPr>
        </p:nvSpPr>
        <p:spPr/>
        <p:txBody>
          <a:bodyPr/>
          <a:lstStyle/>
          <a:p>
            <a:fld id="{B58B339D-D855-40D1-8E31-5BDA52854CC6}" type="slidenum">
              <a:rPr lang="en-US" altLang="en-US" smtClean="0"/>
              <a:pPr/>
              <a:t>27</a:t>
            </a:fld>
            <a:endParaRPr lang="en-US" altLang="en-US"/>
          </a:p>
        </p:txBody>
      </p:sp>
      <p:pic>
        <p:nvPicPr>
          <p:cNvPr id="3" name="Picture 2">
            <a:extLst>
              <a:ext uri="{FF2B5EF4-FFF2-40B4-BE49-F238E27FC236}">
                <a16:creationId xmlns:a16="http://schemas.microsoft.com/office/drawing/2014/main" id="{ACB16892-F452-12DC-849E-3B4AC160F93F}"/>
              </a:ext>
            </a:extLst>
          </p:cNvPr>
          <p:cNvPicPr>
            <a:picLocks noChangeAspect="1"/>
          </p:cNvPicPr>
          <p:nvPr/>
        </p:nvPicPr>
        <p:blipFill>
          <a:blip r:embed="rId2"/>
          <a:stretch>
            <a:fillRect/>
          </a:stretch>
        </p:blipFill>
        <p:spPr>
          <a:xfrm>
            <a:off x="2819400" y="3907011"/>
            <a:ext cx="4023360" cy="2684291"/>
          </a:xfrm>
          <a:prstGeom prst="rect">
            <a:avLst/>
          </a:prstGeom>
        </p:spPr>
      </p:pic>
    </p:spTree>
    <p:extLst>
      <p:ext uri="{BB962C8B-B14F-4D97-AF65-F5344CB8AC3E}">
        <p14:creationId xmlns:p14="http://schemas.microsoft.com/office/powerpoint/2010/main" val="858350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13B122-795F-7218-D6D5-19E9A4455CE1}"/>
              </a:ext>
            </a:extLst>
          </p:cNvPr>
          <p:cNvSpPr>
            <a:spLocks noGrp="1"/>
          </p:cNvSpPr>
          <p:nvPr>
            <p:ph type="title"/>
          </p:nvPr>
        </p:nvSpPr>
        <p:spPr/>
        <p:txBody>
          <a:bodyPr/>
          <a:lstStyle/>
          <a:p>
            <a:r>
              <a:rPr lang="en-US" dirty="0"/>
              <a:t>Supplements</a:t>
            </a:r>
          </a:p>
        </p:txBody>
      </p:sp>
      <p:sp>
        <p:nvSpPr>
          <p:cNvPr id="4" name="Date Placeholder 3">
            <a:extLst>
              <a:ext uri="{FF2B5EF4-FFF2-40B4-BE49-F238E27FC236}">
                <a16:creationId xmlns:a16="http://schemas.microsoft.com/office/drawing/2014/main" id="{43F07A73-ABC3-E783-E02B-50B9E7EF9EA8}"/>
              </a:ext>
            </a:extLst>
          </p:cNvPr>
          <p:cNvSpPr>
            <a:spLocks noGrp="1"/>
          </p:cNvSpPr>
          <p:nvPr>
            <p:ph type="dt" sz="half" idx="10"/>
          </p:nvPr>
        </p:nvSpPr>
        <p:spPr/>
        <p:txBody>
          <a:bodyPr/>
          <a:lstStyle/>
          <a:p>
            <a:fld id="{3E99D2A9-68DE-4C5F-B33E-1A2C37A3D984}"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64BC21B7-37E0-4561-27DE-FC2D1F93C652}"/>
              </a:ext>
            </a:extLst>
          </p:cNvPr>
          <p:cNvSpPr>
            <a:spLocks noGrp="1"/>
          </p:cNvSpPr>
          <p:nvPr>
            <p:ph type="sldNum" sz="quarter" idx="12"/>
          </p:nvPr>
        </p:nvSpPr>
        <p:spPr/>
        <p:txBody>
          <a:bodyPr/>
          <a:lstStyle/>
          <a:p>
            <a:fld id="{B58B339D-D855-40D1-8E31-5BDA52854CC6}" type="slidenum">
              <a:rPr lang="en-US" altLang="en-US" smtClean="0"/>
              <a:pPr/>
              <a:t>28</a:t>
            </a:fld>
            <a:endParaRPr lang="en-US" altLang="en-US"/>
          </a:p>
        </p:txBody>
      </p:sp>
      <p:pic>
        <p:nvPicPr>
          <p:cNvPr id="15362" name="Picture 2" descr="Don't buy into brain health supplements ...">
            <a:extLst>
              <a:ext uri="{FF2B5EF4-FFF2-40B4-BE49-F238E27FC236}">
                <a16:creationId xmlns:a16="http://schemas.microsoft.com/office/drawing/2014/main" id="{A08D14EB-A3E4-CDF9-899F-9C78D519B3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03437" y="1981200"/>
            <a:ext cx="4937125" cy="371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96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9AEE-E531-4BE7-5392-BC37AAAD745C}"/>
              </a:ext>
            </a:extLst>
          </p:cNvPr>
          <p:cNvSpPr>
            <a:spLocks noGrp="1"/>
          </p:cNvSpPr>
          <p:nvPr>
            <p:ph type="title"/>
          </p:nvPr>
        </p:nvSpPr>
        <p:spPr/>
        <p:txBody>
          <a:bodyPr/>
          <a:lstStyle/>
          <a:p>
            <a:r>
              <a:rPr lang="en-US" dirty="0"/>
              <a:t>Vitamin B12</a:t>
            </a:r>
          </a:p>
        </p:txBody>
      </p:sp>
      <p:sp>
        <p:nvSpPr>
          <p:cNvPr id="3" name="Content Placeholder 2">
            <a:extLst>
              <a:ext uri="{FF2B5EF4-FFF2-40B4-BE49-F238E27FC236}">
                <a16:creationId xmlns:a16="http://schemas.microsoft.com/office/drawing/2014/main" id="{F48219EB-05CA-34DD-9CEB-1273C62821A9}"/>
              </a:ext>
            </a:extLst>
          </p:cNvPr>
          <p:cNvSpPr>
            <a:spLocks noGrp="1"/>
          </p:cNvSpPr>
          <p:nvPr>
            <p:ph idx="1"/>
          </p:nvPr>
        </p:nvSpPr>
        <p:spPr>
          <a:xfrm>
            <a:off x="504825" y="1886902"/>
            <a:ext cx="6734175" cy="4114800"/>
          </a:xfrm>
        </p:spPr>
        <p:txBody>
          <a:bodyPr/>
          <a:lstStyle/>
          <a:p>
            <a:r>
              <a:rPr lang="en-US" dirty="0"/>
              <a:t>Low vitamin B12 levels associated with cognitive decline</a:t>
            </a:r>
          </a:p>
          <a:p>
            <a:r>
              <a:rPr lang="en-US" dirty="0"/>
              <a:t>B12 supplementation in people with B12 deficiency can improve cognitive impairment</a:t>
            </a:r>
          </a:p>
          <a:p>
            <a:r>
              <a:rPr lang="en-US" dirty="0"/>
              <a:t>Role of B12 in reducing dementia in general population is not clear</a:t>
            </a:r>
          </a:p>
        </p:txBody>
      </p:sp>
      <p:sp>
        <p:nvSpPr>
          <p:cNvPr id="4" name="Date Placeholder 3">
            <a:extLst>
              <a:ext uri="{FF2B5EF4-FFF2-40B4-BE49-F238E27FC236}">
                <a16:creationId xmlns:a16="http://schemas.microsoft.com/office/drawing/2014/main" id="{B1BA3F10-D537-68A5-7C60-149E3A78DA41}"/>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2329DB2C-0555-7C48-2940-3705013DAF7F}"/>
              </a:ext>
            </a:extLst>
          </p:cNvPr>
          <p:cNvSpPr>
            <a:spLocks noGrp="1"/>
          </p:cNvSpPr>
          <p:nvPr>
            <p:ph type="sldNum" sz="quarter" idx="12"/>
          </p:nvPr>
        </p:nvSpPr>
        <p:spPr/>
        <p:txBody>
          <a:bodyPr/>
          <a:lstStyle/>
          <a:p>
            <a:fld id="{569F5B8C-BB8F-44FC-B8B8-53C8E854318D}" type="slidenum">
              <a:rPr lang="en-US" altLang="en-US" smtClean="0"/>
              <a:pPr/>
              <a:t>29</a:t>
            </a:fld>
            <a:endParaRPr lang="en-US" altLang="en-US"/>
          </a:p>
        </p:txBody>
      </p:sp>
      <p:pic>
        <p:nvPicPr>
          <p:cNvPr id="14338" name="Picture 2" descr="Vitamin B12 – Royal Pharmacy">
            <a:extLst>
              <a:ext uri="{FF2B5EF4-FFF2-40B4-BE49-F238E27FC236}">
                <a16:creationId xmlns:a16="http://schemas.microsoft.com/office/drawing/2014/main" id="{C56B0AE6-C0B0-E4FD-C1EF-9E0333B2AF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1380" y="2819400"/>
            <a:ext cx="16573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23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D391-2AEA-4350-AB6F-7000054DAE7F}"/>
              </a:ext>
            </a:extLst>
          </p:cNvPr>
          <p:cNvSpPr>
            <a:spLocks noGrp="1"/>
          </p:cNvSpPr>
          <p:nvPr>
            <p:ph type="title"/>
          </p:nvPr>
        </p:nvSpPr>
        <p:spPr/>
        <p:txBody>
          <a:bodyPr/>
          <a:lstStyle/>
          <a:p>
            <a:pPr algn="ctr"/>
            <a:r>
              <a:rPr lang="en-US" dirty="0"/>
              <a:t>What are considered normal changes in memory as we age?</a:t>
            </a:r>
          </a:p>
        </p:txBody>
      </p:sp>
      <p:sp>
        <p:nvSpPr>
          <p:cNvPr id="4" name="Date Placeholder 3">
            <a:extLst>
              <a:ext uri="{FF2B5EF4-FFF2-40B4-BE49-F238E27FC236}">
                <a16:creationId xmlns:a16="http://schemas.microsoft.com/office/drawing/2014/main" id="{219E0340-DFF5-4A26-8F94-DEEF0AA893CD}"/>
              </a:ext>
            </a:extLst>
          </p:cNvPr>
          <p:cNvSpPr>
            <a:spLocks noGrp="1"/>
          </p:cNvSpPr>
          <p:nvPr>
            <p:ph type="dt" sz="half" idx="10"/>
          </p:nvPr>
        </p:nvSpPr>
        <p:spPr/>
        <p:txBody>
          <a:bodyPr/>
          <a:lstStyle/>
          <a:p>
            <a:r>
              <a:rPr lang="en-US" altLang="en-US" dirty="0"/>
              <a:t>February 20, 2025</a:t>
            </a:r>
            <a:endParaRPr lang="en-US" altLang="en-US" dirty="0">
              <a:latin typeface="Times" panose="02020603050405020304" pitchFamily="18" charset="0"/>
            </a:endParaRPr>
          </a:p>
        </p:txBody>
      </p:sp>
      <p:sp>
        <p:nvSpPr>
          <p:cNvPr id="5" name="Slide Number Placeholder 4">
            <a:extLst>
              <a:ext uri="{FF2B5EF4-FFF2-40B4-BE49-F238E27FC236}">
                <a16:creationId xmlns:a16="http://schemas.microsoft.com/office/drawing/2014/main" id="{0C566B1D-091B-4C9C-82BE-3C71D19AAE74}"/>
              </a:ext>
            </a:extLst>
          </p:cNvPr>
          <p:cNvSpPr>
            <a:spLocks noGrp="1"/>
          </p:cNvSpPr>
          <p:nvPr>
            <p:ph type="sldNum" sz="quarter" idx="12"/>
          </p:nvPr>
        </p:nvSpPr>
        <p:spPr/>
        <p:txBody>
          <a:bodyPr/>
          <a:lstStyle/>
          <a:p>
            <a:fld id="{B58B339D-D855-40D1-8E31-5BDA52854CC6}" type="slidenum">
              <a:rPr lang="en-US" altLang="en-US" smtClean="0"/>
              <a:pPr/>
              <a:t>3</a:t>
            </a:fld>
            <a:endParaRPr lang="en-US" altLang="en-US"/>
          </a:p>
        </p:txBody>
      </p:sp>
      <p:pic>
        <p:nvPicPr>
          <p:cNvPr id="6" name="Picture 5">
            <a:extLst>
              <a:ext uri="{FF2B5EF4-FFF2-40B4-BE49-F238E27FC236}">
                <a16:creationId xmlns:a16="http://schemas.microsoft.com/office/drawing/2014/main" id="{2C02ADA1-A90A-6DA7-7C0B-7B44CF7739D7}"/>
              </a:ext>
            </a:extLst>
          </p:cNvPr>
          <p:cNvPicPr>
            <a:picLocks noChangeAspect="1"/>
          </p:cNvPicPr>
          <p:nvPr/>
        </p:nvPicPr>
        <p:blipFill>
          <a:blip r:embed="rId2"/>
          <a:stretch>
            <a:fillRect/>
          </a:stretch>
        </p:blipFill>
        <p:spPr>
          <a:xfrm>
            <a:off x="2714625" y="4519283"/>
            <a:ext cx="3749040" cy="2110119"/>
          </a:xfrm>
          <a:prstGeom prst="rect">
            <a:avLst/>
          </a:prstGeom>
        </p:spPr>
      </p:pic>
    </p:spTree>
    <p:extLst>
      <p:ext uri="{BB962C8B-B14F-4D97-AF65-F5344CB8AC3E}">
        <p14:creationId xmlns:p14="http://schemas.microsoft.com/office/powerpoint/2010/main" val="1757055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8A1C-E6E3-AE95-0AC3-615F7CB3044D}"/>
              </a:ext>
            </a:extLst>
          </p:cNvPr>
          <p:cNvSpPr>
            <a:spLocks noGrp="1"/>
          </p:cNvSpPr>
          <p:nvPr>
            <p:ph type="title"/>
          </p:nvPr>
        </p:nvSpPr>
        <p:spPr/>
        <p:txBody>
          <a:bodyPr/>
          <a:lstStyle/>
          <a:p>
            <a:r>
              <a:rPr lang="en-US" dirty="0" err="1"/>
              <a:t>Prevagen</a:t>
            </a:r>
            <a:endParaRPr lang="en-US" dirty="0"/>
          </a:p>
        </p:txBody>
      </p:sp>
      <p:sp>
        <p:nvSpPr>
          <p:cNvPr id="3" name="Content Placeholder 2">
            <a:extLst>
              <a:ext uri="{FF2B5EF4-FFF2-40B4-BE49-F238E27FC236}">
                <a16:creationId xmlns:a16="http://schemas.microsoft.com/office/drawing/2014/main" id="{61070265-6FEB-4C8A-8F16-010590965F86}"/>
              </a:ext>
            </a:extLst>
          </p:cNvPr>
          <p:cNvSpPr>
            <a:spLocks noGrp="1"/>
          </p:cNvSpPr>
          <p:nvPr>
            <p:ph idx="1"/>
          </p:nvPr>
        </p:nvSpPr>
        <p:spPr>
          <a:xfrm>
            <a:off x="533400" y="1981200"/>
            <a:ext cx="8048625" cy="4114800"/>
          </a:xfrm>
        </p:spPr>
        <p:txBody>
          <a:bodyPr/>
          <a:lstStyle/>
          <a:p>
            <a:r>
              <a:rPr lang="en-US" sz="2800" dirty="0"/>
              <a:t>Dietary supplement that contains apoaequorin, a protein found in jellyfish</a:t>
            </a:r>
          </a:p>
          <a:p>
            <a:r>
              <a:rPr lang="en-US" sz="2800" dirty="0"/>
              <a:t>Studies do not demonstrate benefit</a:t>
            </a:r>
          </a:p>
          <a:p>
            <a:r>
              <a:rPr lang="en-US" sz="2800" dirty="0"/>
              <a:t>Protein is digested in the GI tract and does not make it to the brain</a:t>
            </a:r>
          </a:p>
          <a:p>
            <a:r>
              <a:rPr lang="en-US" sz="2800" dirty="0"/>
              <a:t>Side effects have included seizures, strokes, chest pain, tremor, confusion </a:t>
            </a:r>
          </a:p>
          <a:p>
            <a:r>
              <a:rPr lang="en-US" sz="2800" dirty="0"/>
              <a:t>$1-2 per pill</a:t>
            </a:r>
          </a:p>
        </p:txBody>
      </p:sp>
      <p:sp>
        <p:nvSpPr>
          <p:cNvPr id="4" name="Date Placeholder 3">
            <a:extLst>
              <a:ext uri="{FF2B5EF4-FFF2-40B4-BE49-F238E27FC236}">
                <a16:creationId xmlns:a16="http://schemas.microsoft.com/office/drawing/2014/main" id="{9BC0E3E7-F7BD-6740-2451-2690E7EA6836}"/>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C4AD6329-026D-41BA-D48A-052DE861DCDF}"/>
              </a:ext>
            </a:extLst>
          </p:cNvPr>
          <p:cNvSpPr>
            <a:spLocks noGrp="1"/>
          </p:cNvSpPr>
          <p:nvPr>
            <p:ph type="sldNum" sz="quarter" idx="12"/>
          </p:nvPr>
        </p:nvSpPr>
        <p:spPr/>
        <p:txBody>
          <a:bodyPr/>
          <a:lstStyle/>
          <a:p>
            <a:fld id="{569F5B8C-BB8F-44FC-B8B8-53C8E854318D}" type="slidenum">
              <a:rPr lang="en-US" altLang="en-US" smtClean="0"/>
              <a:pPr/>
              <a:t>30</a:t>
            </a:fld>
            <a:endParaRPr lang="en-US" altLang="en-US"/>
          </a:p>
        </p:txBody>
      </p:sp>
      <p:pic>
        <p:nvPicPr>
          <p:cNvPr id="2050" name="Picture 2">
            <a:extLst>
              <a:ext uri="{FF2B5EF4-FFF2-40B4-BE49-F238E27FC236}">
                <a16:creationId xmlns:a16="http://schemas.microsoft.com/office/drawing/2014/main" id="{CA8D5579-194F-D1F6-FF97-1C98819A03A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7800" y="425271"/>
            <a:ext cx="3526971"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74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2029-EBC4-101A-2813-ECAD3472A0A3}"/>
              </a:ext>
            </a:extLst>
          </p:cNvPr>
          <p:cNvSpPr>
            <a:spLocks noGrp="1"/>
          </p:cNvSpPr>
          <p:nvPr>
            <p:ph type="title"/>
          </p:nvPr>
        </p:nvSpPr>
        <p:spPr/>
        <p:txBody>
          <a:bodyPr/>
          <a:lstStyle/>
          <a:p>
            <a:r>
              <a:rPr lang="en-US" dirty="0" err="1"/>
              <a:t>Prevagen</a:t>
            </a:r>
            <a:endParaRPr lang="en-US" dirty="0"/>
          </a:p>
        </p:txBody>
      </p:sp>
      <p:sp>
        <p:nvSpPr>
          <p:cNvPr id="4" name="Date Placeholder 3">
            <a:extLst>
              <a:ext uri="{FF2B5EF4-FFF2-40B4-BE49-F238E27FC236}">
                <a16:creationId xmlns:a16="http://schemas.microsoft.com/office/drawing/2014/main" id="{9540FE05-566B-5C8E-15F0-A52859C46D65}"/>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C3DDA53E-7AD1-9A00-286A-B983A4470B19}"/>
              </a:ext>
            </a:extLst>
          </p:cNvPr>
          <p:cNvSpPr>
            <a:spLocks noGrp="1"/>
          </p:cNvSpPr>
          <p:nvPr>
            <p:ph type="sldNum" sz="quarter" idx="12"/>
          </p:nvPr>
        </p:nvSpPr>
        <p:spPr/>
        <p:txBody>
          <a:bodyPr/>
          <a:lstStyle/>
          <a:p>
            <a:fld id="{569F5B8C-BB8F-44FC-B8B8-53C8E854318D}" type="slidenum">
              <a:rPr lang="en-US" altLang="en-US" smtClean="0"/>
              <a:pPr/>
              <a:t>31</a:t>
            </a:fld>
            <a:endParaRPr lang="en-US" altLang="en-US"/>
          </a:p>
        </p:txBody>
      </p:sp>
      <p:pic>
        <p:nvPicPr>
          <p:cNvPr id="6" name="Picture 5">
            <a:extLst>
              <a:ext uri="{FF2B5EF4-FFF2-40B4-BE49-F238E27FC236}">
                <a16:creationId xmlns:a16="http://schemas.microsoft.com/office/drawing/2014/main" id="{AA56F474-0CC9-3A0B-4BBF-ACC33CE260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2781" y="1615888"/>
            <a:ext cx="4726087" cy="4708712"/>
          </a:xfrm>
          <a:prstGeom prst="rect">
            <a:avLst/>
          </a:prstGeom>
        </p:spPr>
      </p:pic>
    </p:spTree>
    <p:extLst>
      <p:ext uri="{BB962C8B-B14F-4D97-AF65-F5344CB8AC3E}">
        <p14:creationId xmlns:p14="http://schemas.microsoft.com/office/powerpoint/2010/main" val="887901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AE8E-6596-3B74-6C7D-67BB1D7B01E3}"/>
              </a:ext>
            </a:extLst>
          </p:cNvPr>
          <p:cNvSpPr>
            <a:spLocks noGrp="1"/>
          </p:cNvSpPr>
          <p:nvPr>
            <p:ph type="title"/>
          </p:nvPr>
        </p:nvSpPr>
        <p:spPr/>
        <p:txBody>
          <a:bodyPr/>
          <a:lstStyle/>
          <a:p>
            <a:r>
              <a:rPr lang="en-US" dirty="0"/>
              <a:t>Other Supplements</a:t>
            </a:r>
          </a:p>
        </p:txBody>
      </p:sp>
      <p:sp>
        <p:nvSpPr>
          <p:cNvPr id="3" name="Content Placeholder 2">
            <a:extLst>
              <a:ext uri="{FF2B5EF4-FFF2-40B4-BE49-F238E27FC236}">
                <a16:creationId xmlns:a16="http://schemas.microsoft.com/office/drawing/2014/main" id="{BC30665C-DD61-4C27-D577-997F3E0370F4}"/>
              </a:ext>
            </a:extLst>
          </p:cNvPr>
          <p:cNvSpPr>
            <a:spLocks noGrp="1"/>
          </p:cNvSpPr>
          <p:nvPr>
            <p:ph idx="1"/>
          </p:nvPr>
        </p:nvSpPr>
        <p:spPr>
          <a:xfrm>
            <a:off x="809625" y="1843690"/>
            <a:ext cx="7772400" cy="4114800"/>
          </a:xfrm>
        </p:spPr>
        <p:txBody>
          <a:bodyPr/>
          <a:lstStyle/>
          <a:p>
            <a:r>
              <a:rPr lang="en-US" dirty="0"/>
              <a:t>Carnitine – over 50 trials, no evidence to support benefit in dementia</a:t>
            </a:r>
          </a:p>
          <a:p>
            <a:r>
              <a:rPr lang="en-US" dirty="0"/>
              <a:t>Coenzyme Q10 – no significant results in dementia</a:t>
            </a:r>
          </a:p>
          <a:p>
            <a:r>
              <a:rPr lang="en-US" dirty="0"/>
              <a:t>Coffee/caffeine – efficacy not curtained, not well studied</a:t>
            </a:r>
          </a:p>
          <a:p>
            <a:r>
              <a:rPr lang="en-US" dirty="0"/>
              <a:t>Gingko biloba – 36 trials, inconsistent and unclear evidence</a:t>
            </a:r>
          </a:p>
        </p:txBody>
      </p:sp>
      <p:sp>
        <p:nvSpPr>
          <p:cNvPr id="4" name="Date Placeholder 3">
            <a:extLst>
              <a:ext uri="{FF2B5EF4-FFF2-40B4-BE49-F238E27FC236}">
                <a16:creationId xmlns:a16="http://schemas.microsoft.com/office/drawing/2014/main" id="{4F3428A1-9790-DFF9-3CCA-2FE54C7989BE}"/>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661002A8-07E5-705C-9045-D57AE6ABF3C4}"/>
              </a:ext>
            </a:extLst>
          </p:cNvPr>
          <p:cNvSpPr>
            <a:spLocks noGrp="1"/>
          </p:cNvSpPr>
          <p:nvPr>
            <p:ph type="sldNum" sz="quarter" idx="12"/>
          </p:nvPr>
        </p:nvSpPr>
        <p:spPr/>
        <p:txBody>
          <a:bodyPr/>
          <a:lstStyle/>
          <a:p>
            <a:fld id="{569F5B8C-BB8F-44FC-B8B8-53C8E854318D}" type="slidenum">
              <a:rPr lang="en-US" altLang="en-US" smtClean="0"/>
              <a:pPr/>
              <a:t>32</a:t>
            </a:fld>
            <a:endParaRPr lang="en-US" altLang="en-US"/>
          </a:p>
        </p:txBody>
      </p:sp>
    </p:spTree>
    <p:extLst>
      <p:ext uri="{BB962C8B-B14F-4D97-AF65-F5344CB8AC3E}">
        <p14:creationId xmlns:p14="http://schemas.microsoft.com/office/powerpoint/2010/main" val="257267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9CB5-9167-7592-147F-72127ADA8BBC}"/>
              </a:ext>
            </a:extLst>
          </p:cNvPr>
          <p:cNvSpPr>
            <a:spLocks noGrp="1"/>
          </p:cNvSpPr>
          <p:nvPr>
            <p:ph type="title"/>
          </p:nvPr>
        </p:nvSpPr>
        <p:spPr/>
        <p:txBody>
          <a:bodyPr/>
          <a:lstStyle/>
          <a:p>
            <a:r>
              <a:rPr lang="en-US" dirty="0"/>
              <a:t>Other supplements (2)</a:t>
            </a:r>
          </a:p>
        </p:txBody>
      </p:sp>
      <p:sp>
        <p:nvSpPr>
          <p:cNvPr id="3" name="Content Placeholder 2">
            <a:extLst>
              <a:ext uri="{FF2B5EF4-FFF2-40B4-BE49-F238E27FC236}">
                <a16:creationId xmlns:a16="http://schemas.microsoft.com/office/drawing/2014/main" id="{1331172F-A225-35DE-FCEC-0CB619FBF3AF}"/>
              </a:ext>
            </a:extLst>
          </p:cNvPr>
          <p:cNvSpPr>
            <a:spLocks noGrp="1"/>
          </p:cNvSpPr>
          <p:nvPr>
            <p:ph idx="1"/>
          </p:nvPr>
        </p:nvSpPr>
        <p:spPr/>
        <p:txBody>
          <a:bodyPr/>
          <a:lstStyle/>
          <a:p>
            <a:r>
              <a:rPr lang="en-US" dirty="0"/>
              <a:t>Omega-3 fatty acids – 3 RCTs with no improvement in cognition for patients with dementia</a:t>
            </a:r>
          </a:p>
          <a:p>
            <a:r>
              <a:rPr lang="en-US" dirty="0"/>
              <a:t>Vitamin B6 – no sufficient improvement in cognition</a:t>
            </a:r>
          </a:p>
          <a:p>
            <a:r>
              <a:rPr lang="en-US" dirty="0"/>
              <a:t>Vitamin E – does not slow progression of dementia or prevent cognitive decline</a:t>
            </a:r>
          </a:p>
        </p:txBody>
      </p:sp>
      <p:sp>
        <p:nvSpPr>
          <p:cNvPr id="4" name="Date Placeholder 3">
            <a:extLst>
              <a:ext uri="{FF2B5EF4-FFF2-40B4-BE49-F238E27FC236}">
                <a16:creationId xmlns:a16="http://schemas.microsoft.com/office/drawing/2014/main" id="{9F1C12E4-6DAE-E9DD-FADE-E24B8B7C0D56}"/>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D2BED6D3-EEE3-3719-EC67-AD87F5EF58AE}"/>
              </a:ext>
            </a:extLst>
          </p:cNvPr>
          <p:cNvSpPr>
            <a:spLocks noGrp="1"/>
          </p:cNvSpPr>
          <p:nvPr>
            <p:ph type="sldNum" sz="quarter" idx="12"/>
          </p:nvPr>
        </p:nvSpPr>
        <p:spPr/>
        <p:txBody>
          <a:bodyPr/>
          <a:lstStyle/>
          <a:p>
            <a:fld id="{569F5B8C-BB8F-44FC-B8B8-53C8E854318D}" type="slidenum">
              <a:rPr lang="en-US" altLang="en-US" smtClean="0"/>
              <a:pPr/>
              <a:t>33</a:t>
            </a:fld>
            <a:endParaRPr lang="en-US" altLang="en-US"/>
          </a:p>
        </p:txBody>
      </p:sp>
    </p:spTree>
    <p:extLst>
      <p:ext uri="{BB962C8B-B14F-4D97-AF65-F5344CB8AC3E}">
        <p14:creationId xmlns:p14="http://schemas.microsoft.com/office/powerpoint/2010/main" val="310131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A9B5-61CF-28E5-4D99-F64DCA2DA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D3504-8383-7875-B2A3-366AB41831E2}"/>
              </a:ext>
            </a:extLst>
          </p:cNvPr>
          <p:cNvSpPr>
            <a:spLocks noGrp="1"/>
          </p:cNvSpPr>
          <p:nvPr>
            <p:ph type="title"/>
          </p:nvPr>
        </p:nvSpPr>
        <p:spPr/>
        <p:txBody>
          <a:bodyPr/>
          <a:lstStyle/>
          <a:p>
            <a:r>
              <a:rPr lang="en-US" dirty="0"/>
              <a:t>Supplements for Memory</a:t>
            </a:r>
          </a:p>
        </p:txBody>
      </p:sp>
      <p:sp>
        <p:nvSpPr>
          <p:cNvPr id="3" name="Content Placeholder 2">
            <a:extLst>
              <a:ext uri="{FF2B5EF4-FFF2-40B4-BE49-F238E27FC236}">
                <a16:creationId xmlns:a16="http://schemas.microsoft.com/office/drawing/2014/main" id="{E1DF213C-EED4-B3A2-5093-32295665C9DB}"/>
              </a:ext>
            </a:extLst>
          </p:cNvPr>
          <p:cNvSpPr>
            <a:spLocks noGrp="1"/>
          </p:cNvSpPr>
          <p:nvPr>
            <p:ph idx="1"/>
          </p:nvPr>
        </p:nvSpPr>
        <p:spPr>
          <a:xfrm>
            <a:off x="685800" y="1871662"/>
            <a:ext cx="7772400" cy="4114800"/>
          </a:xfrm>
        </p:spPr>
        <p:txBody>
          <a:bodyPr/>
          <a:lstStyle/>
          <a:p>
            <a:r>
              <a:rPr lang="en-US" sz="2800" dirty="0"/>
              <a:t>Dietary supplements are a multibillion dollar industry</a:t>
            </a:r>
          </a:p>
          <a:p>
            <a:pPr lvl="1"/>
            <a:r>
              <a:rPr lang="en-US" sz="2400" dirty="0"/>
              <a:t>Supplements are not regulated by the FDA</a:t>
            </a:r>
          </a:p>
          <a:p>
            <a:r>
              <a:rPr lang="en-US" sz="2800" dirty="0"/>
              <a:t>Many studies have not evaluated supplements in their raw form (lack of consistency)</a:t>
            </a:r>
          </a:p>
          <a:p>
            <a:r>
              <a:rPr lang="en-US" sz="2800" dirty="0"/>
              <a:t>There is no significant evidence that currently available supplements improve memory and cognitive function</a:t>
            </a:r>
          </a:p>
        </p:txBody>
      </p:sp>
      <p:sp>
        <p:nvSpPr>
          <p:cNvPr id="4" name="Date Placeholder 3">
            <a:extLst>
              <a:ext uri="{FF2B5EF4-FFF2-40B4-BE49-F238E27FC236}">
                <a16:creationId xmlns:a16="http://schemas.microsoft.com/office/drawing/2014/main" id="{9D8A00CD-3F5C-5AEC-39E5-C1923A0228F4}"/>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9A546471-1A3B-2A07-9632-58C2809C9BA8}"/>
              </a:ext>
            </a:extLst>
          </p:cNvPr>
          <p:cNvSpPr>
            <a:spLocks noGrp="1"/>
          </p:cNvSpPr>
          <p:nvPr>
            <p:ph type="sldNum" sz="quarter" idx="12"/>
          </p:nvPr>
        </p:nvSpPr>
        <p:spPr/>
        <p:txBody>
          <a:bodyPr/>
          <a:lstStyle/>
          <a:p>
            <a:fld id="{569F5B8C-BB8F-44FC-B8B8-53C8E854318D}" type="slidenum">
              <a:rPr lang="en-US" altLang="en-US" smtClean="0"/>
              <a:pPr/>
              <a:t>34</a:t>
            </a:fld>
            <a:endParaRPr lang="en-US" altLang="en-US"/>
          </a:p>
        </p:txBody>
      </p:sp>
    </p:spTree>
    <p:extLst>
      <p:ext uri="{BB962C8B-B14F-4D97-AF65-F5344CB8AC3E}">
        <p14:creationId xmlns:p14="http://schemas.microsoft.com/office/powerpoint/2010/main" val="1576012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F27D-0C88-0192-2E81-0300A7ECE332}"/>
              </a:ext>
            </a:extLst>
          </p:cNvPr>
          <p:cNvSpPr>
            <a:spLocks noGrp="1"/>
          </p:cNvSpPr>
          <p:nvPr>
            <p:ph type="title"/>
          </p:nvPr>
        </p:nvSpPr>
        <p:spPr/>
        <p:txBody>
          <a:bodyPr/>
          <a:lstStyle/>
          <a:p>
            <a:r>
              <a:rPr lang="en-US" dirty="0"/>
              <a:t>Take Home Points on Brain Health</a:t>
            </a:r>
          </a:p>
        </p:txBody>
      </p:sp>
      <p:sp>
        <p:nvSpPr>
          <p:cNvPr id="3" name="Content Placeholder 2">
            <a:extLst>
              <a:ext uri="{FF2B5EF4-FFF2-40B4-BE49-F238E27FC236}">
                <a16:creationId xmlns:a16="http://schemas.microsoft.com/office/drawing/2014/main" id="{66AE9122-D8DB-865C-D891-86CD3FF0E6A2}"/>
              </a:ext>
            </a:extLst>
          </p:cNvPr>
          <p:cNvSpPr>
            <a:spLocks noGrp="1"/>
          </p:cNvSpPr>
          <p:nvPr>
            <p:ph idx="1"/>
          </p:nvPr>
        </p:nvSpPr>
        <p:spPr>
          <a:xfrm>
            <a:off x="685800" y="1676400"/>
            <a:ext cx="7772400" cy="4114800"/>
          </a:xfrm>
        </p:spPr>
        <p:txBody>
          <a:bodyPr/>
          <a:lstStyle/>
          <a:p>
            <a:r>
              <a:rPr lang="en-US" sz="2400" dirty="0"/>
              <a:t>Working and episodic memory decline with age, though semantic memory is stable/may improve</a:t>
            </a:r>
          </a:p>
          <a:p>
            <a:r>
              <a:rPr lang="en-US" sz="2400" dirty="0"/>
              <a:t>Conflict resolution and problem solving improve with normal aging</a:t>
            </a:r>
          </a:p>
          <a:p>
            <a:r>
              <a:rPr lang="en-US" sz="2400" dirty="0"/>
              <a:t>Mediterranean and DASH diets are best for brain (and heart) health</a:t>
            </a:r>
          </a:p>
          <a:p>
            <a:r>
              <a:rPr lang="en-US" sz="2400" dirty="0"/>
              <a:t>Exercise is great (cardio/resistance)</a:t>
            </a:r>
          </a:p>
          <a:p>
            <a:r>
              <a:rPr lang="en-US" sz="2400" dirty="0"/>
              <a:t>Social engagement and frequent social contact are protective</a:t>
            </a:r>
          </a:p>
          <a:p>
            <a:r>
              <a:rPr lang="en-US" sz="2400" dirty="0"/>
              <a:t>Tobacco, alcohol and cannabis all may increase risk</a:t>
            </a:r>
          </a:p>
          <a:p>
            <a:r>
              <a:rPr lang="en-US" sz="2400" dirty="0"/>
              <a:t>Supplements are expensive and unlikely to help</a:t>
            </a:r>
          </a:p>
        </p:txBody>
      </p:sp>
      <p:sp>
        <p:nvSpPr>
          <p:cNvPr id="4" name="Date Placeholder 3">
            <a:extLst>
              <a:ext uri="{FF2B5EF4-FFF2-40B4-BE49-F238E27FC236}">
                <a16:creationId xmlns:a16="http://schemas.microsoft.com/office/drawing/2014/main" id="{BE0701F3-14FB-278B-4716-94CA9B2F6F42}"/>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BED92427-CF38-BE3D-9CA0-A5FA7F4AD024}"/>
              </a:ext>
            </a:extLst>
          </p:cNvPr>
          <p:cNvSpPr>
            <a:spLocks noGrp="1"/>
          </p:cNvSpPr>
          <p:nvPr>
            <p:ph type="sldNum" sz="quarter" idx="12"/>
          </p:nvPr>
        </p:nvSpPr>
        <p:spPr/>
        <p:txBody>
          <a:bodyPr/>
          <a:lstStyle/>
          <a:p>
            <a:fld id="{569F5B8C-BB8F-44FC-B8B8-53C8E854318D}" type="slidenum">
              <a:rPr lang="en-US" altLang="en-US" smtClean="0"/>
              <a:pPr/>
              <a:t>35</a:t>
            </a:fld>
            <a:endParaRPr lang="en-US" altLang="en-US"/>
          </a:p>
        </p:txBody>
      </p:sp>
    </p:spTree>
    <p:extLst>
      <p:ext uri="{BB962C8B-B14F-4D97-AF65-F5344CB8AC3E}">
        <p14:creationId xmlns:p14="http://schemas.microsoft.com/office/powerpoint/2010/main" val="258876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60D3-8F4E-0C01-50C9-F0709B8E2757}"/>
              </a:ext>
            </a:extLst>
          </p:cNvPr>
          <p:cNvSpPr>
            <a:spLocks noGrp="1"/>
          </p:cNvSpPr>
          <p:nvPr>
            <p:ph type="title"/>
          </p:nvPr>
        </p:nvSpPr>
        <p:spPr>
          <a:xfrm>
            <a:off x="418883" y="908538"/>
            <a:ext cx="3381927" cy="854354"/>
          </a:xfrm>
        </p:spPr>
        <p:txBody>
          <a:bodyPr>
            <a:normAutofit/>
          </a:bodyPr>
          <a:lstStyle/>
          <a:p>
            <a:r>
              <a:rPr lang="en-US" sz="3600" b="1" dirty="0">
                <a:solidFill>
                  <a:schemeClr val="accent2"/>
                </a:solidFill>
              </a:rPr>
              <a:t>RESOURCES</a:t>
            </a:r>
          </a:p>
        </p:txBody>
      </p:sp>
      <p:sp>
        <p:nvSpPr>
          <p:cNvPr id="3" name="Content Placeholder 2">
            <a:extLst>
              <a:ext uri="{FF2B5EF4-FFF2-40B4-BE49-F238E27FC236}">
                <a16:creationId xmlns:a16="http://schemas.microsoft.com/office/drawing/2014/main" id="{2FFFCDC9-C4F5-8528-7D94-133943FB5634}"/>
              </a:ext>
            </a:extLst>
          </p:cNvPr>
          <p:cNvSpPr>
            <a:spLocks noGrp="1"/>
          </p:cNvSpPr>
          <p:nvPr>
            <p:ph idx="1"/>
          </p:nvPr>
        </p:nvSpPr>
        <p:spPr>
          <a:xfrm>
            <a:off x="544273" y="2446626"/>
            <a:ext cx="3369341" cy="2113944"/>
          </a:xfrm>
        </p:spPr>
        <p:txBody>
          <a:bodyPr anchor="t">
            <a:normAutofit fontScale="85000" lnSpcReduction="20000"/>
          </a:bodyPr>
          <a:lstStyle/>
          <a:p>
            <a:r>
              <a:rPr lang="en-US" sz="1350" dirty="0">
                <a:hlinkClick r:id="rId2"/>
              </a:rPr>
              <a:t>Evidence-Based Programs (EBP)</a:t>
            </a:r>
            <a:endParaRPr lang="en-US" sz="1350" dirty="0"/>
          </a:p>
          <a:p>
            <a:r>
              <a:rPr lang="en-US" sz="1350" dirty="0">
                <a:hlinkClick r:id="rId3"/>
              </a:rPr>
              <a:t>Virtual Statewide Workshops</a:t>
            </a:r>
            <a:endParaRPr lang="en-US" sz="1350" dirty="0"/>
          </a:p>
          <a:p>
            <a:r>
              <a:rPr lang="en-US" sz="1350" dirty="0">
                <a:hlinkClick r:id="rId4"/>
              </a:rPr>
              <a:t>Diabetes Flyers and Social Media Ads</a:t>
            </a:r>
            <a:endParaRPr lang="en-US" sz="1350" dirty="0"/>
          </a:p>
          <a:p>
            <a:r>
              <a:rPr lang="en-US" sz="1350" dirty="0">
                <a:hlinkClick r:id="rId5"/>
              </a:rPr>
              <a:t>Vaccine Partnership</a:t>
            </a:r>
            <a:endParaRPr lang="en-US" sz="1350" dirty="0"/>
          </a:p>
          <a:p>
            <a:r>
              <a:rPr lang="en-US" sz="1350" dirty="0">
                <a:highlight>
                  <a:srgbClr val="FFFF00"/>
                </a:highlight>
                <a:hlinkClick r:id="rId6"/>
              </a:rPr>
              <a:t>Dementia Series</a:t>
            </a:r>
            <a:r>
              <a:rPr lang="en-US" sz="1350" dirty="0">
                <a:highlight>
                  <a:srgbClr val="FFFF00"/>
                </a:highlight>
              </a:rPr>
              <a:t>    (Recorded webinars here)</a:t>
            </a:r>
          </a:p>
          <a:p>
            <a:r>
              <a:rPr lang="en-US" sz="1350" dirty="0">
                <a:hlinkClick r:id="rId7"/>
              </a:rPr>
              <a:t>FindHelp LWCE</a:t>
            </a:r>
            <a:endParaRPr lang="en-US" sz="1350" dirty="0"/>
          </a:p>
          <a:p>
            <a:r>
              <a:rPr lang="en-US" sz="1350" dirty="0">
                <a:hlinkClick r:id="rId8"/>
              </a:rPr>
              <a:t>Maryland Access Point (MAP)</a:t>
            </a:r>
            <a:endParaRPr lang="en-US" sz="1350" dirty="0"/>
          </a:p>
          <a:p>
            <a:pPr lvl="1"/>
            <a:r>
              <a:rPr lang="en-US" sz="1050" dirty="0">
                <a:hlinkClick r:id="rId9"/>
              </a:rPr>
              <a:t>Program Eligibility Requirements for select income-based federal and state programs</a:t>
            </a:r>
            <a:endParaRPr lang="en-US" sz="1050" dirty="0"/>
          </a:p>
          <a:p>
            <a:r>
              <a:rPr lang="en-US" b="1" dirty="0">
                <a:solidFill>
                  <a:schemeClr val="accent2"/>
                </a:solidFill>
                <a:hlinkClick r:id="rId10">
                  <a:extLst>
                    <a:ext uri="{A12FA001-AC4F-418D-AE19-62706E023703}">
                      <ahyp:hlinkClr xmlns:ahyp="http://schemas.microsoft.com/office/drawing/2018/hyperlinkcolor" val="tx"/>
                    </a:ext>
                  </a:extLst>
                </a:hlinkClick>
              </a:rPr>
              <a:t>CONTACT US</a:t>
            </a:r>
            <a:endParaRPr lang="en-US" b="1" dirty="0">
              <a:solidFill>
                <a:schemeClr val="accent2"/>
              </a:solidFill>
            </a:endParaRPr>
          </a:p>
        </p:txBody>
      </p:sp>
      <p:sp>
        <p:nvSpPr>
          <p:cNvPr id="16" name="Oval 1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211" y="1005083"/>
            <a:ext cx="1515618" cy="1515618"/>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7C11F310-9DD1-E521-AD22-D00E2A7BA4A8}"/>
              </a:ext>
            </a:extLst>
          </p:cNvPr>
          <p:cNvPicPr>
            <a:picLocks noChangeAspect="1"/>
          </p:cNvPicPr>
          <p:nvPr/>
        </p:nvPicPr>
        <p:blipFill>
          <a:blip r:embed="rId11"/>
          <a:srcRect l="24100" r="9153" b="4"/>
          <a:stretch/>
        </p:blipFill>
        <p:spPr>
          <a:xfrm>
            <a:off x="4285655" y="1128527"/>
            <a:ext cx="1268730" cy="126873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8" name="Freeform: Shape 1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199" y="845055"/>
            <a:ext cx="3057801" cy="2583946"/>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sp>
        <p:nvSpPr>
          <p:cNvPr id="20" name="Oval 1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2770309"/>
            <a:ext cx="2304288" cy="2304288"/>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pic>
        <p:nvPicPr>
          <p:cNvPr id="11" name="Picture 10">
            <a:extLst>
              <a:ext uri="{FF2B5EF4-FFF2-40B4-BE49-F238E27FC236}">
                <a16:creationId xmlns:a16="http://schemas.microsoft.com/office/drawing/2014/main" id="{F9F0CD12-A057-EDEE-F754-4A9568CCED68}"/>
              </a:ext>
            </a:extLst>
          </p:cNvPr>
          <p:cNvPicPr>
            <a:picLocks noChangeAspect="1"/>
          </p:cNvPicPr>
          <p:nvPr/>
        </p:nvPicPr>
        <p:blipFill>
          <a:blip r:embed="rId12"/>
          <a:srcRect/>
          <a:stretch/>
        </p:blipFill>
        <p:spPr>
          <a:xfrm>
            <a:off x="4414515" y="2893753"/>
            <a:ext cx="2057400" cy="20574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6" name="Picture 5">
            <a:extLst>
              <a:ext uri="{FF2B5EF4-FFF2-40B4-BE49-F238E27FC236}">
                <a16:creationId xmlns:a16="http://schemas.microsoft.com/office/drawing/2014/main" id="{793CB310-8E0A-8FC8-0A19-1A1FF1496B3D}"/>
              </a:ext>
            </a:extLst>
          </p:cNvPr>
          <p:cNvPicPr>
            <a:picLocks noChangeAspect="1"/>
          </p:cNvPicPr>
          <p:nvPr/>
        </p:nvPicPr>
        <p:blipFill>
          <a:blip r:embed="rId13"/>
          <a:srcRect l="20398" r="4" b="4"/>
          <a:stretch/>
        </p:blipFill>
        <p:spPr>
          <a:xfrm>
            <a:off x="6208968" y="857252"/>
            <a:ext cx="2935032" cy="2461177"/>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2" name="Freeform: Shape 2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872" y="4310314"/>
            <a:ext cx="3210834" cy="1690435"/>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AEF9627D-027E-593A-2239-4B44D0490DEB}"/>
              </a:ext>
            </a:extLst>
          </p:cNvPr>
          <p:cNvPicPr>
            <a:picLocks noChangeAspect="1"/>
          </p:cNvPicPr>
          <p:nvPr/>
        </p:nvPicPr>
        <p:blipFill>
          <a:blip r:embed="rId14"/>
          <a:srcRect t="99" r="5" b="20699"/>
          <a:stretch/>
        </p:blipFill>
        <p:spPr>
          <a:xfrm>
            <a:off x="1363961" y="4434402"/>
            <a:ext cx="2962656" cy="1566347"/>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4" name="Freeform: Shape 2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277" y="3832371"/>
            <a:ext cx="2504969" cy="2168380"/>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42EC716E-D004-87B7-1C82-0E1CEA90BBCD}"/>
              </a:ext>
            </a:extLst>
          </p:cNvPr>
          <p:cNvPicPr>
            <a:picLocks noChangeAspect="1"/>
          </p:cNvPicPr>
          <p:nvPr/>
        </p:nvPicPr>
        <p:blipFill>
          <a:blip r:embed="rId15"/>
          <a:srcRect r="-4" b="1414"/>
          <a:stretch/>
        </p:blipFill>
        <p:spPr>
          <a:xfrm>
            <a:off x="6757062" y="3955909"/>
            <a:ext cx="2384184" cy="2044841"/>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2" name="Picture 11">
            <a:extLst>
              <a:ext uri="{FF2B5EF4-FFF2-40B4-BE49-F238E27FC236}">
                <a16:creationId xmlns:a16="http://schemas.microsoft.com/office/drawing/2014/main" id="{FB786EB4-56BB-18E6-2C27-E5C318C91919}"/>
              </a:ext>
            </a:extLst>
          </p:cNvPr>
          <p:cNvPicPr>
            <a:picLocks noChangeAspect="1"/>
          </p:cNvPicPr>
          <p:nvPr/>
        </p:nvPicPr>
        <p:blipFill>
          <a:blip r:embed="rId16"/>
          <a:stretch>
            <a:fillRect/>
          </a:stretch>
        </p:blipFill>
        <p:spPr>
          <a:xfrm>
            <a:off x="570692" y="1592272"/>
            <a:ext cx="2194560" cy="635862"/>
          </a:xfrm>
          <a:prstGeom prst="rect">
            <a:avLst/>
          </a:prstGeom>
        </p:spPr>
      </p:pic>
    </p:spTree>
    <p:extLst>
      <p:ext uri="{BB962C8B-B14F-4D97-AF65-F5344CB8AC3E}">
        <p14:creationId xmlns:p14="http://schemas.microsoft.com/office/powerpoint/2010/main" val="3546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CC63-788C-4D93-A019-D35F2A866801}"/>
              </a:ext>
            </a:extLst>
          </p:cNvPr>
          <p:cNvSpPr>
            <a:spLocks noGrp="1"/>
          </p:cNvSpPr>
          <p:nvPr>
            <p:ph type="title"/>
          </p:nvPr>
        </p:nvSpPr>
        <p:spPr>
          <a:xfrm>
            <a:off x="457200" y="768353"/>
            <a:ext cx="8458200" cy="4184649"/>
          </a:xfrm>
        </p:spPr>
        <p:txBody>
          <a:bodyPr/>
          <a:lstStyle/>
          <a:p>
            <a:r>
              <a:rPr lang="en-US" dirty="0"/>
              <a:t>Save the date: </a:t>
            </a:r>
            <a:br>
              <a:rPr lang="en-US" dirty="0"/>
            </a:br>
            <a:r>
              <a:rPr lang="en-US" sz="5400" dirty="0"/>
              <a:t>March 20</a:t>
            </a:r>
            <a:r>
              <a:rPr lang="en-US" sz="5400" baseline="30000" dirty="0"/>
              <a:t>th</a:t>
            </a:r>
            <a:r>
              <a:rPr lang="en-US" sz="5400" dirty="0"/>
              <a:t> 12:15 PM</a:t>
            </a:r>
            <a:br>
              <a:rPr lang="en-US" sz="5400" dirty="0"/>
            </a:br>
            <a:r>
              <a:rPr lang="en-US" sz="5400" dirty="0">
                <a:solidFill>
                  <a:srgbClr val="AE8A06"/>
                </a:solidFill>
              </a:rPr>
              <a:t>The Impact of Hearing Loss on Cognition</a:t>
            </a:r>
            <a:br>
              <a:rPr lang="en-US" sz="5400" dirty="0"/>
            </a:br>
            <a:endParaRPr lang="en-US" sz="5400" dirty="0"/>
          </a:p>
        </p:txBody>
      </p:sp>
      <p:sp>
        <p:nvSpPr>
          <p:cNvPr id="3" name="Text Placeholder 2">
            <a:extLst>
              <a:ext uri="{FF2B5EF4-FFF2-40B4-BE49-F238E27FC236}">
                <a16:creationId xmlns:a16="http://schemas.microsoft.com/office/drawing/2014/main" id="{2381D17A-0DAD-477D-B18A-55D2958F8267}"/>
              </a:ext>
            </a:extLst>
          </p:cNvPr>
          <p:cNvSpPr>
            <a:spLocks noGrp="1"/>
          </p:cNvSpPr>
          <p:nvPr>
            <p:ph type="body" idx="1"/>
          </p:nvPr>
        </p:nvSpPr>
        <p:spPr/>
        <p:txBody>
          <a:bodyPr/>
          <a:lstStyle/>
          <a:p>
            <a:r>
              <a:rPr lang="en-US" dirty="0"/>
              <a:t>Carrie L. Nieman, MD, MPH  Associate Professor, Department of Otolaryngology-Head and Neck Surgery at the Johns Hopkins University School of Medicine and co-founder of Access HEARS</a:t>
            </a:r>
          </a:p>
        </p:txBody>
      </p:sp>
      <p:sp>
        <p:nvSpPr>
          <p:cNvPr id="4" name="Date Placeholder 3">
            <a:extLst>
              <a:ext uri="{FF2B5EF4-FFF2-40B4-BE49-F238E27FC236}">
                <a16:creationId xmlns:a16="http://schemas.microsoft.com/office/drawing/2014/main" id="{C718BC87-653A-4035-8DF8-8C21EECFF78E}"/>
              </a:ext>
            </a:extLst>
          </p:cNvPr>
          <p:cNvSpPr>
            <a:spLocks noGrp="1"/>
          </p:cNvSpPr>
          <p:nvPr>
            <p:ph type="dt" sz="half" idx="10"/>
          </p:nvPr>
        </p:nvSpPr>
        <p:spPr/>
        <p:txBody>
          <a:bodyPr/>
          <a:lstStyle/>
          <a:p>
            <a:r>
              <a:rPr lang="en-US" altLang="en-US" dirty="0"/>
              <a:t>February 20, 2025</a:t>
            </a:r>
            <a:endParaRPr lang="en-US" altLang="en-US" dirty="0">
              <a:latin typeface="Times" panose="02020603050405020304" pitchFamily="18" charset="0"/>
            </a:endParaRPr>
          </a:p>
        </p:txBody>
      </p:sp>
      <p:sp>
        <p:nvSpPr>
          <p:cNvPr id="5" name="Slide Number Placeholder 4">
            <a:extLst>
              <a:ext uri="{FF2B5EF4-FFF2-40B4-BE49-F238E27FC236}">
                <a16:creationId xmlns:a16="http://schemas.microsoft.com/office/drawing/2014/main" id="{1D630138-B9D1-4243-A8D5-77A1304DECD0}"/>
              </a:ext>
            </a:extLst>
          </p:cNvPr>
          <p:cNvSpPr>
            <a:spLocks noGrp="1"/>
          </p:cNvSpPr>
          <p:nvPr>
            <p:ph type="sldNum" sz="quarter" idx="12"/>
          </p:nvPr>
        </p:nvSpPr>
        <p:spPr/>
        <p:txBody>
          <a:bodyPr/>
          <a:lstStyle/>
          <a:p>
            <a:fld id="{B58B339D-D855-40D1-8E31-5BDA52854CC6}" type="slidenum">
              <a:rPr lang="en-US" altLang="en-US" smtClean="0"/>
              <a:pPr/>
              <a:t>37</a:t>
            </a:fld>
            <a:endParaRPr lang="en-US" altLang="en-US"/>
          </a:p>
        </p:txBody>
      </p:sp>
    </p:spTree>
    <p:extLst>
      <p:ext uri="{BB962C8B-B14F-4D97-AF65-F5344CB8AC3E}">
        <p14:creationId xmlns:p14="http://schemas.microsoft.com/office/powerpoint/2010/main" val="196951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3825EE-892A-9401-5A5D-74B89BBF0DFB}"/>
              </a:ext>
            </a:extLst>
          </p:cNvPr>
          <p:cNvSpPr>
            <a:spLocks noGrp="1"/>
          </p:cNvSpPr>
          <p:nvPr>
            <p:ph type="title"/>
          </p:nvPr>
        </p:nvSpPr>
        <p:spPr>
          <a:xfrm>
            <a:off x="809625" y="390525"/>
            <a:ext cx="7772400" cy="1143000"/>
          </a:xfrm>
        </p:spPr>
        <p:txBody>
          <a:bodyPr wrap="square" anchor="t">
            <a:normAutofit/>
          </a:bodyPr>
          <a:lstStyle/>
          <a:p>
            <a:r>
              <a:rPr lang="en-US" dirty="0"/>
              <a:t>Memory and Executive Function</a:t>
            </a:r>
          </a:p>
        </p:txBody>
      </p:sp>
      <p:sp>
        <p:nvSpPr>
          <p:cNvPr id="4" name="Date Placeholder 3">
            <a:extLst>
              <a:ext uri="{FF2B5EF4-FFF2-40B4-BE49-F238E27FC236}">
                <a16:creationId xmlns:a16="http://schemas.microsoft.com/office/drawing/2014/main" id="{113673AC-4B96-0D43-73E9-ED1210B8F1F0}"/>
              </a:ext>
            </a:extLst>
          </p:cNvPr>
          <p:cNvSpPr>
            <a:spLocks noGrp="1"/>
          </p:cNvSpPr>
          <p:nvPr>
            <p:ph type="dt" sz="half" idx="10"/>
          </p:nvPr>
        </p:nvSpPr>
        <p:spPr>
          <a:xfrm>
            <a:off x="809625" y="6324600"/>
            <a:ext cx="1905000" cy="304800"/>
          </a:xfrm>
        </p:spPr>
        <p:txBody>
          <a:bodyPr wrap="square" anchor="t">
            <a:normAutofit/>
          </a:bodyPr>
          <a:lstStyle/>
          <a:p>
            <a:pPr>
              <a:spcAft>
                <a:spcPts val="600"/>
              </a:spcAft>
            </a:pPr>
            <a:fld id="{3E99D2A9-68DE-4C5F-B33E-1A2C37A3D984}" type="datetime4">
              <a:rPr lang="en-US" altLang="en-US" smtClean="0"/>
              <a:pPr>
                <a:spcAft>
                  <a:spcPts val="600"/>
                </a:spcAft>
              </a:pPr>
              <a:t>February 20, 2025</a:t>
            </a:fld>
            <a:endParaRPr lang="en-US" altLang="en-US"/>
          </a:p>
        </p:txBody>
      </p:sp>
      <p:sp>
        <p:nvSpPr>
          <p:cNvPr id="5" name="Slide Number Placeholder 4">
            <a:extLst>
              <a:ext uri="{FF2B5EF4-FFF2-40B4-BE49-F238E27FC236}">
                <a16:creationId xmlns:a16="http://schemas.microsoft.com/office/drawing/2014/main" id="{C4CFF439-7C7E-30CE-21E3-A0DB3492E194}"/>
              </a:ext>
            </a:extLst>
          </p:cNvPr>
          <p:cNvSpPr>
            <a:spLocks noGrp="1"/>
          </p:cNvSpPr>
          <p:nvPr>
            <p:ph type="sldNum" sz="quarter" idx="12"/>
          </p:nvPr>
        </p:nvSpPr>
        <p:spPr>
          <a:xfrm>
            <a:off x="6172200" y="6324600"/>
            <a:ext cx="1066800" cy="304800"/>
          </a:xfrm>
        </p:spPr>
        <p:txBody>
          <a:bodyPr wrap="square" anchor="t">
            <a:normAutofit/>
          </a:bodyPr>
          <a:lstStyle/>
          <a:p>
            <a:pPr>
              <a:spcAft>
                <a:spcPts val="600"/>
              </a:spcAft>
            </a:pPr>
            <a:fld id="{B58B339D-D855-40D1-8E31-5BDA52854CC6}" type="slidenum">
              <a:rPr lang="en-US" altLang="en-US" smtClean="0"/>
              <a:pPr>
                <a:spcAft>
                  <a:spcPts val="600"/>
                </a:spcAft>
              </a:pPr>
              <a:t>4</a:t>
            </a:fld>
            <a:endParaRPr lang="en-US" altLang="en-US"/>
          </a:p>
        </p:txBody>
      </p:sp>
      <p:graphicFrame>
        <p:nvGraphicFramePr>
          <p:cNvPr id="9" name="Content Placeholder 6">
            <a:extLst>
              <a:ext uri="{FF2B5EF4-FFF2-40B4-BE49-F238E27FC236}">
                <a16:creationId xmlns:a16="http://schemas.microsoft.com/office/drawing/2014/main" id="{C5B687CF-056B-CA4A-9240-C59597E026C4}"/>
              </a:ext>
            </a:extLst>
          </p:cNvPr>
          <p:cNvGraphicFramePr>
            <a:graphicFrameLocks noGrp="1"/>
          </p:cNvGraphicFramePr>
          <p:nvPr>
            <p:ph idx="1"/>
            <p:extLst>
              <p:ext uri="{D42A27DB-BD31-4B8C-83A1-F6EECF244321}">
                <p14:modId xmlns:p14="http://schemas.microsoft.com/office/powerpoint/2010/main" val="2811012605"/>
              </p:ext>
            </p:extLst>
          </p:nvPr>
        </p:nvGraphicFramePr>
        <p:xfrm>
          <a:off x="809625"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14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9C6E-4478-28B3-A7CF-39B43ACDA8AE}"/>
              </a:ext>
            </a:extLst>
          </p:cNvPr>
          <p:cNvSpPr>
            <a:spLocks noGrp="1"/>
          </p:cNvSpPr>
          <p:nvPr>
            <p:ph type="title"/>
          </p:nvPr>
        </p:nvSpPr>
        <p:spPr/>
        <p:txBody>
          <a:bodyPr/>
          <a:lstStyle/>
          <a:p>
            <a:r>
              <a:rPr lang="en-US" dirty="0"/>
              <a:t>Working Memory</a:t>
            </a:r>
          </a:p>
        </p:txBody>
      </p:sp>
      <p:sp>
        <p:nvSpPr>
          <p:cNvPr id="4" name="Date Placeholder 3">
            <a:extLst>
              <a:ext uri="{FF2B5EF4-FFF2-40B4-BE49-F238E27FC236}">
                <a16:creationId xmlns:a16="http://schemas.microsoft.com/office/drawing/2014/main" id="{8EFFE5B7-0157-C22F-7ECA-F068FAC9C94F}"/>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FA32B90C-5396-D971-DBFF-D0583F06A869}"/>
              </a:ext>
            </a:extLst>
          </p:cNvPr>
          <p:cNvSpPr>
            <a:spLocks noGrp="1"/>
          </p:cNvSpPr>
          <p:nvPr>
            <p:ph type="sldNum" sz="quarter" idx="12"/>
          </p:nvPr>
        </p:nvSpPr>
        <p:spPr/>
        <p:txBody>
          <a:bodyPr/>
          <a:lstStyle/>
          <a:p>
            <a:fld id="{569F5B8C-BB8F-44FC-B8B8-53C8E854318D}" type="slidenum">
              <a:rPr lang="en-US" altLang="en-US" smtClean="0"/>
              <a:pPr/>
              <a:t>5</a:t>
            </a:fld>
            <a:endParaRPr lang="en-US" altLang="en-US"/>
          </a:p>
        </p:txBody>
      </p:sp>
      <p:pic>
        <p:nvPicPr>
          <p:cNvPr id="4098" name="Picture 2" descr="Grade 2 Math 11.11, Choosing a ...">
            <a:extLst>
              <a:ext uri="{FF2B5EF4-FFF2-40B4-BE49-F238E27FC236}">
                <a16:creationId xmlns:a16="http://schemas.microsoft.com/office/drawing/2014/main" id="{DE148D8E-4F02-B17B-CBF5-4F29291557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3973" y="1872230"/>
            <a:ext cx="3169104" cy="17746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enny 8675309&quot; Sticker for Sale by ...">
            <a:extLst>
              <a:ext uri="{FF2B5EF4-FFF2-40B4-BE49-F238E27FC236}">
                <a16:creationId xmlns:a16="http://schemas.microsoft.com/office/drawing/2014/main" id="{CBA7718A-17FE-A6F1-9788-C34EE7ED6A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1873133"/>
            <a:ext cx="246380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eighborhood Map">
            <a:extLst>
              <a:ext uri="{FF2B5EF4-FFF2-40B4-BE49-F238E27FC236}">
                <a16:creationId xmlns:a16="http://schemas.microsoft.com/office/drawing/2014/main" id="{583F3E42-0831-13F4-60B6-BD55F21D30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7400" y="3817364"/>
            <a:ext cx="34671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0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8C46-8D09-5527-BAD9-2425EBDADB5A}"/>
              </a:ext>
            </a:extLst>
          </p:cNvPr>
          <p:cNvSpPr>
            <a:spLocks noGrp="1"/>
          </p:cNvSpPr>
          <p:nvPr>
            <p:ph type="title"/>
          </p:nvPr>
        </p:nvSpPr>
        <p:spPr/>
        <p:txBody>
          <a:bodyPr/>
          <a:lstStyle/>
          <a:p>
            <a:r>
              <a:rPr lang="en-US" dirty="0"/>
              <a:t>Episodic Memory</a:t>
            </a:r>
          </a:p>
        </p:txBody>
      </p:sp>
      <p:sp>
        <p:nvSpPr>
          <p:cNvPr id="4" name="Date Placeholder 3">
            <a:extLst>
              <a:ext uri="{FF2B5EF4-FFF2-40B4-BE49-F238E27FC236}">
                <a16:creationId xmlns:a16="http://schemas.microsoft.com/office/drawing/2014/main" id="{C7649080-189D-70A2-9538-E3CD1E794590}"/>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0A9E9594-021D-C27A-38A5-A8C435086F36}"/>
              </a:ext>
            </a:extLst>
          </p:cNvPr>
          <p:cNvSpPr>
            <a:spLocks noGrp="1"/>
          </p:cNvSpPr>
          <p:nvPr>
            <p:ph type="sldNum" sz="quarter" idx="12"/>
          </p:nvPr>
        </p:nvSpPr>
        <p:spPr/>
        <p:txBody>
          <a:bodyPr/>
          <a:lstStyle/>
          <a:p>
            <a:fld id="{569F5B8C-BB8F-44FC-B8B8-53C8E854318D}" type="slidenum">
              <a:rPr lang="en-US" altLang="en-US" smtClean="0"/>
              <a:pPr/>
              <a:t>6</a:t>
            </a:fld>
            <a:endParaRPr lang="en-US" altLang="en-US"/>
          </a:p>
        </p:txBody>
      </p:sp>
      <p:pic>
        <p:nvPicPr>
          <p:cNvPr id="5122" name="Picture 2" descr="Americans think breakfast foods ...">
            <a:extLst>
              <a:ext uri="{FF2B5EF4-FFF2-40B4-BE49-F238E27FC236}">
                <a16:creationId xmlns:a16="http://schemas.microsoft.com/office/drawing/2014/main" id="{A6985765-E939-3499-C3BC-ACF20E8382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2002" y="1782591"/>
            <a:ext cx="3325246" cy="18621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0 Telltale Signs You Need A Vacation ASAP">
            <a:extLst>
              <a:ext uri="{FF2B5EF4-FFF2-40B4-BE49-F238E27FC236}">
                <a16:creationId xmlns:a16="http://schemas.microsoft.com/office/drawing/2014/main" id="{E44AB847-B0FA-B16E-7965-E2DE983384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7620" y="2362200"/>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edding Family Photos: How to Prepare ...">
            <a:extLst>
              <a:ext uri="{FF2B5EF4-FFF2-40B4-BE49-F238E27FC236}">
                <a16:creationId xmlns:a16="http://schemas.microsoft.com/office/drawing/2014/main" id="{D23BEFE9-263E-7233-C08E-00910875E2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6879" y="3893796"/>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6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AC59-1831-3B44-CFDB-A62167848F24}"/>
              </a:ext>
            </a:extLst>
          </p:cNvPr>
          <p:cNvSpPr>
            <a:spLocks noGrp="1"/>
          </p:cNvSpPr>
          <p:nvPr>
            <p:ph type="title"/>
          </p:nvPr>
        </p:nvSpPr>
        <p:spPr/>
        <p:txBody>
          <a:bodyPr/>
          <a:lstStyle/>
          <a:p>
            <a:r>
              <a:rPr lang="en-US" dirty="0"/>
              <a:t>Semantic Memory</a:t>
            </a:r>
          </a:p>
        </p:txBody>
      </p:sp>
      <p:sp>
        <p:nvSpPr>
          <p:cNvPr id="4" name="Date Placeholder 3">
            <a:extLst>
              <a:ext uri="{FF2B5EF4-FFF2-40B4-BE49-F238E27FC236}">
                <a16:creationId xmlns:a16="http://schemas.microsoft.com/office/drawing/2014/main" id="{2FE26132-992B-1012-02F8-4B70D71E13E8}"/>
              </a:ext>
            </a:extLst>
          </p:cNvPr>
          <p:cNvSpPr>
            <a:spLocks noGrp="1"/>
          </p:cNvSpPr>
          <p:nvPr>
            <p:ph type="dt" sz="half" idx="10"/>
          </p:nvPr>
        </p:nvSpPr>
        <p:spPr/>
        <p:txBody>
          <a:bodyPr/>
          <a:lstStyle/>
          <a:p>
            <a:fld id="{D5E469DA-C716-4AD2-AB82-CDDF19AA6D07}"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FAB113DB-0C56-16E0-C0B3-24CA742F96C9}"/>
              </a:ext>
            </a:extLst>
          </p:cNvPr>
          <p:cNvSpPr>
            <a:spLocks noGrp="1"/>
          </p:cNvSpPr>
          <p:nvPr>
            <p:ph type="sldNum" sz="quarter" idx="12"/>
          </p:nvPr>
        </p:nvSpPr>
        <p:spPr/>
        <p:txBody>
          <a:bodyPr/>
          <a:lstStyle/>
          <a:p>
            <a:fld id="{569F5B8C-BB8F-44FC-B8B8-53C8E854318D}" type="slidenum">
              <a:rPr lang="en-US" altLang="en-US" smtClean="0"/>
              <a:pPr/>
              <a:t>7</a:t>
            </a:fld>
            <a:endParaRPr lang="en-US" altLang="en-US"/>
          </a:p>
        </p:txBody>
      </p:sp>
      <p:pic>
        <p:nvPicPr>
          <p:cNvPr id="6152" name="Picture 8" descr="How to Change a Tire - The Home Depot">
            <a:extLst>
              <a:ext uri="{FF2B5EF4-FFF2-40B4-BE49-F238E27FC236}">
                <a16:creationId xmlns:a16="http://schemas.microsoft.com/office/drawing/2014/main" id="{29AFC882-F482-DFD3-585E-CC6B693A2C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8405" y="3937386"/>
            <a:ext cx="36576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Paint Beautiful Watercolor Flowers in ...">
            <a:extLst>
              <a:ext uri="{FF2B5EF4-FFF2-40B4-BE49-F238E27FC236}">
                <a16:creationId xmlns:a16="http://schemas.microsoft.com/office/drawing/2014/main" id="{14541C7C-7051-D1EE-1EF1-7D5DCFDCCA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9776" y="1743919"/>
            <a:ext cx="1854857" cy="198307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Jill Lepore: A Historian's History ...">
            <a:extLst>
              <a:ext uri="{FF2B5EF4-FFF2-40B4-BE49-F238E27FC236}">
                <a16:creationId xmlns:a16="http://schemas.microsoft.com/office/drawing/2014/main" id="{11CBE588-1EC3-885E-B97E-31DA4A46A7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9525" y="3902340"/>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Scrabble | Board Games Wiki | Fandom">
            <a:extLst>
              <a:ext uri="{FF2B5EF4-FFF2-40B4-BE49-F238E27FC236}">
                <a16:creationId xmlns:a16="http://schemas.microsoft.com/office/drawing/2014/main" id="{0ABFD342-E602-8C43-73AE-5E3221EA8F5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81847" y="1722055"/>
            <a:ext cx="2647506" cy="198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6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66019F-23CF-3DA1-A19E-3804AA443C32}"/>
              </a:ext>
            </a:extLst>
          </p:cNvPr>
          <p:cNvSpPr>
            <a:spLocks noGrp="1"/>
          </p:cNvSpPr>
          <p:nvPr>
            <p:ph type="title"/>
          </p:nvPr>
        </p:nvSpPr>
        <p:spPr/>
        <p:txBody>
          <a:bodyPr/>
          <a:lstStyle/>
          <a:p>
            <a:r>
              <a:rPr lang="en-US" dirty="0"/>
              <a:t>What changes do we see with normal aging?</a:t>
            </a:r>
          </a:p>
        </p:txBody>
      </p:sp>
      <p:sp>
        <p:nvSpPr>
          <p:cNvPr id="7" name="Content Placeholder 6">
            <a:extLst>
              <a:ext uri="{FF2B5EF4-FFF2-40B4-BE49-F238E27FC236}">
                <a16:creationId xmlns:a16="http://schemas.microsoft.com/office/drawing/2014/main" id="{D4F5EF91-BAF6-746E-72CF-785DB043F95A}"/>
              </a:ext>
            </a:extLst>
          </p:cNvPr>
          <p:cNvSpPr>
            <a:spLocks noGrp="1"/>
          </p:cNvSpPr>
          <p:nvPr>
            <p:ph idx="1"/>
          </p:nvPr>
        </p:nvSpPr>
        <p:spPr/>
        <p:txBody>
          <a:bodyPr/>
          <a:lstStyle/>
          <a:p>
            <a:r>
              <a:rPr lang="en-US" sz="2800" dirty="0"/>
              <a:t>Working memory and processing speed decline with normal aging, beginning in early adulthood</a:t>
            </a:r>
          </a:p>
          <a:p>
            <a:r>
              <a:rPr lang="en-US" sz="2800" dirty="0"/>
              <a:t>Episodic memory declines with normal aging, more commonly &gt; age 60</a:t>
            </a:r>
          </a:p>
          <a:p>
            <a:r>
              <a:rPr lang="en-US" sz="2800" dirty="0"/>
              <a:t>Some components of executive function (planning, organizing, multitasking) decline with normal aging</a:t>
            </a:r>
          </a:p>
          <a:p>
            <a:endParaRPr lang="en-US" sz="2800" dirty="0"/>
          </a:p>
        </p:txBody>
      </p:sp>
      <p:sp>
        <p:nvSpPr>
          <p:cNvPr id="4" name="Date Placeholder 3">
            <a:extLst>
              <a:ext uri="{FF2B5EF4-FFF2-40B4-BE49-F238E27FC236}">
                <a16:creationId xmlns:a16="http://schemas.microsoft.com/office/drawing/2014/main" id="{4B5DDD84-7C6B-9DC6-9134-52B24E9A3D17}"/>
              </a:ext>
            </a:extLst>
          </p:cNvPr>
          <p:cNvSpPr>
            <a:spLocks noGrp="1"/>
          </p:cNvSpPr>
          <p:nvPr>
            <p:ph type="dt" sz="half" idx="10"/>
          </p:nvPr>
        </p:nvSpPr>
        <p:spPr/>
        <p:txBody>
          <a:bodyPr/>
          <a:lstStyle/>
          <a:p>
            <a:fld id="{3E99D2A9-68DE-4C5F-B33E-1A2C37A3D984}" type="datetime4">
              <a:rPr lang="en-US" altLang="en-US" smtClean="0"/>
              <a:pPr/>
              <a:t>February 20, 2025</a:t>
            </a:fld>
            <a:endParaRPr lang="en-US" altLang="en-US">
              <a:latin typeface="Times" panose="02020603050405020304" pitchFamily="18" charset="0"/>
            </a:endParaRPr>
          </a:p>
        </p:txBody>
      </p:sp>
      <p:sp>
        <p:nvSpPr>
          <p:cNvPr id="5" name="Slide Number Placeholder 4">
            <a:extLst>
              <a:ext uri="{FF2B5EF4-FFF2-40B4-BE49-F238E27FC236}">
                <a16:creationId xmlns:a16="http://schemas.microsoft.com/office/drawing/2014/main" id="{4ACFEE08-B625-FA74-C83B-827680568D89}"/>
              </a:ext>
            </a:extLst>
          </p:cNvPr>
          <p:cNvSpPr>
            <a:spLocks noGrp="1"/>
          </p:cNvSpPr>
          <p:nvPr>
            <p:ph type="sldNum" sz="quarter" idx="12"/>
          </p:nvPr>
        </p:nvSpPr>
        <p:spPr/>
        <p:txBody>
          <a:bodyPr/>
          <a:lstStyle/>
          <a:p>
            <a:fld id="{B58B339D-D855-40D1-8E31-5BDA52854CC6}" type="slidenum">
              <a:rPr lang="en-US" altLang="en-US" smtClean="0"/>
              <a:pPr/>
              <a:t>8</a:t>
            </a:fld>
            <a:endParaRPr lang="en-US" altLang="en-US"/>
          </a:p>
        </p:txBody>
      </p:sp>
    </p:spTree>
    <p:extLst>
      <p:ext uri="{BB962C8B-B14F-4D97-AF65-F5344CB8AC3E}">
        <p14:creationId xmlns:p14="http://schemas.microsoft.com/office/powerpoint/2010/main" val="114411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BCFF-AEA1-618B-E8A7-74001C07EFF6}"/>
              </a:ext>
            </a:extLst>
          </p:cNvPr>
          <p:cNvSpPr>
            <a:spLocks noGrp="1"/>
          </p:cNvSpPr>
          <p:nvPr>
            <p:ph type="title"/>
          </p:nvPr>
        </p:nvSpPr>
        <p:spPr>
          <a:xfrm>
            <a:off x="809625" y="390525"/>
            <a:ext cx="7772400" cy="1143000"/>
          </a:xfrm>
        </p:spPr>
        <p:txBody>
          <a:bodyPr wrap="square" anchor="t">
            <a:normAutofit/>
          </a:bodyPr>
          <a:lstStyle/>
          <a:p>
            <a:pPr>
              <a:lnSpc>
                <a:spcPct val="90000"/>
              </a:lnSpc>
            </a:pPr>
            <a:r>
              <a:rPr lang="en-US" dirty="0"/>
              <a:t>What improves or remains stable with normal aging?</a:t>
            </a:r>
            <a:endParaRPr lang="en-US"/>
          </a:p>
        </p:txBody>
      </p:sp>
      <p:sp>
        <p:nvSpPr>
          <p:cNvPr id="3" name="Content Placeholder 2">
            <a:extLst>
              <a:ext uri="{FF2B5EF4-FFF2-40B4-BE49-F238E27FC236}">
                <a16:creationId xmlns:a16="http://schemas.microsoft.com/office/drawing/2014/main" id="{8FAC9E6B-6C19-77B0-8E8B-C61686D9F642}"/>
              </a:ext>
            </a:extLst>
          </p:cNvPr>
          <p:cNvSpPr>
            <a:spLocks noGrp="1"/>
          </p:cNvSpPr>
          <p:nvPr>
            <p:ph sz="half" idx="1"/>
          </p:nvPr>
        </p:nvSpPr>
        <p:spPr>
          <a:xfrm>
            <a:off x="809624" y="1981200"/>
            <a:ext cx="6734176" cy="4114800"/>
          </a:xfrm>
        </p:spPr>
        <p:txBody>
          <a:bodyPr wrap="square" anchor="t">
            <a:noAutofit/>
          </a:bodyPr>
          <a:lstStyle/>
          <a:p>
            <a:pPr>
              <a:lnSpc>
                <a:spcPct val="90000"/>
              </a:lnSpc>
            </a:pPr>
            <a:r>
              <a:rPr lang="en-US" sz="2400" dirty="0"/>
              <a:t>Verbal abilities (vocabulary and word knowledge) are well-preserved</a:t>
            </a:r>
          </a:p>
          <a:p>
            <a:pPr>
              <a:lnSpc>
                <a:spcPct val="90000"/>
              </a:lnSpc>
            </a:pPr>
            <a:r>
              <a:rPr lang="en-US" sz="2400" dirty="0"/>
              <a:t>Semantic memory stable or improved</a:t>
            </a:r>
          </a:p>
          <a:p>
            <a:pPr lvl="1">
              <a:lnSpc>
                <a:spcPct val="90000"/>
              </a:lnSpc>
            </a:pPr>
            <a:r>
              <a:rPr lang="en-US" sz="2400" dirty="0"/>
              <a:t>Accumulation of knowledge over a lifetime</a:t>
            </a:r>
          </a:p>
          <a:p>
            <a:pPr>
              <a:lnSpc>
                <a:spcPct val="90000"/>
              </a:lnSpc>
            </a:pPr>
            <a:r>
              <a:rPr lang="en-US" sz="2400" dirty="0"/>
              <a:t>Some components of executive function may improve (conflict resolution, emotional regulation)</a:t>
            </a:r>
          </a:p>
          <a:p>
            <a:pPr lvl="1">
              <a:lnSpc>
                <a:spcPct val="90000"/>
              </a:lnSpc>
            </a:pPr>
            <a:r>
              <a:rPr lang="en-US" sz="2400" dirty="0"/>
              <a:t>Increased experience of older adults in problem solving and conflict resolution</a:t>
            </a:r>
          </a:p>
          <a:p>
            <a:pPr lvl="1">
              <a:lnSpc>
                <a:spcPct val="90000"/>
              </a:lnSpc>
            </a:pPr>
            <a:r>
              <a:rPr lang="en-US" sz="2400" dirty="0"/>
              <a:t>Improved focus and inhibition of distraction</a:t>
            </a:r>
          </a:p>
          <a:p>
            <a:pPr lvl="1">
              <a:lnSpc>
                <a:spcPct val="90000"/>
              </a:lnSpc>
            </a:pPr>
            <a:endParaRPr lang="en-US" sz="2400" dirty="0"/>
          </a:p>
          <a:p>
            <a:pPr>
              <a:lnSpc>
                <a:spcPct val="90000"/>
              </a:lnSpc>
            </a:pPr>
            <a:endParaRPr lang="en-US" sz="2400" dirty="0"/>
          </a:p>
        </p:txBody>
      </p:sp>
      <p:pic>
        <p:nvPicPr>
          <p:cNvPr id="3074" name="Picture 2" descr="Wordle - IGN">
            <a:extLst>
              <a:ext uri="{FF2B5EF4-FFF2-40B4-BE49-F238E27FC236}">
                <a16:creationId xmlns:a16="http://schemas.microsoft.com/office/drawing/2014/main" id="{8DC8A52E-D38E-DC76-77D4-EC7F97CEE18E}"/>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010400" y="1022912"/>
            <a:ext cx="1916575" cy="1916575"/>
          </a:xfrm>
          <a:prstGeom prst="rect">
            <a:avLst/>
          </a:prstGeom>
          <a:solidFill>
            <a:srgbClr val="FFFFFF"/>
          </a:solidFill>
        </p:spPr>
      </p:pic>
      <p:sp>
        <p:nvSpPr>
          <p:cNvPr id="4" name="Date Placeholder 3">
            <a:extLst>
              <a:ext uri="{FF2B5EF4-FFF2-40B4-BE49-F238E27FC236}">
                <a16:creationId xmlns:a16="http://schemas.microsoft.com/office/drawing/2014/main" id="{89B9BC00-2088-E91F-1A85-E4D02CA4B777}"/>
              </a:ext>
            </a:extLst>
          </p:cNvPr>
          <p:cNvSpPr>
            <a:spLocks noGrp="1"/>
          </p:cNvSpPr>
          <p:nvPr>
            <p:ph type="dt" sz="half" idx="10"/>
          </p:nvPr>
        </p:nvSpPr>
        <p:spPr>
          <a:xfrm>
            <a:off x="809625" y="6324600"/>
            <a:ext cx="1905000" cy="304800"/>
          </a:xfrm>
        </p:spPr>
        <p:txBody>
          <a:bodyPr wrap="square" anchor="t">
            <a:normAutofit/>
          </a:bodyPr>
          <a:lstStyle/>
          <a:p>
            <a:pPr>
              <a:spcAft>
                <a:spcPts val="600"/>
              </a:spcAft>
            </a:pPr>
            <a:fld id="{D5E469DA-C716-4AD2-AB82-CDDF19AA6D07}" type="datetime4">
              <a:rPr lang="en-US" altLang="en-US" smtClean="0"/>
              <a:pPr>
                <a:spcAft>
                  <a:spcPts val="600"/>
                </a:spcAft>
              </a:pPr>
              <a:t>February 20, 2025</a:t>
            </a:fld>
            <a:endParaRPr lang="en-US" altLang="en-US"/>
          </a:p>
        </p:txBody>
      </p:sp>
      <p:sp>
        <p:nvSpPr>
          <p:cNvPr id="5" name="Slide Number Placeholder 4">
            <a:extLst>
              <a:ext uri="{FF2B5EF4-FFF2-40B4-BE49-F238E27FC236}">
                <a16:creationId xmlns:a16="http://schemas.microsoft.com/office/drawing/2014/main" id="{E21A0978-E797-3B04-8AF0-456C5756EA0A}"/>
              </a:ext>
            </a:extLst>
          </p:cNvPr>
          <p:cNvSpPr>
            <a:spLocks noGrp="1"/>
          </p:cNvSpPr>
          <p:nvPr>
            <p:ph type="sldNum" sz="quarter" idx="12"/>
          </p:nvPr>
        </p:nvSpPr>
        <p:spPr>
          <a:xfrm>
            <a:off x="6172200" y="6324600"/>
            <a:ext cx="1066800" cy="304800"/>
          </a:xfrm>
        </p:spPr>
        <p:txBody>
          <a:bodyPr wrap="square" anchor="t">
            <a:normAutofit/>
          </a:bodyPr>
          <a:lstStyle/>
          <a:p>
            <a:pPr>
              <a:spcAft>
                <a:spcPts val="600"/>
              </a:spcAft>
            </a:pPr>
            <a:fld id="{569F5B8C-BB8F-44FC-B8B8-53C8E854318D}"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79426521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12F14B0321B747949AC7698F503250" ma:contentTypeVersion="16" ma:contentTypeDescription="Create a new document." ma:contentTypeScope="" ma:versionID="3c6865bf8febdc22998339438cabde9e">
  <xsd:schema xmlns:xsd="http://www.w3.org/2001/XMLSchema" xmlns:xs="http://www.w3.org/2001/XMLSchema" xmlns:p="http://schemas.microsoft.com/office/2006/metadata/properties" xmlns:ns2="2b168ff0-426e-42f0-af13-61e5304cd5da" xmlns:ns3="56119638-f1e7-4ebe-aa74-0c56efe2b51d" targetNamespace="http://schemas.microsoft.com/office/2006/metadata/properties" ma:root="true" ma:fieldsID="293fb4869ee13fe3fb4f04cf3a37dfd7" ns2:_="" ns3:_="">
    <xsd:import namespace="2b168ff0-426e-42f0-af13-61e5304cd5da"/>
    <xsd:import namespace="56119638-f1e7-4ebe-aa74-0c56efe2b5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68ff0-426e-42f0-af13-61e5304cd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292b90-b853-41d9-8d29-7e8125e61d9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19638-f1e7-4ebe-aa74-0c56efe2b5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93f3543-e51a-4dd7-ba61-33b09b9157b2}" ma:internalName="TaxCatchAll" ma:showField="CatchAllData" ma:web="56119638-f1e7-4ebe-aa74-0c56efe2b5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6119638-f1e7-4ebe-aa74-0c56efe2b51d" xsi:nil="true"/>
    <lcf76f155ced4ddcb4097134ff3c332f xmlns="2b168ff0-426e-42f0-af13-61e5304cd5d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5AC19-D7E8-48AE-849A-B26A4C681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168ff0-426e-42f0-af13-61e5304cd5da"/>
    <ds:schemaRef ds:uri="56119638-f1e7-4ebe-aa74-0c56efe2b5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DD0CC-4B3F-4754-A829-96899BD527B9}">
  <ds:schemaRefs>
    <ds:schemaRef ds:uri="http://schemas.microsoft.com/office/2006/metadata/properties"/>
    <ds:schemaRef ds:uri="http://schemas.microsoft.com/office/infopath/2007/PartnerControls"/>
    <ds:schemaRef ds:uri="56119638-f1e7-4ebe-aa74-0c56efe2b51d"/>
    <ds:schemaRef ds:uri="2b168ff0-426e-42f0-af13-61e5304cd5da"/>
  </ds:schemaRefs>
</ds:datastoreItem>
</file>

<file path=customXml/itemProps3.xml><?xml version="1.0" encoding="utf-8"?>
<ds:datastoreItem xmlns:ds="http://schemas.openxmlformats.org/officeDocument/2006/customXml" ds:itemID="{A9814274-6C15-45E1-9AFE-3E258D594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2420</TotalTime>
  <Words>1467</Words>
  <Application>Microsoft Office PowerPoint</Application>
  <PresentationFormat>On-screen Show (4:3)</PresentationFormat>
  <Paragraphs>214</Paragraphs>
  <Slides>37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Aptos</vt:lpstr>
      <vt:lpstr>Aptos Display</vt:lpstr>
      <vt:lpstr>Arial</vt:lpstr>
      <vt:lpstr>BlinkMacSystemFont</vt:lpstr>
      <vt:lpstr>Calibri</vt:lpstr>
      <vt:lpstr>ElsevierGulliver</vt:lpstr>
      <vt:lpstr>Lora</vt:lpstr>
      <vt:lpstr>system-ui</vt:lpstr>
      <vt:lpstr>Times</vt:lpstr>
      <vt:lpstr>Office Theme</vt:lpstr>
      <vt:lpstr>1_Office Theme</vt:lpstr>
      <vt:lpstr>PowerPoint Presentation</vt:lpstr>
      <vt:lpstr> Promoting Brain Health</vt:lpstr>
      <vt:lpstr>What are considered normal changes in memory as we age?</vt:lpstr>
      <vt:lpstr>Memory and Executive Function</vt:lpstr>
      <vt:lpstr>Working Memory</vt:lpstr>
      <vt:lpstr>Episodic Memory</vt:lpstr>
      <vt:lpstr>Semantic Memory</vt:lpstr>
      <vt:lpstr>What changes do we see with normal aging?</vt:lpstr>
      <vt:lpstr>What improves or remains stable with normal aging?</vt:lpstr>
      <vt:lpstr>What is not normal aging?</vt:lpstr>
      <vt:lpstr>A word about ageism</vt:lpstr>
      <vt:lpstr>What actions can we take to promote positive brain health? Including:  nutrition/dietary habits  physical activity  social engagement  brain games</vt:lpstr>
      <vt:lpstr>Nutrition</vt:lpstr>
      <vt:lpstr>Nutrition and Cognition</vt:lpstr>
      <vt:lpstr>Mediterranean Diet &amp; DASH Diet</vt:lpstr>
      <vt:lpstr>Exercise</vt:lpstr>
      <vt:lpstr>Physical activity</vt:lpstr>
      <vt:lpstr>Physical activity to preserve cognition</vt:lpstr>
      <vt:lpstr>Social Engagement &amp; Connection</vt:lpstr>
      <vt:lpstr>Social Engagement</vt:lpstr>
      <vt:lpstr>Brain Games</vt:lpstr>
      <vt:lpstr>Brain Games</vt:lpstr>
      <vt:lpstr>             Are there substances we should be aware of that can impact brain health such as smoking, alcohol, cannabis? </vt:lpstr>
      <vt:lpstr>Tobacco Use and Cognition</vt:lpstr>
      <vt:lpstr>Alcohol and Cognition</vt:lpstr>
      <vt:lpstr>Cannabis and Cognition</vt:lpstr>
      <vt:lpstr>         What about supplements for memory we see advertised, do they make a difference in memory?  </vt:lpstr>
      <vt:lpstr>Supplements</vt:lpstr>
      <vt:lpstr>Vitamin B12</vt:lpstr>
      <vt:lpstr>Prevagen</vt:lpstr>
      <vt:lpstr>Prevagen</vt:lpstr>
      <vt:lpstr>Other Supplements</vt:lpstr>
      <vt:lpstr>Other supplements (2)</vt:lpstr>
      <vt:lpstr>Supplements for Memory</vt:lpstr>
      <vt:lpstr>Take Home Points on Brain Health</vt:lpstr>
      <vt:lpstr>RESOURCES</vt:lpstr>
      <vt:lpstr>Save the date:  March 20th 12:15 PM The Impact of Hearing Loss on Cognition </vt:lpstr>
    </vt:vector>
  </TitlesOfParts>
  <Company>뿿젠뿿잀١胐Ȱ珬뿿��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 Fields</dc:creator>
  <cp:lastModifiedBy>Wendy Farthing</cp:lastModifiedBy>
  <cp:revision>89</cp:revision>
  <dcterms:created xsi:type="dcterms:W3CDTF">2023-01-19T19:01:02Z</dcterms:created>
  <dcterms:modified xsi:type="dcterms:W3CDTF">2025-02-20T17:30:56Z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0x010100C212F14B0321B747949AC7698F503250</vt:lpwstr>
  </property>
  <property fmtid="{D5CDD505-2E9C-101B-9397-08002B2CF9AE}" pid="3" name="MediaServiceImageTags">
    <vt:lpwstr/>
  </property>
</Properties>
</file>