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6" r:id="rId3"/>
  </p:sldMasterIdLst>
  <p:notesMasterIdLst>
    <p:notesMasterId r:id="rId25"/>
  </p:notesMasterIdLst>
  <p:sldIdLst>
    <p:sldId id="256" r:id="rId4"/>
    <p:sldId id="258" r:id="rId5"/>
    <p:sldId id="260" r:id="rId6"/>
    <p:sldId id="261" r:id="rId7"/>
    <p:sldId id="278" r:id="rId8"/>
    <p:sldId id="271" r:id="rId9"/>
    <p:sldId id="272" r:id="rId10"/>
    <p:sldId id="273" r:id="rId11"/>
    <p:sldId id="262" r:id="rId12"/>
    <p:sldId id="274" r:id="rId13"/>
    <p:sldId id="275" r:id="rId14"/>
    <p:sldId id="276" r:id="rId15"/>
    <p:sldId id="277" r:id="rId16"/>
    <p:sldId id="264" r:id="rId17"/>
    <p:sldId id="265" r:id="rId18"/>
    <p:sldId id="266" r:id="rId19"/>
    <p:sldId id="267" r:id="rId20"/>
    <p:sldId id="268" r:id="rId21"/>
    <p:sldId id="269" r:id="rId22"/>
    <p:sldId id="270"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1" d="100"/>
          <a:sy n="61"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E5E14-EFED-481D-A4EF-3AEADA33371A}"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98549-4DE3-4B39-B475-31A4D4C3E1E7}" type="slidenum">
              <a:rPr lang="en-US" smtClean="0"/>
              <a:t>‹#›</a:t>
            </a:fld>
            <a:endParaRPr lang="en-US"/>
          </a:p>
        </p:txBody>
      </p:sp>
    </p:spTree>
    <p:extLst>
      <p:ext uri="{BB962C8B-B14F-4D97-AF65-F5344CB8AC3E}">
        <p14:creationId xmlns:p14="http://schemas.microsoft.com/office/powerpoint/2010/main" val="134081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731b8249e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731b8249e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provided four empowerment tools examples for this session.  These are focused on the needs of families:  Communications, Caregiver Burnout, Family Communications and Caregiver Guilt.  You may choose to use any of the Empowerment Tools in your Coach resources.  I do not suggest using any more than 3 if you are planning a one-hour session, because you will be encouraging interaction, especially if you are doing this with small groups.  </a:t>
            </a:r>
          </a:p>
          <a:p>
            <a:endParaRPr lang="en-US" dirty="0"/>
          </a:p>
          <a:p>
            <a:r>
              <a:rPr lang="en-US" dirty="0"/>
              <a:t>Please refer to the live Coach Webinar for my presentation on the following tools.  </a:t>
            </a:r>
          </a:p>
          <a:p>
            <a:r>
              <a:rPr lang="en-US" dirty="0"/>
              <a:t>Again, we encourage you to practice,  using the Empowerment Tools provided, use examples and encourage participants to share during this time, much like you would in a live Empowerment Session.  You may take each tool and bullet your main points.  Also, have a handout of the Empowerment Tool you are using for the participants to download after the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90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Training Cost $695 per</a:t>
            </a:r>
            <a:r>
              <a:rPr lang="en-US" baseline="0" dirty="0"/>
              <a:t> person for the first and an additional $295 per person for each additional person trained at organization</a:t>
            </a:r>
          </a:p>
          <a:p>
            <a:pPr marL="171450" indent="-171450">
              <a:buFont typeface="Arial" panose="020B0604020202020204" pitchFamily="34" charset="0"/>
              <a:buChar char="•"/>
            </a:pPr>
            <a:r>
              <a:rPr lang="en-US" baseline="0" dirty="0"/>
              <a:t>Gear Pack includes Dementia Live eyewear, 4 sets MP3 Headphones pre loaded with distraction audio, charger for headphones, gloves, 20 task materials and starter pack consumables (tic </a:t>
            </a:r>
            <a:r>
              <a:rPr lang="en-US" baseline="0" dirty="0" err="1"/>
              <a:t>tacs</a:t>
            </a:r>
            <a:r>
              <a:rPr lang="en-US" baseline="0" dirty="0"/>
              <a:t>, wipes for cleaning), training manual. $335 per pack on pack must be purchase per site. </a:t>
            </a:r>
          </a:p>
          <a:p>
            <a:pPr marL="171450" indent="-171450">
              <a:buFont typeface="Arial" panose="020B0604020202020204" pitchFamily="34" charset="0"/>
              <a:buChar char="•"/>
            </a:pPr>
            <a:r>
              <a:rPr lang="en-US" baseline="0" dirty="0"/>
              <a:t>Events held (must reach at least 8 per event – reimburse for costs associated at rate of $275 commit to two events by June 30</a:t>
            </a:r>
            <a:r>
              <a:rPr lang="en-US" baseline="30000" dirty="0"/>
              <a:t>th</a:t>
            </a:r>
            <a:r>
              <a:rPr lang="en-US" baseline="0" dirty="0"/>
              <a:t>, 2022.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8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Dementia Live  - The Virtual Experience!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9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elevate the quality of care, compassion and empathy that care partners provide for others, we must first gain a deeper understanding of the challenges that one faces who is living with dementia.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03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Dementia Live - The Virtual Experience will still allow you to gain a unique inside-out perspective of life with dementia and will enlighten you with new tools to respond to the needs of those living with cognitive challenges.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90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send out invitations for Dementia Live - the Virtual Experience, please ask participants to have these items with them.  If you would like to substitute other items, that's fine, however we know these work well and easy items for people to have on hand.  </a:t>
            </a:r>
          </a:p>
          <a:p>
            <a:r>
              <a:rPr lang="en-US" dirty="0"/>
              <a:t>You might give them a minute or so to gather these while in your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2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I'll walk you through your script during this 3 -minute bite-size session.  You definitely want to practice this so you know get the timing down pat with the sounds.  Have your volume set so that it is normal and tell your audience that they need to set their volume normal and not too soft or it will take away from their experience!  The sound is embedded in the </a:t>
            </a:r>
            <a:r>
              <a:rPr lang="en-US" dirty="0" err="1"/>
              <a:t>Powerpoint</a:t>
            </a:r>
            <a:r>
              <a:rPr lang="en-US" dirty="0"/>
              <a:t> and just click on it to start, and the beeps will come up.  Here's the script:</a:t>
            </a:r>
          </a:p>
          <a:p>
            <a:endParaRPr lang="en-US" dirty="0"/>
          </a:p>
          <a:p>
            <a:r>
              <a:rPr lang="en-US" dirty="0"/>
              <a:t>Okay, is everyone ready?  You are going to hear a series of beeps as we get started and you can adjust your volume so it is normal.  Make sure it's not to low as you will miss this incredible experience!</a:t>
            </a:r>
          </a:p>
          <a:p>
            <a:endParaRPr lang="en-US" dirty="0"/>
          </a:p>
          <a:p>
            <a:r>
              <a:rPr lang="en-US" dirty="0"/>
              <a:t>Go ahead and put those sunglasses on and gloves and following along with me as I ask you to do some tasks. </a:t>
            </a:r>
          </a:p>
          <a:p>
            <a:endParaRPr lang="en-US" dirty="0"/>
          </a:p>
          <a:p>
            <a:r>
              <a:rPr lang="en-US" dirty="0"/>
              <a:t>(when confusion sound starts, you are ready to go.  You are going to keep giving tasks without time for them to actually complete each task)  </a:t>
            </a:r>
          </a:p>
          <a:p>
            <a:endParaRPr lang="en-US" dirty="0"/>
          </a:p>
          <a:p>
            <a:r>
              <a:rPr lang="en-US" dirty="0"/>
              <a:t>Let's start by digging into your wallet and finding your Driver's License.  Once you've found that, write down your number and the expiration date on the pad of paper.  </a:t>
            </a:r>
          </a:p>
          <a:p>
            <a:r>
              <a:rPr lang="en-US" dirty="0"/>
              <a:t>Next, let's pull out our favorite friend, the cell phone.  Would you send a short text to a loved one and tell them what you are doing now?  </a:t>
            </a:r>
          </a:p>
          <a:p>
            <a:r>
              <a:rPr lang="en-US" dirty="0"/>
              <a:t>You have a magazine or book in front of you, so turn to page 13 and read out loud the headline, first line of text or it might be an advertisement, just go ahead and read that out loud.  </a:t>
            </a:r>
          </a:p>
          <a:p>
            <a:r>
              <a:rPr lang="en-US" dirty="0"/>
              <a:t>Now I hope everyone has taken care of what I asked you to do with your license.  And surely you've sent that text.  </a:t>
            </a:r>
          </a:p>
          <a:p>
            <a:r>
              <a:rPr lang="en-US" dirty="0"/>
              <a:t>OOOOHHHHH, let's take a quick break and grab that water or tea and take a sip, because we aren't finished.  </a:t>
            </a:r>
          </a:p>
          <a:p>
            <a:r>
              <a:rPr lang="en-US" dirty="0"/>
              <a:t>Let's find those sticky notes.  Please write one task on each of two notes of things you must get done before the end of the day.  When you are finished just stick those up on your computer so you have a reminder. </a:t>
            </a:r>
          </a:p>
          <a:p>
            <a:r>
              <a:rPr lang="en-US" dirty="0"/>
              <a:t>Next let's go back to our phone and find the calculator.  Can you Add 21 + 36 and then subtract 12.  You know if you need to do this on your pad of paper, that's perfectly fine, just go ahead and work those numbers so you come up with the accurate answer.  </a:t>
            </a:r>
          </a:p>
          <a:p>
            <a:r>
              <a:rPr lang="en-US" dirty="0"/>
              <a:t>With your paperclip, please grab that magazine or book and clip 5 pages together and then you can set that aside.  </a:t>
            </a:r>
          </a:p>
          <a:p>
            <a:r>
              <a:rPr lang="en-US" dirty="0"/>
              <a:t>Get you pad of paper out, and write two words that describes how you are feeling right now.  </a:t>
            </a:r>
          </a:p>
          <a:p>
            <a:r>
              <a:rPr lang="en-US" dirty="0"/>
              <a:t>Oh my gosh, what was that noise?  </a:t>
            </a:r>
          </a:p>
          <a:p>
            <a:r>
              <a:rPr lang="en-US" dirty="0"/>
              <a:t>You can put your license back in your wallet.  When you do that check to see if you have any bills or coins.  If you do, could you get those out and just place them in front of you.  </a:t>
            </a:r>
          </a:p>
          <a:p>
            <a:r>
              <a:rPr lang="en-US" dirty="0"/>
              <a:t>Maybe pull out your care keys.</a:t>
            </a:r>
          </a:p>
          <a:p>
            <a:r>
              <a:rPr lang="en-US" dirty="0"/>
              <a:t>Tidy up your desk now because we are finished!!!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89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Wow, how are you feeling?  Take a look at this list, and why don't you chat in your answers.  </a:t>
            </a:r>
          </a:p>
          <a:p>
            <a:r>
              <a:rPr lang="en-US" dirty="0"/>
              <a:t>Most of you are feeling a bit frustrated and anxious right now, aren't you?  </a:t>
            </a:r>
          </a:p>
          <a:p>
            <a:r>
              <a:rPr lang="en-US" dirty="0"/>
              <a:t>Can you see how someone living with dementia can feel these things as they go about their daily life?  Because we just experienced a taste of their world for 3 minutes.  They live with this 24/7.  So does this give you a new perspective on why they might get angry, scared, embarrassed, overwhelmed?  </a:t>
            </a:r>
          </a:p>
          <a:p>
            <a:endParaRPr lang="en-US" dirty="0"/>
          </a:p>
          <a:p>
            <a:r>
              <a:rPr lang="en-US" dirty="0"/>
              <a:t>Has this helped you to gain a different perspective?  By allowing us to step into their world, we develop a deeper understanding of life with dementia, and will help us to be a more empathic caregiver.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75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87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91CC1-1199-F94D-B2DD-4FA963257E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73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A1F1DB-2413-4ADA-B7CD-E08CC6F34C7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101293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1F1DB-2413-4ADA-B7CD-E08CC6F34C7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220879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1F1DB-2413-4ADA-B7CD-E08CC6F34C7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1508399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sp>
        <p:nvSpPr>
          <p:cNvPr id="83" name="Google Shape;83;p13"/>
          <p:cNvSpPr txBox="1">
            <a:spLocks noGrp="1"/>
          </p:cNvSpPr>
          <p:nvPr>
            <p:ph type="title"/>
          </p:nvPr>
        </p:nvSpPr>
        <p:spPr>
          <a:xfrm>
            <a:off x="415600" y="496967"/>
            <a:ext cx="11360800" cy="860000"/>
          </a:xfrm>
          <a:prstGeom prst="rect">
            <a:avLst/>
          </a:prstGeom>
        </p:spPr>
        <p:txBody>
          <a:bodyPr spcFirstLastPara="1" wrap="square" lIns="75575" tIns="37775" rIns="75575" bIns="37775" anchor="ctr" anchorCtr="0">
            <a:noAutofit/>
          </a:bodyPr>
          <a:lstStyle>
            <a:lvl1pPr lvl="0" rtl="0">
              <a:spcBef>
                <a:spcPts val="0"/>
              </a:spcBef>
              <a:spcAft>
                <a:spcPts val="0"/>
              </a:spcAft>
              <a:buSzPts val="36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84" name="Google Shape;84;p13"/>
          <p:cNvSpPr txBox="1">
            <a:spLocks noGrp="1"/>
          </p:cNvSpPr>
          <p:nvPr>
            <p:ph type="body" idx="1"/>
          </p:nvPr>
        </p:nvSpPr>
        <p:spPr>
          <a:xfrm>
            <a:off x="415600" y="1890400"/>
            <a:ext cx="11360800" cy="4201200"/>
          </a:xfrm>
          <a:prstGeom prst="rect">
            <a:avLst/>
          </a:prstGeom>
        </p:spPr>
        <p:txBody>
          <a:bodyPr spcFirstLastPara="1" wrap="square" lIns="75575" tIns="37775" rIns="75575" bIns="37775" anchor="t" anchorCtr="0">
            <a:noAutofit/>
          </a:bodyPr>
          <a:lstStyle>
            <a:lvl1pPr marL="609585" lvl="0" indent="-524920" rtl="0">
              <a:spcBef>
                <a:spcPts val="667"/>
              </a:spcBef>
              <a:spcAft>
                <a:spcPts val="0"/>
              </a:spcAft>
              <a:buSzPts val="2600"/>
              <a:buChar char="•"/>
              <a:defRPr/>
            </a:lvl1pPr>
            <a:lvl2pPr marL="1219170" lvl="1" indent="-499521" rtl="0">
              <a:spcBef>
                <a:spcPts val="667"/>
              </a:spcBef>
              <a:spcAft>
                <a:spcPts val="0"/>
              </a:spcAft>
              <a:buSzPts val="2300"/>
              <a:buChar char="–"/>
              <a:defRPr/>
            </a:lvl2pPr>
            <a:lvl3pPr marL="1828754" lvl="2" indent="-474121" rtl="0">
              <a:spcBef>
                <a:spcPts val="533"/>
              </a:spcBef>
              <a:spcAft>
                <a:spcPts val="0"/>
              </a:spcAft>
              <a:buSzPts val="2000"/>
              <a:buChar char="•"/>
              <a:defRPr/>
            </a:lvl3pPr>
            <a:lvl4pPr marL="2438339" lvl="3" indent="-448722" rtl="0">
              <a:spcBef>
                <a:spcPts val="400"/>
              </a:spcBef>
              <a:spcAft>
                <a:spcPts val="0"/>
              </a:spcAft>
              <a:buSzPts val="1700"/>
              <a:buChar char="–"/>
              <a:defRPr/>
            </a:lvl4pPr>
            <a:lvl5pPr marL="3047924" lvl="4" indent="-448722" rtl="0">
              <a:spcBef>
                <a:spcPts val="400"/>
              </a:spcBef>
              <a:spcAft>
                <a:spcPts val="0"/>
              </a:spcAft>
              <a:buSzPts val="1700"/>
              <a:buChar char="»"/>
              <a:defRPr/>
            </a:lvl5pPr>
            <a:lvl6pPr marL="3657509" lvl="5" indent="-448722" rtl="0">
              <a:spcBef>
                <a:spcPts val="400"/>
              </a:spcBef>
              <a:spcAft>
                <a:spcPts val="0"/>
              </a:spcAft>
              <a:buSzPts val="1700"/>
              <a:buChar char="•"/>
              <a:defRPr/>
            </a:lvl6pPr>
            <a:lvl7pPr marL="4267093" lvl="6" indent="-448722" rtl="0">
              <a:spcBef>
                <a:spcPts val="400"/>
              </a:spcBef>
              <a:spcAft>
                <a:spcPts val="0"/>
              </a:spcAft>
              <a:buSzPts val="1700"/>
              <a:buChar char="•"/>
              <a:defRPr/>
            </a:lvl7pPr>
            <a:lvl8pPr marL="4876678" lvl="7" indent="-448722" rtl="0">
              <a:spcBef>
                <a:spcPts val="400"/>
              </a:spcBef>
              <a:spcAft>
                <a:spcPts val="0"/>
              </a:spcAft>
              <a:buSzPts val="1700"/>
              <a:buChar char="•"/>
              <a:defRPr/>
            </a:lvl8pPr>
            <a:lvl9pPr marL="5486263" lvl="8" indent="-448722" rtl="0">
              <a:spcBef>
                <a:spcPts val="400"/>
              </a:spcBef>
              <a:spcAft>
                <a:spcPts val="0"/>
              </a:spcAft>
              <a:buSzPts val="1700"/>
              <a:buChar char="•"/>
              <a:defRPr/>
            </a:lvl9pPr>
          </a:lstStyle>
          <a:p>
            <a:endParaRPr/>
          </a:p>
        </p:txBody>
      </p:sp>
      <p:sp>
        <p:nvSpPr>
          <p:cNvPr id="85" name="Google Shape;85;p13"/>
          <p:cNvSpPr txBox="1">
            <a:spLocks noGrp="1"/>
          </p:cNvSpPr>
          <p:nvPr>
            <p:ph type="sldNum" idx="12"/>
          </p:nvPr>
        </p:nvSpPr>
        <p:spPr>
          <a:xfrm>
            <a:off x="11296611" y="6217623"/>
            <a:ext cx="731600" cy="524800"/>
          </a:xfrm>
          <a:prstGeom prst="rect">
            <a:avLst/>
          </a:prstGeom>
        </p:spPr>
        <p:txBody>
          <a:bodyPr spcFirstLastPara="1" wrap="square" lIns="75575" tIns="37775" rIns="75575" bIns="377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220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437A5C-9757-4E0F-B46C-18C323AB1D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46361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37A5C-9757-4E0F-B46C-18C323AB1D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2285743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437A5C-9757-4E0F-B46C-18C323AB1D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15004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437A5C-9757-4E0F-B46C-18C323AB1D4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298593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437A5C-9757-4E0F-B46C-18C323AB1D4D}"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384930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437A5C-9757-4E0F-B46C-18C323AB1D4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246659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37A5C-9757-4E0F-B46C-18C323AB1D4D}"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297661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1F1DB-2413-4ADA-B7CD-E08CC6F34C7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187067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437A5C-9757-4E0F-B46C-18C323AB1D4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247575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437A5C-9757-4E0F-B46C-18C323AB1D4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1325292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37A5C-9757-4E0F-B46C-18C323AB1D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846361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37A5C-9757-4E0F-B46C-18C323AB1D4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7889A-AA43-4D6F-82E7-DEE8F7AB0E83}" type="slidenum">
              <a:rPr lang="en-US" smtClean="0"/>
              <a:t>‹#›</a:t>
            </a:fld>
            <a:endParaRPr lang="en-US"/>
          </a:p>
        </p:txBody>
      </p:sp>
    </p:spTree>
    <p:extLst>
      <p:ext uri="{BB962C8B-B14F-4D97-AF65-F5344CB8AC3E}">
        <p14:creationId xmlns:p14="http://schemas.microsoft.com/office/powerpoint/2010/main" val="1162925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6223-216D-E44E-B7C7-0E4373DD4A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3B098-DF87-154B-9D7F-2043EDD5C2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C373B4-9580-F944-8801-AF1500CDDF15}"/>
              </a:ext>
            </a:extLst>
          </p:cNvPr>
          <p:cNvSpPr>
            <a:spLocks noGrp="1"/>
          </p:cNvSpPr>
          <p:nvPr>
            <p:ph type="dt" sz="half" idx="10"/>
          </p:nvPr>
        </p:nvSpPr>
        <p:spPr/>
        <p:txBody>
          <a:bodyPr/>
          <a:lstStyle/>
          <a:p>
            <a:fld id="{C0293358-2D97-9242-8898-B8FA46C419E5}" type="datetime1">
              <a:rPr lang="en-US" smtClean="0"/>
              <a:t>11/2/2021</a:t>
            </a:fld>
            <a:endParaRPr lang="en-US"/>
          </a:p>
        </p:txBody>
      </p:sp>
      <p:sp>
        <p:nvSpPr>
          <p:cNvPr id="6" name="Slide Number Placeholder 5">
            <a:extLst>
              <a:ext uri="{FF2B5EF4-FFF2-40B4-BE49-F238E27FC236}">
                <a16:creationId xmlns:a16="http://schemas.microsoft.com/office/drawing/2014/main" id="{5F0D4CDE-A69A-7448-A9B6-3887ED6C3EC5}"/>
              </a:ext>
            </a:extLst>
          </p:cNvPr>
          <p:cNvSpPr>
            <a:spLocks noGrp="1"/>
          </p:cNvSpPr>
          <p:nvPr>
            <p:ph type="sldNum" sz="quarter" idx="12"/>
          </p:nvPr>
        </p:nvSpPr>
        <p:spPr/>
        <p:txBody>
          <a:bodyPr/>
          <a:lstStyle/>
          <a:p>
            <a:fld id="{D53B3C6A-F36B-084E-B093-A22220E78717}"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A09FA9BC-D8C6-624A-8B1E-8F7255E689C0}"/>
              </a:ext>
            </a:extLst>
          </p:cNvPr>
          <p:cNvPicPr>
            <a:picLocks noChangeAspect="1"/>
          </p:cNvPicPr>
          <p:nvPr userDrawn="1"/>
        </p:nvPicPr>
        <p:blipFill>
          <a:blip r:embed="rId2"/>
          <a:stretch>
            <a:fillRect/>
          </a:stretch>
        </p:blipFill>
        <p:spPr>
          <a:xfrm>
            <a:off x="4726899" y="6081842"/>
            <a:ext cx="2108218" cy="549015"/>
          </a:xfrm>
          <a:prstGeom prst="rect">
            <a:avLst/>
          </a:prstGeom>
        </p:spPr>
      </p:pic>
    </p:spTree>
    <p:extLst>
      <p:ext uri="{BB962C8B-B14F-4D97-AF65-F5344CB8AC3E}">
        <p14:creationId xmlns:p14="http://schemas.microsoft.com/office/powerpoint/2010/main" val="377260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3E27-013E-5742-900B-701065A58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179DE-8EC3-C14E-BE9C-68FE5505C039}"/>
              </a:ext>
            </a:extLst>
          </p:cNvPr>
          <p:cNvSpPr>
            <a:spLocks noGrp="1"/>
          </p:cNvSpPr>
          <p:nvPr>
            <p:ph idx="1"/>
          </p:nvPr>
        </p:nvSpPr>
        <p:spPr>
          <a:xfrm>
            <a:off x="838200" y="18333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7E5C7-37F1-374D-AFF8-6EA00E519408}"/>
              </a:ext>
            </a:extLst>
          </p:cNvPr>
          <p:cNvSpPr>
            <a:spLocks noGrp="1"/>
          </p:cNvSpPr>
          <p:nvPr>
            <p:ph type="dt" sz="half" idx="10"/>
          </p:nvPr>
        </p:nvSpPr>
        <p:spPr/>
        <p:txBody>
          <a:bodyPr/>
          <a:lstStyle/>
          <a:p>
            <a:fld id="{823C02A6-DDD5-5947-93BD-09126BE8051E}" type="datetime1">
              <a:rPr lang="en-US" smtClean="0"/>
              <a:t>11/2/2021</a:t>
            </a:fld>
            <a:endParaRPr lang="en-US"/>
          </a:p>
        </p:txBody>
      </p:sp>
      <p:sp>
        <p:nvSpPr>
          <p:cNvPr id="6" name="Slide Number Placeholder 5">
            <a:extLst>
              <a:ext uri="{FF2B5EF4-FFF2-40B4-BE49-F238E27FC236}">
                <a16:creationId xmlns:a16="http://schemas.microsoft.com/office/drawing/2014/main" id="{26BF13E9-FA86-F540-BD55-45506A3D477A}"/>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3151412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EF71-1D85-AB41-A303-C1B70119D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F7525C-2BB6-1948-BC82-69948F1F9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B35C7-64F6-8243-AC70-F14643CE8C7A}"/>
              </a:ext>
            </a:extLst>
          </p:cNvPr>
          <p:cNvSpPr>
            <a:spLocks noGrp="1"/>
          </p:cNvSpPr>
          <p:nvPr>
            <p:ph type="dt" sz="half" idx="10"/>
          </p:nvPr>
        </p:nvSpPr>
        <p:spPr/>
        <p:txBody>
          <a:bodyPr/>
          <a:lstStyle/>
          <a:p>
            <a:fld id="{F0553BF2-BB03-F048-8B7E-4C490F828E27}" type="datetime1">
              <a:rPr lang="en-US" smtClean="0"/>
              <a:t>11/2/2021</a:t>
            </a:fld>
            <a:endParaRPr lang="en-US"/>
          </a:p>
        </p:txBody>
      </p:sp>
      <p:sp>
        <p:nvSpPr>
          <p:cNvPr id="6" name="Slide Number Placeholder 5">
            <a:extLst>
              <a:ext uri="{FF2B5EF4-FFF2-40B4-BE49-F238E27FC236}">
                <a16:creationId xmlns:a16="http://schemas.microsoft.com/office/drawing/2014/main" id="{DBDFD358-BF77-2C4A-8A12-949DF23E6DD2}"/>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117523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9978-1764-274A-BC25-4CB5549B2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D731B-D840-984E-B94A-25957E834C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D47FDA-C85E-C84A-8551-DC49F683A4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2C26B-9753-E542-BE7A-7EE5E5CE181B}"/>
              </a:ext>
            </a:extLst>
          </p:cNvPr>
          <p:cNvSpPr>
            <a:spLocks noGrp="1"/>
          </p:cNvSpPr>
          <p:nvPr>
            <p:ph type="dt" sz="half" idx="10"/>
          </p:nvPr>
        </p:nvSpPr>
        <p:spPr/>
        <p:txBody>
          <a:bodyPr/>
          <a:lstStyle/>
          <a:p>
            <a:fld id="{A6DD18C4-98D2-FA45-A978-8157632C5B59}" type="datetime1">
              <a:rPr lang="en-US" smtClean="0"/>
              <a:t>11/2/2021</a:t>
            </a:fld>
            <a:endParaRPr lang="en-US"/>
          </a:p>
        </p:txBody>
      </p:sp>
      <p:sp>
        <p:nvSpPr>
          <p:cNvPr id="7" name="Slide Number Placeholder 6">
            <a:extLst>
              <a:ext uri="{FF2B5EF4-FFF2-40B4-BE49-F238E27FC236}">
                <a16:creationId xmlns:a16="http://schemas.microsoft.com/office/drawing/2014/main" id="{4CB59AC3-2942-234B-BD84-C3E26649EA0C}"/>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1664297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FF8A-2EBA-6944-811C-B510DC751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ADEA29-F586-5341-9EA0-2255E77DD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B86EE0-5537-664B-B768-E5F70D240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DFD9B-18F4-4D4C-B053-05F48A330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0B9DE-2670-C946-AB41-5768C157E6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491379-0B1C-4849-A0F8-CFCFBAB83E5E}"/>
              </a:ext>
            </a:extLst>
          </p:cNvPr>
          <p:cNvSpPr>
            <a:spLocks noGrp="1"/>
          </p:cNvSpPr>
          <p:nvPr>
            <p:ph type="dt" sz="half" idx="10"/>
          </p:nvPr>
        </p:nvSpPr>
        <p:spPr/>
        <p:txBody>
          <a:bodyPr/>
          <a:lstStyle/>
          <a:p>
            <a:fld id="{AFFA998A-E652-6E40-93BE-05818D6A758C}" type="datetime1">
              <a:rPr lang="en-US" smtClean="0"/>
              <a:t>11/2/2021</a:t>
            </a:fld>
            <a:endParaRPr lang="en-US"/>
          </a:p>
        </p:txBody>
      </p:sp>
      <p:sp>
        <p:nvSpPr>
          <p:cNvPr id="9" name="Slide Number Placeholder 8">
            <a:extLst>
              <a:ext uri="{FF2B5EF4-FFF2-40B4-BE49-F238E27FC236}">
                <a16:creationId xmlns:a16="http://schemas.microsoft.com/office/drawing/2014/main" id="{9D1506C8-0E49-4D4A-B234-3A69BDB47584}"/>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3778844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BA3F7-29F9-394D-82DC-2DF064442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5BC727-108D-DC44-ADDB-A1600C7452C6}"/>
              </a:ext>
            </a:extLst>
          </p:cNvPr>
          <p:cNvSpPr>
            <a:spLocks noGrp="1"/>
          </p:cNvSpPr>
          <p:nvPr>
            <p:ph type="dt" sz="half" idx="10"/>
          </p:nvPr>
        </p:nvSpPr>
        <p:spPr/>
        <p:txBody>
          <a:bodyPr/>
          <a:lstStyle/>
          <a:p>
            <a:fld id="{95F66F07-A471-AF45-B983-3461D3619C85}" type="datetime1">
              <a:rPr lang="en-US" smtClean="0"/>
              <a:t>11/2/2021</a:t>
            </a:fld>
            <a:endParaRPr lang="en-US"/>
          </a:p>
        </p:txBody>
      </p:sp>
      <p:sp>
        <p:nvSpPr>
          <p:cNvPr id="4" name="Footer Placeholder 3">
            <a:extLst>
              <a:ext uri="{FF2B5EF4-FFF2-40B4-BE49-F238E27FC236}">
                <a16:creationId xmlns:a16="http://schemas.microsoft.com/office/drawing/2014/main" id="{1100A317-74A8-C947-8031-68CB2DDB61C0}"/>
              </a:ext>
            </a:extLst>
          </p:cNvPr>
          <p:cNvSpPr>
            <a:spLocks noGrp="1"/>
          </p:cNvSpPr>
          <p:nvPr>
            <p:ph type="ftr" sz="quarter" idx="11"/>
          </p:nvPr>
        </p:nvSpPr>
        <p:spPr>
          <a:xfrm>
            <a:off x="4038600" y="6356350"/>
            <a:ext cx="4114800" cy="365125"/>
          </a:xfrm>
          <a:prstGeom prst="rect">
            <a:avLst/>
          </a:prstGeom>
        </p:spPr>
        <p:txBody>
          <a:bodyPr/>
          <a:lstStyle/>
          <a:p>
            <a:r>
              <a:rPr lang="en-US"/>
              <a:t>Copyright© 2020 AGE-u-cate® Training Institute</a:t>
            </a:r>
          </a:p>
        </p:txBody>
      </p:sp>
      <p:sp>
        <p:nvSpPr>
          <p:cNvPr id="5" name="Slide Number Placeholder 4">
            <a:extLst>
              <a:ext uri="{FF2B5EF4-FFF2-40B4-BE49-F238E27FC236}">
                <a16:creationId xmlns:a16="http://schemas.microsoft.com/office/drawing/2014/main" id="{09D1422B-FDDC-3E4D-9800-6FE14234389B}"/>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306775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1F1DB-2413-4ADA-B7CD-E08CC6F34C77}"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2104162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D78F5-8E38-5D47-B5F7-7259E4D807BC}"/>
              </a:ext>
            </a:extLst>
          </p:cNvPr>
          <p:cNvSpPr>
            <a:spLocks noGrp="1"/>
          </p:cNvSpPr>
          <p:nvPr>
            <p:ph type="dt" sz="half" idx="10"/>
          </p:nvPr>
        </p:nvSpPr>
        <p:spPr/>
        <p:txBody>
          <a:bodyPr/>
          <a:lstStyle/>
          <a:p>
            <a:fld id="{63D8A609-0077-4649-AD09-5E0801281631}" type="datetime1">
              <a:rPr lang="en-US" smtClean="0"/>
              <a:t>11/2/2021</a:t>
            </a:fld>
            <a:endParaRPr lang="en-US"/>
          </a:p>
        </p:txBody>
      </p:sp>
      <p:sp>
        <p:nvSpPr>
          <p:cNvPr id="3" name="Footer Placeholder 2">
            <a:extLst>
              <a:ext uri="{FF2B5EF4-FFF2-40B4-BE49-F238E27FC236}">
                <a16:creationId xmlns:a16="http://schemas.microsoft.com/office/drawing/2014/main" id="{262BAA87-0459-8446-AA76-8CCA56A94350}"/>
              </a:ext>
            </a:extLst>
          </p:cNvPr>
          <p:cNvSpPr>
            <a:spLocks noGrp="1"/>
          </p:cNvSpPr>
          <p:nvPr>
            <p:ph type="ftr" sz="quarter" idx="11"/>
          </p:nvPr>
        </p:nvSpPr>
        <p:spPr>
          <a:xfrm>
            <a:off x="4038600" y="6356350"/>
            <a:ext cx="4114800" cy="365125"/>
          </a:xfrm>
          <a:prstGeom prst="rect">
            <a:avLst/>
          </a:prstGeom>
        </p:spPr>
        <p:txBody>
          <a:bodyPr/>
          <a:lstStyle/>
          <a:p>
            <a:r>
              <a:rPr lang="en-US"/>
              <a:t>Copyright© 2020 AGE-u-cate® Training Institute</a:t>
            </a:r>
          </a:p>
        </p:txBody>
      </p:sp>
      <p:sp>
        <p:nvSpPr>
          <p:cNvPr id="4" name="Slide Number Placeholder 3">
            <a:extLst>
              <a:ext uri="{FF2B5EF4-FFF2-40B4-BE49-F238E27FC236}">
                <a16:creationId xmlns:a16="http://schemas.microsoft.com/office/drawing/2014/main" id="{2464BE06-E337-CD47-9E9F-9D6184A0686F}"/>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429618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C9D5-C3EF-5745-AF09-DABBC212B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9514C6-E4B4-7B4C-AA35-E551DC6C0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BE8A68-3340-3F4C-B4DF-1D4F953B4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27A81-29E5-5B47-9672-525089B62AB2}"/>
              </a:ext>
            </a:extLst>
          </p:cNvPr>
          <p:cNvSpPr>
            <a:spLocks noGrp="1"/>
          </p:cNvSpPr>
          <p:nvPr>
            <p:ph type="dt" sz="half" idx="10"/>
          </p:nvPr>
        </p:nvSpPr>
        <p:spPr/>
        <p:txBody>
          <a:bodyPr/>
          <a:lstStyle/>
          <a:p>
            <a:fld id="{611432F9-3A6B-7D45-BB0D-5EE9E1E0B4D3}" type="datetime1">
              <a:rPr lang="en-US" smtClean="0"/>
              <a:t>11/2/2021</a:t>
            </a:fld>
            <a:endParaRPr lang="en-US"/>
          </a:p>
        </p:txBody>
      </p:sp>
      <p:sp>
        <p:nvSpPr>
          <p:cNvPr id="6" name="Footer Placeholder 5">
            <a:extLst>
              <a:ext uri="{FF2B5EF4-FFF2-40B4-BE49-F238E27FC236}">
                <a16:creationId xmlns:a16="http://schemas.microsoft.com/office/drawing/2014/main" id="{11D79245-C941-D643-80B0-A24FF636292E}"/>
              </a:ext>
            </a:extLst>
          </p:cNvPr>
          <p:cNvSpPr>
            <a:spLocks noGrp="1"/>
          </p:cNvSpPr>
          <p:nvPr>
            <p:ph type="ftr" sz="quarter" idx="11"/>
          </p:nvPr>
        </p:nvSpPr>
        <p:spPr>
          <a:xfrm>
            <a:off x="4038600" y="6356350"/>
            <a:ext cx="4114800" cy="365125"/>
          </a:xfrm>
          <a:prstGeom prst="rect">
            <a:avLst/>
          </a:prstGeom>
        </p:spPr>
        <p:txBody>
          <a:bodyPr/>
          <a:lstStyle/>
          <a:p>
            <a:r>
              <a:rPr lang="en-US"/>
              <a:t>Copyright© 2020 AGE-u-cate® Training Institute</a:t>
            </a:r>
          </a:p>
        </p:txBody>
      </p:sp>
      <p:sp>
        <p:nvSpPr>
          <p:cNvPr id="7" name="Slide Number Placeholder 6">
            <a:extLst>
              <a:ext uri="{FF2B5EF4-FFF2-40B4-BE49-F238E27FC236}">
                <a16:creationId xmlns:a16="http://schemas.microsoft.com/office/drawing/2014/main" id="{1366C504-C1B4-FB41-A3E4-5F8E722062B5}"/>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1148737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CEF0-DC7D-B54C-B5A0-7341E2811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DAC3E-D886-4D49-B94C-61132A713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ABD67-F69F-DE41-9FCE-329821A87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7BAE6-D26F-B544-8A1B-5F9B1BC82512}"/>
              </a:ext>
            </a:extLst>
          </p:cNvPr>
          <p:cNvSpPr>
            <a:spLocks noGrp="1"/>
          </p:cNvSpPr>
          <p:nvPr>
            <p:ph type="dt" sz="half" idx="10"/>
          </p:nvPr>
        </p:nvSpPr>
        <p:spPr/>
        <p:txBody>
          <a:bodyPr/>
          <a:lstStyle/>
          <a:p>
            <a:fld id="{2DE21AEF-E6D8-B843-8139-FFBA56825A6F}" type="datetime1">
              <a:rPr lang="en-US" smtClean="0"/>
              <a:t>11/2/2021</a:t>
            </a:fld>
            <a:endParaRPr lang="en-US"/>
          </a:p>
        </p:txBody>
      </p:sp>
      <p:sp>
        <p:nvSpPr>
          <p:cNvPr id="6" name="Footer Placeholder 5">
            <a:extLst>
              <a:ext uri="{FF2B5EF4-FFF2-40B4-BE49-F238E27FC236}">
                <a16:creationId xmlns:a16="http://schemas.microsoft.com/office/drawing/2014/main" id="{01527A08-A117-5A4E-BCCA-DC2E66D31EDE}"/>
              </a:ext>
            </a:extLst>
          </p:cNvPr>
          <p:cNvSpPr>
            <a:spLocks noGrp="1"/>
          </p:cNvSpPr>
          <p:nvPr>
            <p:ph type="ftr" sz="quarter" idx="11"/>
          </p:nvPr>
        </p:nvSpPr>
        <p:spPr>
          <a:xfrm>
            <a:off x="4038600" y="6356350"/>
            <a:ext cx="4114800" cy="365125"/>
          </a:xfrm>
          <a:prstGeom prst="rect">
            <a:avLst/>
          </a:prstGeom>
        </p:spPr>
        <p:txBody>
          <a:bodyPr/>
          <a:lstStyle/>
          <a:p>
            <a:r>
              <a:rPr lang="en-US"/>
              <a:t>Copyright© 2020 AGE-u-cate® Training Institute</a:t>
            </a:r>
          </a:p>
        </p:txBody>
      </p:sp>
      <p:sp>
        <p:nvSpPr>
          <p:cNvPr id="7" name="Slide Number Placeholder 6">
            <a:extLst>
              <a:ext uri="{FF2B5EF4-FFF2-40B4-BE49-F238E27FC236}">
                <a16:creationId xmlns:a16="http://schemas.microsoft.com/office/drawing/2014/main" id="{A813B708-CD14-B445-8F09-0A463A918490}"/>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2232221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A559-2596-CE43-87F9-1C21AA7018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7B9405-5C32-E64F-8F5E-1F13612310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C5E5B-33D6-6644-A314-248B9207A0B1}"/>
              </a:ext>
            </a:extLst>
          </p:cNvPr>
          <p:cNvSpPr>
            <a:spLocks noGrp="1"/>
          </p:cNvSpPr>
          <p:nvPr>
            <p:ph type="dt" sz="half" idx="10"/>
          </p:nvPr>
        </p:nvSpPr>
        <p:spPr/>
        <p:txBody>
          <a:bodyPr/>
          <a:lstStyle/>
          <a:p>
            <a:fld id="{88074DC1-0C42-434F-92C0-5A81D5E1B8AF}" type="datetime1">
              <a:rPr lang="en-US" smtClean="0"/>
              <a:t>11/2/2021</a:t>
            </a:fld>
            <a:endParaRPr lang="en-US"/>
          </a:p>
        </p:txBody>
      </p:sp>
      <p:sp>
        <p:nvSpPr>
          <p:cNvPr id="5" name="Footer Placeholder 4">
            <a:extLst>
              <a:ext uri="{FF2B5EF4-FFF2-40B4-BE49-F238E27FC236}">
                <a16:creationId xmlns:a16="http://schemas.microsoft.com/office/drawing/2014/main" id="{6B1CB86D-7AB3-5740-B00A-3009156F3265}"/>
              </a:ext>
            </a:extLst>
          </p:cNvPr>
          <p:cNvSpPr>
            <a:spLocks noGrp="1"/>
          </p:cNvSpPr>
          <p:nvPr>
            <p:ph type="ftr" sz="quarter" idx="11"/>
          </p:nvPr>
        </p:nvSpPr>
        <p:spPr>
          <a:xfrm>
            <a:off x="4038600" y="6356350"/>
            <a:ext cx="4114800" cy="365125"/>
          </a:xfrm>
          <a:prstGeom prst="rect">
            <a:avLst/>
          </a:prstGeom>
        </p:spPr>
        <p:txBody>
          <a:bodyPr/>
          <a:lstStyle/>
          <a:p>
            <a:r>
              <a:rPr lang="en-US"/>
              <a:t>Copyright© 2020 AGE-u-cate® Training Institute</a:t>
            </a:r>
          </a:p>
        </p:txBody>
      </p:sp>
      <p:sp>
        <p:nvSpPr>
          <p:cNvPr id="6" name="Slide Number Placeholder 5">
            <a:extLst>
              <a:ext uri="{FF2B5EF4-FFF2-40B4-BE49-F238E27FC236}">
                <a16:creationId xmlns:a16="http://schemas.microsoft.com/office/drawing/2014/main" id="{56BEE1DF-F141-FC4D-BEBB-C869A1B61D76}"/>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350536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ECF773-F39B-554C-AFD3-06155575A9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68DA91-BC5B-9844-86CC-7E56E9F56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4923D-9EB1-8F43-9291-05679635A469}"/>
              </a:ext>
            </a:extLst>
          </p:cNvPr>
          <p:cNvSpPr>
            <a:spLocks noGrp="1"/>
          </p:cNvSpPr>
          <p:nvPr>
            <p:ph type="dt" sz="half" idx="10"/>
          </p:nvPr>
        </p:nvSpPr>
        <p:spPr/>
        <p:txBody>
          <a:bodyPr/>
          <a:lstStyle/>
          <a:p>
            <a:fld id="{A9859788-9F16-A844-89B9-46DFC3DC97BA}" type="datetime1">
              <a:rPr lang="en-US" smtClean="0"/>
              <a:t>11/2/2021</a:t>
            </a:fld>
            <a:endParaRPr lang="en-US"/>
          </a:p>
        </p:txBody>
      </p:sp>
      <p:sp>
        <p:nvSpPr>
          <p:cNvPr id="5" name="Footer Placeholder 4">
            <a:extLst>
              <a:ext uri="{FF2B5EF4-FFF2-40B4-BE49-F238E27FC236}">
                <a16:creationId xmlns:a16="http://schemas.microsoft.com/office/drawing/2014/main" id="{73B9E74D-460B-1541-8DD9-ECB2CB594CE9}"/>
              </a:ext>
            </a:extLst>
          </p:cNvPr>
          <p:cNvSpPr>
            <a:spLocks noGrp="1"/>
          </p:cNvSpPr>
          <p:nvPr>
            <p:ph type="ftr" sz="quarter" idx="11"/>
          </p:nvPr>
        </p:nvSpPr>
        <p:spPr>
          <a:xfrm>
            <a:off x="4038600" y="6356350"/>
            <a:ext cx="4114800" cy="365125"/>
          </a:xfrm>
          <a:prstGeom prst="rect">
            <a:avLst/>
          </a:prstGeom>
        </p:spPr>
        <p:txBody>
          <a:bodyPr/>
          <a:lstStyle/>
          <a:p>
            <a:r>
              <a:rPr lang="en-US"/>
              <a:t>Copyright© 2020 AGE-u-cate® Training Institute</a:t>
            </a:r>
          </a:p>
        </p:txBody>
      </p:sp>
      <p:sp>
        <p:nvSpPr>
          <p:cNvPr id="6" name="Slide Number Placeholder 5">
            <a:extLst>
              <a:ext uri="{FF2B5EF4-FFF2-40B4-BE49-F238E27FC236}">
                <a16:creationId xmlns:a16="http://schemas.microsoft.com/office/drawing/2014/main" id="{B2E6633B-A27D-8D48-9AFF-914309E33C15}"/>
              </a:ext>
            </a:extLst>
          </p:cNvPr>
          <p:cNvSpPr>
            <a:spLocks noGrp="1"/>
          </p:cNvSpPr>
          <p:nvPr>
            <p:ph type="sldNum" sz="quarter" idx="12"/>
          </p:nvPr>
        </p:nvSpPr>
        <p:spPr/>
        <p:txBody>
          <a:bodyPr/>
          <a:lstStyle/>
          <a:p>
            <a:fld id="{D53B3C6A-F36B-084E-B093-A22220E78717}" type="slidenum">
              <a:rPr lang="en-US" smtClean="0"/>
              <a:t>‹#›</a:t>
            </a:fld>
            <a:endParaRPr lang="en-US"/>
          </a:p>
        </p:txBody>
      </p:sp>
    </p:spTree>
    <p:extLst>
      <p:ext uri="{BB962C8B-B14F-4D97-AF65-F5344CB8AC3E}">
        <p14:creationId xmlns:p14="http://schemas.microsoft.com/office/powerpoint/2010/main" val="213760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A1F1DB-2413-4ADA-B7CD-E08CC6F34C77}"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31046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A1F1DB-2413-4ADA-B7CD-E08CC6F34C77}"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106584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1F1DB-2413-4ADA-B7CD-E08CC6F34C77}"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240093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1F1DB-2413-4ADA-B7CD-E08CC6F34C77}"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38353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A1F1DB-2413-4ADA-B7CD-E08CC6F34C77}"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60265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A1F1DB-2413-4ADA-B7CD-E08CC6F34C77}"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18181-6BE1-407C-99B8-5FBD3F1DB68E}" type="slidenum">
              <a:rPr lang="en-US" smtClean="0"/>
              <a:t>‹#›</a:t>
            </a:fld>
            <a:endParaRPr lang="en-US"/>
          </a:p>
        </p:txBody>
      </p:sp>
    </p:spTree>
    <p:extLst>
      <p:ext uri="{BB962C8B-B14F-4D97-AF65-F5344CB8AC3E}">
        <p14:creationId xmlns:p14="http://schemas.microsoft.com/office/powerpoint/2010/main" val="32614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1F1DB-2413-4ADA-B7CD-E08CC6F34C77}"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18181-6BE1-407C-99B8-5FBD3F1DB68E}" type="slidenum">
              <a:rPr lang="en-US" smtClean="0"/>
              <a:t>‹#›</a:t>
            </a:fld>
            <a:endParaRPr lang="en-US"/>
          </a:p>
        </p:txBody>
      </p:sp>
    </p:spTree>
    <p:extLst>
      <p:ext uri="{BB962C8B-B14F-4D97-AF65-F5344CB8AC3E}">
        <p14:creationId xmlns:p14="http://schemas.microsoft.com/office/powerpoint/2010/main" val="3590272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37A5C-9757-4E0F-B46C-18C323AB1D4D}"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7889A-AA43-4D6F-82E7-DEE8F7AB0E83}" type="slidenum">
              <a:rPr lang="en-US" smtClean="0"/>
              <a:t>‹#›</a:t>
            </a:fld>
            <a:endParaRPr lang="en-US"/>
          </a:p>
        </p:txBody>
      </p:sp>
    </p:spTree>
    <p:extLst>
      <p:ext uri="{BB962C8B-B14F-4D97-AF65-F5344CB8AC3E}">
        <p14:creationId xmlns:p14="http://schemas.microsoft.com/office/powerpoint/2010/main" val="14177751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F22C3-903A-9746-B0A4-C32995F50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FA7355-26BE-DA45-91A0-22E8A6164D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23CF5-0BBE-0B4A-94B3-DACC90F49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E9085-AEED-2740-A876-F5187297CCDD}" type="datetime1">
              <a:rPr lang="en-US" smtClean="0"/>
              <a:t>11/2/2021</a:t>
            </a:fld>
            <a:endParaRPr lang="en-US"/>
          </a:p>
        </p:txBody>
      </p:sp>
      <p:sp>
        <p:nvSpPr>
          <p:cNvPr id="6" name="Slide Number Placeholder 5">
            <a:extLst>
              <a:ext uri="{FF2B5EF4-FFF2-40B4-BE49-F238E27FC236}">
                <a16:creationId xmlns:a16="http://schemas.microsoft.com/office/drawing/2014/main" id="{60546336-B2CC-8648-AD3D-3B6A7D816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B3C6A-F36B-084E-B093-A22220E78717}"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03F68E80-A6E8-254C-8069-342493A40AC9}"/>
              </a:ext>
            </a:extLst>
          </p:cNvPr>
          <p:cNvPicPr>
            <a:picLocks noChangeAspect="1"/>
          </p:cNvPicPr>
          <p:nvPr userDrawn="1"/>
        </p:nvPicPr>
        <p:blipFill>
          <a:blip r:embed="rId13"/>
          <a:stretch>
            <a:fillRect/>
          </a:stretch>
        </p:blipFill>
        <p:spPr>
          <a:xfrm>
            <a:off x="4726899" y="6081842"/>
            <a:ext cx="2108218" cy="549015"/>
          </a:xfrm>
          <a:prstGeom prst="rect">
            <a:avLst/>
          </a:prstGeom>
        </p:spPr>
      </p:pic>
    </p:spTree>
    <p:extLst>
      <p:ext uri="{BB962C8B-B14F-4D97-AF65-F5344CB8AC3E}">
        <p14:creationId xmlns:p14="http://schemas.microsoft.com/office/powerpoint/2010/main" val="9158596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vimeo.com/250127784/53277dd8c3"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mailto:AmandaK.Distefano@Maryland.gov"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hyperlink" Target="http://www.ageucate.com/" TargetMode="Externa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hyperlink" Target="mailto:AmandaK.Distefano@maryland.gov" TargetMode="External"/><Relationship Id="rId4" Type="http://schemas.openxmlformats.org/officeDocument/2006/relationships/hyperlink" Target="mailto:cameron.pollock1@maryland.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hyperlink" Target="https://marylandaccesspoint.211md.org/explore-my-options/alzheimers-disease-related-dementia/assessment/?_ga=2.26009144.480712642.1635867381-884580820.1628014137"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alz.org/alzheimers-dementia/10_signs" TargetMode="External"/><Relationship Id="rId7" Type="http://schemas.openxmlformats.org/officeDocument/2006/relationships/image" Target="../media/image10.png"/><Relationship Id="rId2" Type="http://schemas.openxmlformats.org/officeDocument/2006/relationships/hyperlink" Target="https://www.alz.org/" TargetMode="Externa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www.alz.org/help-support/community/support-group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4.xml"/><Relationship Id="rId6" Type="http://schemas.openxmlformats.org/officeDocument/2006/relationships/hyperlink" Target="https://marylandaccesspoint.211md.org/explore-my-options/alzheimers-disease-related-dementia/" TargetMode="Externa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3B21-C67B-4CF2-834F-DF22E62812E9}"/>
              </a:ext>
            </a:extLst>
          </p:cNvPr>
          <p:cNvSpPr>
            <a:spLocks noGrp="1"/>
          </p:cNvSpPr>
          <p:nvPr>
            <p:ph type="ctrTitle"/>
          </p:nvPr>
        </p:nvSpPr>
        <p:spPr/>
        <p:txBody>
          <a:bodyPr>
            <a:normAutofit/>
          </a:bodyPr>
          <a:lstStyle/>
          <a:p>
            <a:r>
              <a:rPr lang="en-US" sz="4000" b="1" dirty="0">
                <a:solidFill>
                  <a:srgbClr val="C00000"/>
                </a:solidFill>
                <a:latin typeface="+mn-lt"/>
              </a:rPr>
              <a:t>Maryland's Dementia Capable </a:t>
            </a:r>
            <a:br>
              <a:rPr lang="en-US" sz="4000" b="1" dirty="0">
                <a:solidFill>
                  <a:srgbClr val="C00000"/>
                </a:solidFill>
                <a:latin typeface="+mn-lt"/>
              </a:rPr>
            </a:br>
            <a:r>
              <a:rPr lang="en-US" sz="4000" b="1" dirty="0">
                <a:solidFill>
                  <a:srgbClr val="C00000"/>
                </a:solidFill>
                <a:latin typeface="+mn-lt"/>
              </a:rPr>
              <a:t>Community Connections Grant </a:t>
            </a:r>
            <a:br>
              <a:rPr lang="en-US" sz="4000" b="1" dirty="0">
                <a:solidFill>
                  <a:srgbClr val="C00000"/>
                </a:solidFill>
                <a:latin typeface="+mn-lt"/>
              </a:rPr>
            </a:br>
            <a:endParaRPr lang="en-US" sz="4000" b="1" dirty="0">
              <a:solidFill>
                <a:srgbClr val="C00000"/>
              </a:solidFill>
              <a:latin typeface="+mn-lt"/>
            </a:endParaRPr>
          </a:p>
        </p:txBody>
      </p:sp>
      <p:sp>
        <p:nvSpPr>
          <p:cNvPr id="3" name="Subtitle 2">
            <a:extLst>
              <a:ext uri="{FF2B5EF4-FFF2-40B4-BE49-F238E27FC236}">
                <a16:creationId xmlns:a16="http://schemas.microsoft.com/office/drawing/2014/main" id="{0591C3CD-A4DA-4DB8-9303-FF8571E7484D}"/>
              </a:ext>
            </a:extLst>
          </p:cNvPr>
          <p:cNvSpPr>
            <a:spLocks noGrp="1"/>
          </p:cNvSpPr>
          <p:nvPr>
            <p:ph type="subTitle" idx="1"/>
          </p:nvPr>
        </p:nvSpPr>
        <p:spPr/>
        <p:txBody>
          <a:bodyPr/>
          <a:lstStyle/>
          <a:p>
            <a:r>
              <a:rPr lang="en-US" dirty="0"/>
              <a:t>Presentation and Dementia Live® Demonstration</a:t>
            </a:r>
          </a:p>
          <a:p>
            <a:r>
              <a:rPr lang="en-US" dirty="0"/>
              <a:t>for the Maryland Living Well Center of Excellence Academy </a:t>
            </a:r>
          </a:p>
          <a:p>
            <a:r>
              <a:rPr lang="en-US" dirty="0"/>
              <a:t>November 4</a:t>
            </a:r>
            <a:r>
              <a:rPr lang="en-US" baseline="30000" dirty="0"/>
              <a:t>th</a:t>
            </a:r>
            <a:r>
              <a:rPr lang="en-US" dirty="0"/>
              <a:t>, 2021</a:t>
            </a:r>
          </a:p>
        </p:txBody>
      </p:sp>
      <p:sp>
        <p:nvSpPr>
          <p:cNvPr id="5" name="TextBox 4">
            <a:extLst>
              <a:ext uri="{FF2B5EF4-FFF2-40B4-BE49-F238E27FC236}">
                <a16:creationId xmlns:a16="http://schemas.microsoft.com/office/drawing/2014/main" id="{8D1A5F7B-B30A-4C71-B360-207973DC282D}"/>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84EBFB50-4BD6-4D26-9C27-F098A9117F38}"/>
              </a:ext>
            </a:extLst>
          </p:cNvPr>
          <p:cNvSpPr txBox="1"/>
          <p:nvPr/>
        </p:nvSpPr>
        <p:spPr>
          <a:xfrm>
            <a:off x="3048000" y="3244334"/>
            <a:ext cx="6096000" cy="369332"/>
          </a:xfrm>
          <a:prstGeom prst="rect">
            <a:avLst/>
          </a:prstGeom>
          <a:noFill/>
        </p:spPr>
        <p:txBody>
          <a:bodyPr wrap="square">
            <a:spAutoFit/>
          </a:bodyPr>
          <a:lstStyle/>
          <a:p>
            <a:r>
              <a:rPr lang="en-US" b="0" dirty="0">
                <a:effectLst/>
              </a:rPr>
              <a:t> </a:t>
            </a:r>
            <a:endParaRPr lang="en-US" dirty="0"/>
          </a:p>
        </p:txBody>
      </p:sp>
      <p:pic>
        <p:nvPicPr>
          <p:cNvPr id="1028" name="Picture 4" descr="Image of a head with blocks moving around. ">
            <a:extLst>
              <a:ext uri="{FF2B5EF4-FFF2-40B4-BE49-F238E27FC236}">
                <a16:creationId xmlns:a16="http://schemas.microsoft.com/office/drawing/2014/main" id="{2B2E9F4D-E946-417D-9662-6C1A42D31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24" y="1292225"/>
            <a:ext cx="2047875" cy="20478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oogle Shape;92;p14">
            <a:extLst>
              <a:ext uri="{FF2B5EF4-FFF2-40B4-BE49-F238E27FC236}">
                <a16:creationId xmlns:a16="http://schemas.microsoft.com/office/drawing/2014/main" id="{B731A908-E6CE-4157-8690-872713B51E52}"/>
              </a:ext>
            </a:extLst>
          </p:cNvPr>
          <p:cNvGrpSpPr/>
          <p:nvPr/>
        </p:nvGrpSpPr>
        <p:grpSpPr>
          <a:xfrm>
            <a:off x="0" y="0"/>
            <a:ext cx="12192000" cy="419450"/>
            <a:chOff x="0" y="0"/>
            <a:chExt cx="13411200" cy="730016"/>
          </a:xfrm>
        </p:grpSpPr>
        <p:pic>
          <p:nvPicPr>
            <p:cNvPr id="13" name="Google Shape;93;p14">
              <a:extLst>
                <a:ext uri="{FF2B5EF4-FFF2-40B4-BE49-F238E27FC236}">
                  <a16:creationId xmlns:a16="http://schemas.microsoft.com/office/drawing/2014/main" id="{288916B6-8626-4538-BA06-F701549B589A}"/>
                </a:ext>
              </a:extLst>
            </p:cNvPr>
            <p:cNvPicPr preferRelativeResize="0"/>
            <p:nvPr/>
          </p:nvPicPr>
          <p:blipFill rotWithShape="1">
            <a:blip r:embed="rId3">
              <a:alphaModFix/>
            </a:blip>
            <a:srcRect/>
            <a:stretch/>
          </p:blipFill>
          <p:spPr>
            <a:xfrm>
              <a:off x="1508760" y="0"/>
              <a:ext cx="11902440" cy="730016"/>
            </a:xfrm>
            <a:prstGeom prst="rect">
              <a:avLst/>
            </a:prstGeom>
            <a:noFill/>
            <a:ln>
              <a:noFill/>
            </a:ln>
          </p:spPr>
        </p:pic>
        <p:sp>
          <p:nvSpPr>
            <p:cNvPr id="14" name="Google Shape;94;p14">
              <a:extLst>
                <a:ext uri="{FF2B5EF4-FFF2-40B4-BE49-F238E27FC236}">
                  <a16:creationId xmlns:a16="http://schemas.microsoft.com/office/drawing/2014/main" id="{42992529-8A6A-40E4-BE8B-9C8AC72385F1}"/>
                </a:ext>
              </a:extLst>
            </p:cNvPr>
            <p:cNvSpPr/>
            <p:nvPr/>
          </p:nvSpPr>
          <p:spPr>
            <a:xfrm>
              <a:off x="0" y="0"/>
              <a:ext cx="9406486" cy="729835"/>
            </a:xfrm>
            <a:custGeom>
              <a:avLst/>
              <a:gdLst/>
              <a:ahLst/>
              <a:cxnLst/>
              <a:rect l="l" t="t" r="r" b="b"/>
              <a:pathLst>
                <a:path w="2983818" h="231510" extrusionOk="0">
                  <a:moveTo>
                    <a:pt x="0" y="0"/>
                  </a:moveTo>
                  <a:lnTo>
                    <a:pt x="2983818" y="0"/>
                  </a:lnTo>
                  <a:lnTo>
                    <a:pt x="2983818" y="231510"/>
                  </a:lnTo>
                  <a:lnTo>
                    <a:pt x="0" y="231510"/>
                  </a:lnTo>
                  <a:close/>
                </a:path>
              </a:pathLst>
            </a:custGeom>
            <a:solidFill>
              <a:srgbClr val="FFC838"/>
            </a:solidFill>
            <a:ln>
              <a:noFill/>
            </a:ln>
          </p:spPr>
        </p:sp>
      </p:grpSp>
      <p:pic>
        <p:nvPicPr>
          <p:cNvPr id="17" name="Picture 7">
            <a:extLst>
              <a:ext uri="{FF2B5EF4-FFF2-40B4-BE49-F238E27FC236}">
                <a16:creationId xmlns:a16="http://schemas.microsoft.com/office/drawing/2014/main" id="{9C03AC61-D825-4500-A4C0-FCDE3734FDE3}"/>
              </a:ext>
            </a:extLst>
          </p:cNvPr>
          <p:cNvPicPr>
            <a:picLocks noChangeAspect="1"/>
          </p:cNvPicPr>
          <p:nvPr/>
        </p:nvPicPr>
        <p:blipFill>
          <a:blip r:embed="rId4"/>
          <a:srcRect t="87112" b="304"/>
          <a:stretch>
            <a:fillRect/>
          </a:stretch>
        </p:blipFill>
        <p:spPr>
          <a:xfrm>
            <a:off x="0" y="6146078"/>
            <a:ext cx="12192000" cy="711922"/>
          </a:xfrm>
          <a:prstGeom prst="rect">
            <a:avLst/>
          </a:prstGeom>
        </p:spPr>
      </p:pic>
    </p:spTree>
    <p:extLst>
      <p:ext uri="{BB962C8B-B14F-4D97-AF65-F5344CB8AC3E}">
        <p14:creationId xmlns:p14="http://schemas.microsoft.com/office/powerpoint/2010/main" val="1120395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5327CD12-A6CF-489C-ADCF-17D7E56C7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B4E48C8E-1009-4750-9630-436223C9E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3" name="Freeform 5">
              <a:extLst>
                <a:ext uri="{FF2B5EF4-FFF2-40B4-BE49-F238E27FC236}">
                  <a16:creationId xmlns:a16="http://schemas.microsoft.com/office/drawing/2014/main" id="{70ACFF1E-E5E6-43E9-A5B7-33E0BEBD6E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
              <a:extLst>
                <a:ext uri="{FF2B5EF4-FFF2-40B4-BE49-F238E27FC236}">
                  <a16:creationId xmlns:a16="http://schemas.microsoft.com/office/drawing/2014/main" id="{C217FABC-C638-4392-847B-1D5D24ACF2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7">
              <a:extLst>
                <a:ext uri="{FF2B5EF4-FFF2-40B4-BE49-F238E27FC236}">
                  <a16:creationId xmlns:a16="http://schemas.microsoft.com/office/drawing/2014/main" id="{5F4D7986-89F7-4A82-BCE1-D3748FA19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8">
              <a:extLst>
                <a:ext uri="{FF2B5EF4-FFF2-40B4-BE49-F238E27FC236}">
                  <a16:creationId xmlns:a16="http://schemas.microsoft.com/office/drawing/2014/main" id="{086EDA91-62A8-4A58-8FD1-50579B98CC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9">
              <a:extLst>
                <a:ext uri="{FF2B5EF4-FFF2-40B4-BE49-F238E27FC236}">
                  <a16:creationId xmlns:a16="http://schemas.microsoft.com/office/drawing/2014/main" id="{D2FE2666-E34E-4114-988D-0D6E0E7EFE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0">
              <a:extLst>
                <a:ext uri="{FF2B5EF4-FFF2-40B4-BE49-F238E27FC236}">
                  <a16:creationId xmlns:a16="http://schemas.microsoft.com/office/drawing/2014/main" id="{30447EE7-0C29-4B15-AABB-C0C4A8F6A7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1">
              <a:extLst>
                <a:ext uri="{FF2B5EF4-FFF2-40B4-BE49-F238E27FC236}">
                  <a16:creationId xmlns:a16="http://schemas.microsoft.com/office/drawing/2014/main" id="{D5347D5C-1205-4D74-AA55-A6AC8C781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2">
              <a:extLst>
                <a:ext uri="{FF2B5EF4-FFF2-40B4-BE49-F238E27FC236}">
                  <a16:creationId xmlns:a16="http://schemas.microsoft.com/office/drawing/2014/main" id="{13696D3F-405F-490D-AF68-9BBDC7DDDA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3">
              <a:extLst>
                <a:ext uri="{FF2B5EF4-FFF2-40B4-BE49-F238E27FC236}">
                  <a16:creationId xmlns:a16="http://schemas.microsoft.com/office/drawing/2014/main" id="{8194048F-FCD0-4944-9723-14BFD0715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4">
              <a:extLst>
                <a:ext uri="{FF2B5EF4-FFF2-40B4-BE49-F238E27FC236}">
                  <a16:creationId xmlns:a16="http://schemas.microsoft.com/office/drawing/2014/main" id="{F634E52A-02AD-4955-AA3F-8E8935F41F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5">
              <a:extLst>
                <a:ext uri="{FF2B5EF4-FFF2-40B4-BE49-F238E27FC236}">
                  <a16:creationId xmlns:a16="http://schemas.microsoft.com/office/drawing/2014/main" id="{99E661E3-26F4-4992-B424-91AAE0A006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6">
              <a:extLst>
                <a:ext uri="{FF2B5EF4-FFF2-40B4-BE49-F238E27FC236}">
                  <a16:creationId xmlns:a16="http://schemas.microsoft.com/office/drawing/2014/main" id="{65FC5C1D-91B5-4EBF-9A3E-BB5DC1E2A7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7">
              <a:extLst>
                <a:ext uri="{FF2B5EF4-FFF2-40B4-BE49-F238E27FC236}">
                  <a16:creationId xmlns:a16="http://schemas.microsoft.com/office/drawing/2014/main" id="{6D39CDA7-D7D3-4FED-B2BA-40464AA42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8">
              <a:extLst>
                <a:ext uri="{FF2B5EF4-FFF2-40B4-BE49-F238E27FC236}">
                  <a16:creationId xmlns:a16="http://schemas.microsoft.com/office/drawing/2014/main" id="{F7F716E2-501F-47E8-9626-D9EC5492C1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9">
              <a:extLst>
                <a:ext uri="{FF2B5EF4-FFF2-40B4-BE49-F238E27FC236}">
                  <a16:creationId xmlns:a16="http://schemas.microsoft.com/office/drawing/2014/main" id="{3074FC5C-533A-4B99-8B9E-ED1C65AE6F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20">
              <a:extLst>
                <a:ext uri="{FF2B5EF4-FFF2-40B4-BE49-F238E27FC236}">
                  <a16:creationId xmlns:a16="http://schemas.microsoft.com/office/drawing/2014/main" id="{00EDCFC2-0B77-4D95-8F8E-DB60A85F2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21">
              <a:extLst>
                <a:ext uri="{FF2B5EF4-FFF2-40B4-BE49-F238E27FC236}">
                  <a16:creationId xmlns:a16="http://schemas.microsoft.com/office/drawing/2014/main" id="{974CB405-A36B-4456-9DE3-EBE212552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22">
              <a:extLst>
                <a:ext uri="{FF2B5EF4-FFF2-40B4-BE49-F238E27FC236}">
                  <a16:creationId xmlns:a16="http://schemas.microsoft.com/office/drawing/2014/main" id="{BD84B494-4095-4E61-B65F-34F5C6BC8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23">
              <a:extLst>
                <a:ext uri="{FF2B5EF4-FFF2-40B4-BE49-F238E27FC236}">
                  <a16:creationId xmlns:a16="http://schemas.microsoft.com/office/drawing/2014/main" id="{33484AA0-BE6E-4F8B-85CF-9C4C750F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C7D38E5F-6E59-41DA-B3CA-6AD28BF64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3893141"/>
            <a:ext cx="8845667" cy="1771275"/>
            <a:chOff x="1669293" y="3893141"/>
            <a:chExt cx="8845667" cy="1771275"/>
          </a:xfrm>
        </p:grpSpPr>
        <p:sp>
          <p:nvSpPr>
            <p:cNvPr id="94" name="Isosceles Triangle 39">
              <a:extLst>
                <a:ext uri="{FF2B5EF4-FFF2-40B4-BE49-F238E27FC236}">
                  <a16:creationId xmlns:a16="http://schemas.microsoft.com/office/drawing/2014/main" id="{9AF9BC5C-44FD-4080-8C54-CC4E5F83F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BA884903-3516-494A-B966-3E7651567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3893141"/>
              <a:ext cx="8845667"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1D7D9D6-86D4-CD4E-AA3B-CDD2957F04B3}"/>
              </a:ext>
            </a:extLst>
          </p:cNvPr>
          <p:cNvSpPr>
            <a:spLocks noGrp="1"/>
          </p:cNvSpPr>
          <p:nvPr>
            <p:ph type="ctrTitle"/>
          </p:nvPr>
        </p:nvSpPr>
        <p:spPr>
          <a:xfrm>
            <a:off x="1759236" y="3980237"/>
            <a:ext cx="8672295" cy="727748"/>
          </a:xfrm>
        </p:spPr>
        <p:txBody>
          <a:bodyPr>
            <a:normAutofit fontScale="90000"/>
          </a:bodyPr>
          <a:lstStyle/>
          <a:p>
            <a:r>
              <a:rPr lang="en-US" sz="4000" dirty="0">
                <a:solidFill>
                  <a:srgbClr val="FFFFFE"/>
                </a:solidFill>
              </a:rPr>
              <a:t>The </a:t>
            </a:r>
            <a:r>
              <a:rPr lang="en-US" sz="4000" i="1" dirty="0">
                <a:solidFill>
                  <a:srgbClr val="FFFFFE"/>
                </a:solidFill>
              </a:rPr>
              <a:t>Virtual</a:t>
            </a:r>
            <a:r>
              <a:rPr lang="en-US" sz="4000" dirty="0">
                <a:solidFill>
                  <a:srgbClr val="FFFFFE"/>
                </a:solidFill>
              </a:rPr>
              <a:t> Experience DEMO</a:t>
            </a:r>
            <a:br>
              <a:rPr lang="en-US" sz="2200" dirty="0">
                <a:solidFill>
                  <a:srgbClr val="FFFFFE"/>
                </a:solidFill>
              </a:rPr>
            </a:br>
            <a:endParaRPr lang="en-US" sz="2200" dirty="0">
              <a:solidFill>
                <a:srgbClr val="FFFFFE"/>
              </a:solidFill>
            </a:endParaRPr>
          </a:p>
        </p:txBody>
      </p:sp>
      <p:sp>
        <p:nvSpPr>
          <p:cNvPr id="3" name="Subtitle 2">
            <a:extLst>
              <a:ext uri="{FF2B5EF4-FFF2-40B4-BE49-F238E27FC236}">
                <a16:creationId xmlns:a16="http://schemas.microsoft.com/office/drawing/2014/main" id="{8944E16B-CBAA-8D40-AE2B-CB1CDB6CD0AE}"/>
              </a:ext>
            </a:extLst>
          </p:cNvPr>
          <p:cNvSpPr>
            <a:spLocks noGrp="1"/>
          </p:cNvSpPr>
          <p:nvPr>
            <p:ph type="subTitle" idx="1"/>
          </p:nvPr>
        </p:nvSpPr>
        <p:spPr>
          <a:xfrm>
            <a:off x="2890450" y="4616100"/>
            <a:ext cx="7069377" cy="1007317"/>
          </a:xfrm>
        </p:spPr>
        <p:txBody>
          <a:bodyPr>
            <a:normAutofit/>
          </a:bodyPr>
          <a:lstStyle/>
          <a:p>
            <a:r>
              <a:rPr lang="en-US" sz="1800" dirty="0">
                <a:solidFill>
                  <a:srgbClr val="FFFFFE"/>
                </a:solidFill>
              </a:rPr>
              <a:t>Presented by Amanda Distefano, Long Term Services Administrator, Maryland Department of Aging </a:t>
            </a:r>
          </a:p>
        </p:txBody>
      </p:sp>
      <p:sp>
        <p:nvSpPr>
          <p:cNvPr id="97" name="Rectangle 96">
            <a:extLst>
              <a:ext uri="{FF2B5EF4-FFF2-40B4-BE49-F238E27FC236}">
                <a16:creationId xmlns:a16="http://schemas.microsoft.com/office/drawing/2014/main" id="{D2019510-1F68-48FE-8C72-905BF5582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032" y="1179555"/>
            <a:ext cx="8850737" cy="262144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 clock&#10;&#10;Description automatically generated">
            <a:extLst>
              <a:ext uri="{FF2B5EF4-FFF2-40B4-BE49-F238E27FC236}">
                <a16:creationId xmlns:a16="http://schemas.microsoft.com/office/drawing/2014/main" id="{FED28F2E-1088-B948-9CE7-1EBEF0411B3E}"/>
              </a:ext>
            </a:extLst>
          </p:cNvPr>
          <p:cNvPicPr>
            <a:picLocks noChangeAspect="1"/>
          </p:cNvPicPr>
          <p:nvPr/>
        </p:nvPicPr>
        <p:blipFill>
          <a:blip r:embed="rId3"/>
          <a:stretch>
            <a:fillRect/>
          </a:stretch>
        </p:blipFill>
        <p:spPr>
          <a:xfrm>
            <a:off x="1836387" y="1625011"/>
            <a:ext cx="8513483" cy="1745268"/>
          </a:xfrm>
          <a:prstGeom prst="rect">
            <a:avLst/>
          </a:prstGeom>
          <a:ln w="12700">
            <a:noFill/>
          </a:ln>
        </p:spPr>
      </p:pic>
      <p:sp>
        <p:nvSpPr>
          <p:cNvPr id="60" name="TextBox 59">
            <a:extLst>
              <a:ext uri="{FF2B5EF4-FFF2-40B4-BE49-F238E27FC236}">
                <a16:creationId xmlns:a16="http://schemas.microsoft.com/office/drawing/2014/main" id="{3A567A66-7646-864E-BCB1-3FB500C5E174}"/>
              </a:ext>
            </a:extLst>
          </p:cNvPr>
          <p:cNvSpPr txBox="1"/>
          <p:nvPr/>
        </p:nvSpPr>
        <p:spPr>
          <a:xfrm>
            <a:off x="9071501" y="6175502"/>
            <a:ext cx="2501979" cy="5041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descr="A close up of a sign&#10;&#10;Description automatically generated">
            <a:extLst>
              <a:ext uri="{FF2B5EF4-FFF2-40B4-BE49-F238E27FC236}">
                <a16:creationId xmlns:a16="http://schemas.microsoft.com/office/drawing/2014/main" id="{353D40E6-1813-8E45-8650-D7A2AAE784B1}"/>
              </a:ext>
            </a:extLst>
          </p:cNvPr>
          <p:cNvPicPr>
            <a:picLocks noChangeAspect="1"/>
          </p:cNvPicPr>
          <p:nvPr/>
        </p:nvPicPr>
        <p:blipFill>
          <a:blip r:embed="rId4"/>
          <a:stretch>
            <a:fillRect/>
          </a:stretch>
        </p:blipFill>
        <p:spPr>
          <a:xfrm>
            <a:off x="4304160" y="5962629"/>
            <a:ext cx="3635460" cy="717071"/>
          </a:xfrm>
          <a:prstGeom prst="rect">
            <a:avLst/>
          </a:prstGeom>
        </p:spPr>
      </p:pic>
    </p:spTree>
    <p:extLst>
      <p:ext uri="{BB962C8B-B14F-4D97-AF65-F5344CB8AC3E}">
        <p14:creationId xmlns:p14="http://schemas.microsoft.com/office/powerpoint/2010/main" val="262923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03236F-A76C-374D-8916-9D6C4C7BAF41}"/>
              </a:ext>
            </a:extLst>
          </p:cNvPr>
          <p:cNvSpPr>
            <a:spLocks noGrp="1"/>
          </p:cNvSpPr>
          <p:nvPr>
            <p:ph type="title"/>
          </p:nvPr>
        </p:nvSpPr>
        <p:spPr>
          <a:xfrm>
            <a:off x="891984" y="1220918"/>
            <a:ext cx="5504706" cy="3017449"/>
          </a:xfrm>
        </p:spPr>
        <p:txBody>
          <a:bodyPr vert="horz" lIns="91440" tIns="45720" rIns="91440" bIns="45720" rtlCol="0" anchor="b">
            <a:normAutofit/>
          </a:bodyPr>
          <a:lstStyle/>
          <a:p>
            <a:r>
              <a:rPr lang="en-US" sz="5100" kern="1200">
                <a:solidFill>
                  <a:schemeClr val="tx1"/>
                </a:solidFill>
                <a:latin typeface="+mj-lt"/>
                <a:ea typeface="+mj-ea"/>
                <a:cs typeface="+mj-cs"/>
              </a:rPr>
              <a:t>Elevating Care, Compassion and Empathy</a:t>
            </a:r>
          </a:p>
        </p:txBody>
      </p:sp>
      <p:sp>
        <p:nvSpPr>
          <p:cNvPr id="35" name="Freeform: Shape 34">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Block Arc 38">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Arc 46">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E07C2CE4-2FF7-D343-A3C1-D854DBC990AD}"/>
              </a:ext>
            </a:extLst>
          </p:cNvPr>
          <p:cNvPicPr>
            <a:picLocks noChangeAspect="1"/>
          </p:cNvPicPr>
          <p:nvPr/>
        </p:nvPicPr>
        <p:blipFill>
          <a:blip r:embed="rId3"/>
          <a:stretch>
            <a:fillRect/>
          </a:stretch>
        </p:blipFill>
        <p:spPr>
          <a:xfrm>
            <a:off x="1187532" y="6088057"/>
            <a:ext cx="2082133" cy="458069"/>
          </a:xfrm>
          <a:prstGeom prst="rect">
            <a:avLst/>
          </a:prstGeom>
        </p:spPr>
      </p:pic>
    </p:spTree>
    <p:extLst>
      <p:ext uri="{BB962C8B-B14F-4D97-AF65-F5344CB8AC3E}">
        <p14:creationId xmlns:p14="http://schemas.microsoft.com/office/powerpoint/2010/main" val="67390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CF61B-8EB7-C449-BF86-FFE3B928C9A5}"/>
              </a:ext>
            </a:extLst>
          </p:cNvPr>
          <p:cNvSpPr>
            <a:spLocks noGrp="1"/>
          </p:cNvSpPr>
          <p:nvPr>
            <p:ph type="title"/>
          </p:nvPr>
        </p:nvSpPr>
        <p:spPr>
          <a:xfrm>
            <a:off x="7807595" y="1230115"/>
            <a:ext cx="2990551" cy="1573240"/>
          </a:xfrm>
        </p:spPr>
        <p:txBody>
          <a:bodyPr anchor="b">
            <a:normAutofit/>
          </a:bodyPr>
          <a:lstStyle/>
          <a:p>
            <a:r>
              <a:rPr lang="en-US" sz="3600" dirty="0">
                <a:solidFill>
                  <a:srgbClr val="FFFFFF"/>
                </a:solidFill>
              </a:rPr>
              <a:t>By Stepping into Their World</a:t>
            </a:r>
          </a:p>
        </p:txBody>
      </p:sp>
      <p:pic>
        <p:nvPicPr>
          <p:cNvPr id="4" name="Content Placeholder 3" descr="A group of people standing in a room&#10;&#10;Description automatically generated">
            <a:extLst>
              <a:ext uri="{FF2B5EF4-FFF2-40B4-BE49-F238E27FC236}">
                <a16:creationId xmlns:a16="http://schemas.microsoft.com/office/drawing/2014/main" id="{B91C3EC7-F117-6741-9FAA-A846CB14352E}"/>
              </a:ext>
            </a:extLst>
          </p:cNvPr>
          <p:cNvPicPr>
            <a:picLocks noChangeAspect="1"/>
          </p:cNvPicPr>
          <p:nvPr/>
        </p:nvPicPr>
        <p:blipFill rotWithShape="1">
          <a:blip r:embed="rId3"/>
          <a:srcRect l="1923" r="1921" b="-2"/>
          <a:stretch/>
        </p:blipFill>
        <p:spPr>
          <a:xfrm>
            <a:off x="804101" y="804101"/>
            <a:ext cx="6730556" cy="5249798"/>
          </a:xfrm>
          <a:prstGeom prst="rect">
            <a:avLst/>
          </a:prstGeom>
        </p:spPr>
      </p:pic>
      <p:sp>
        <p:nvSpPr>
          <p:cNvPr id="3" name="Content Placeholder 2">
            <a:extLst>
              <a:ext uri="{FF2B5EF4-FFF2-40B4-BE49-F238E27FC236}">
                <a16:creationId xmlns:a16="http://schemas.microsoft.com/office/drawing/2014/main" id="{5C520F3F-F045-164F-9793-D876B6C172C8}"/>
              </a:ext>
            </a:extLst>
          </p:cNvPr>
          <p:cNvSpPr>
            <a:spLocks noGrp="1"/>
          </p:cNvSpPr>
          <p:nvPr>
            <p:ph idx="1"/>
          </p:nvPr>
        </p:nvSpPr>
        <p:spPr>
          <a:xfrm>
            <a:off x="7835105" y="3072208"/>
            <a:ext cx="3264916" cy="2660684"/>
          </a:xfrm>
        </p:spPr>
        <p:txBody>
          <a:bodyPr anchor="t">
            <a:normAutofit/>
          </a:bodyPr>
          <a:lstStyle/>
          <a:p>
            <a:pPr marL="0" indent="0">
              <a:buNone/>
            </a:pPr>
            <a:r>
              <a:rPr lang="en-US" sz="3600" i="1" dirty="0">
                <a:solidFill>
                  <a:srgbClr val="FFFFFF"/>
                </a:solidFill>
              </a:rPr>
              <a:t>You will gain a unique inside-out perspective of life with dementia</a:t>
            </a:r>
          </a:p>
          <a:p>
            <a:pPr marL="0" indent="0">
              <a:buNone/>
            </a:pPr>
            <a:endParaRPr lang="en-US" sz="2000" dirty="0">
              <a:solidFill>
                <a:srgbClr val="FFFFFF"/>
              </a:solidFill>
            </a:endParaRPr>
          </a:p>
        </p:txBody>
      </p:sp>
      <p:sp>
        <p:nvSpPr>
          <p:cNvPr id="22"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6ADF5B3-707C-1540-8600-3087BFD30425}"/>
              </a:ext>
            </a:extLst>
          </p:cNvPr>
          <p:cNvSpPr txBox="1"/>
          <p:nvPr/>
        </p:nvSpPr>
        <p:spPr>
          <a:xfrm>
            <a:off x="872359" y="5454869"/>
            <a:ext cx="3450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Real-life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DementiaLive</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Experience</a:t>
            </a:r>
          </a:p>
        </p:txBody>
      </p:sp>
      <p:pic>
        <p:nvPicPr>
          <p:cNvPr id="8" name="Picture 7" descr="A close up of a sign&#10;&#10;Description automatically generated">
            <a:extLst>
              <a:ext uri="{FF2B5EF4-FFF2-40B4-BE49-F238E27FC236}">
                <a16:creationId xmlns:a16="http://schemas.microsoft.com/office/drawing/2014/main" id="{CA0B6A66-811D-AE4A-BA30-60B9B8C593AB}"/>
              </a:ext>
            </a:extLst>
          </p:cNvPr>
          <p:cNvPicPr>
            <a:picLocks noChangeAspect="1"/>
          </p:cNvPicPr>
          <p:nvPr/>
        </p:nvPicPr>
        <p:blipFill>
          <a:blip r:embed="rId4"/>
          <a:stretch>
            <a:fillRect/>
          </a:stretch>
        </p:blipFill>
        <p:spPr>
          <a:xfrm>
            <a:off x="4779055" y="6349149"/>
            <a:ext cx="2245672" cy="494048"/>
          </a:xfrm>
          <a:prstGeom prst="rect">
            <a:avLst/>
          </a:prstGeom>
        </p:spPr>
      </p:pic>
    </p:spTree>
    <p:extLst>
      <p:ext uri="{BB962C8B-B14F-4D97-AF65-F5344CB8AC3E}">
        <p14:creationId xmlns:p14="http://schemas.microsoft.com/office/powerpoint/2010/main" val="130799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DE2D3A-6877-F54B-A1DA-AF838C13E498}"/>
              </a:ext>
            </a:extLst>
          </p:cNvPr>
          <p:cNvSpPr>
            <a:spLocks noGrp="1"/>
          </p:cNvSpPr>
          <p:nvPr>
            <p:ph type="title"/>
          </p:nvPr>
        </p:nvSpPr>
        <p:spPr>
          <a:xfrm>
            <a:off x="303624" y="1331081"/>
            <a:ext cx="3560024" cy="4195838"/>
          </a:xfrm>
        </p:spPr>
        <p:txBody>
          <a:bodyPr>
            <a:normAutofit/>
          </a:bodyPr>
          <a:lstStyle/>
          <a:p>
            <a:r>
              <a:rPr lang="en-US" dirty="0">
                <a:solidFill>
                  <a:srgbClr val="FFFFFF"/>
                </a:solidFill>
              </a:rPr>
              <a:t>Welcome to </a:t>
            </a:r>
            <a:r>
              <a:rPr lang="en-US" dirty="0" err="1"/>
              <a:t>DementiaLive</a:t>
            </a:r>
            <a:r>
              <a:rPr lang="en-US" dirty="0"/>
              <a:t>®️ </a:t>
            </a:r>
            <a:r>
              <a:rPr lang="en-US" dirty="0">
                <a:solidFill>
                  <a:srgbClr val="FFFFFF"/>
                </a:solidFill>
              </a:rPr>
              <a:t>- The </a:t>
            </a:r>
            <a:r>
              <a:rPr lang="en-US" b="1" i="1" dirty="0">
                <a:solidFill>
                  <a:srgbClr val="FFFFFF"/>
                </a:solidFill>
              </a:rPr>
              <a:t>Virtual </a:t>
            </a:r>
            <a:r>
              <a:rPr lang="en-US" dirty="0">
                <a:solidFill>
                  <a:srgbClr val="FFFFFF"/>
                </a:solidFill>
              </a:rPr>
              <a:t>Experience!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BBCD08-8E6D-604E-9D5E-9F9C9382D215}"/>
              </a:ext>
            </a:extLst>
          </p:cNvPr>
          <p:cNvSpPr>
            <a:spLocks noGrp="1"/>
          </p:cNvSpPr>
          <p:nvPr>
            <p:ph idx="1"/>
          </p:nvPr>
        </p:nvSpPr>
        <p:spPr>
          <a:xfrm>
            <a:off x="4414346" y="136526"/>
            <a:ext cx="6939454" cy="6040438"/>
          </a:xfrm>
        </p:spPr>
        <p:txBody>
          <a:bodyPr anchor="ctr">
            <a:normAutofit/>
          </a:bodyPr>
          <a:lstStyle/>
          <a:p>
            <a:pPr marL="0" indent="0">
              <a:buNone/>
            </a:pPr>
            <a:endParaRPr lang="en-US" sz="3200" dirty="0"/>
          </a:p>
          <a:p>
            <a:pPr marL="0" indent="0">
              <a:buNone/>
            </a:pPr>
            <a:r>
              <a:rPr lang="en-US" sz="3200" dirty="0"/>
              <a:t>What you will need</a:t>
            </a:r>
            <a:r>
              <a:rPr lang="en-US" dirty="0"/>
              <a:t>:</a:t>
            </a:r>
          </a:p>
          <a:p>
            <a:pPr marL="0" indent="0">
              <a:buNone/>
            </a:pPr>
            <a:endParaRPr lang="en-US" dirty="0"/>
          </a:p>
          <a:p>
            <a:r>
              <a:rPr lang="en-US" dirty="0"/>
              <a:t>Sunglasses</a:t>
            </a:r>
          </a:p>
          <a:p>
            <a:r>
              <a:rPr lang="en-US" dirty="0"/>
              <a:t>Pair of gloves</a:t>
            </a:r>
          </a:p>
          <a:p>
            <a:r>
              <a:rPr lang="en-US" dirty="0"/>
              <a:t>Glass of water, tea, coffee or other beverage</a:t>
            </a:r>
          </a:p>
          <a:p>
            <a:r>
              <a:rPr lang="en-US" dirty="0"/>
              <a:t>Wallet or purse (with wallet inside)</a:t>
            </a:r>
          </a:p>
          <a:p>
            <a:r>
              <a:rPr lang="en-US" dirty="0"/>
              <a:t>Pad of paper, pen and paperclips</a:t>
            </a:r>
          </a:p>
          <a:p>
            <a:r>
              <a:rPr lang="en-US" dirty="0"/>
              <a:t>Sticky notes</a:t>
            </a:r>
          </a:p>
          <a:p>
            <a:r>
              <a:rPr lang="en-US" dirty="0"/>
              <a:t>Cell phone</a:t>
            </a:r>
          </a:p>
          <a:p>
            <a:r>
              <a:rPr lang="en-US" dirty="0"/>
              <a:t>Magazine</a:t>
            </a:r>
          </a:p>
          <a:p>
            <a:endParaRPr lang="en-US" dirty="0"/>
          </a:p>
        </p:txBody>
      </p:sp>
      <p:pic>
        <p:nvPicPr>
          <p:cNvPr id="7" name="Picture 6" descr="A close up of a sign&#10;&#10;Description automatically generated">
            <a:extLst>
              <a:ext uri="{FF2B5EF4-FFF2-40B4-BE49-F238E27FC236}">
                <a16:creationId xmlns:a16="http://schemas.microsoft.com/office/drawing/2014/main" id="{6932344C-CD53-B84C-8668-8846D2D3DF7A}"/>
              </a:ext>
            </a:extLst>
          </p:cNvPr>
          <p:cNvPicPr>
            <a:picLocks noChangeAspect="1"/>
          </p:cNvPicPr>
          <p:nvPr/>
        </p:nvPicPr>
        <p:blipFill>
          <a:blip r:embed="rId3"/>
          <a:stretch>
            <a:fillRect/>
          </a:stretch>
        </p:blipFill>
        <p:spPr>
          <a:xfrm>
            <a:off x="5385789" y="6331605"/>
            <a:ext cx="1968999" cy="433180"/>
          </a:xfrm>
          <a:prstGeom prst="rect">
            <a:avLst/>
          </a:prstGeom>
        </p:spPr>
      </p:pic>
    </p:spTree>
    <p:extLst>
      <p:ext uri="{BB962C8B-B14F-4D97-AF65-F5344CB8AC3E}">
        <p14:creationId xmlns:p14="http://schemas.microsoft.com/office/powerpoint/2010/main" val="243604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6866-744F-D047-A287-974DFFDEF81F}"/>
              </a:ext>
            </a:extLst>
          </p:cNvPr>
          <p:cNvSpPr>
            <a:spLocks noGrp="1"/>
          </p:cNvSpPr>
          <p:nvPr>
            <p:ph type="title"/>
          </p:nvPr>
        </p:nvSpPr>
        <p:spPr/>
        <p:txBody>
          <a:bodyPr/>
          <a:lstStyle/>
          <a:p>
            <a:r>
              <a:rPr lang="en-US" sz="5400" dirty="0">
                <a:solidFill>
                  <a:schemeClr val="accent1"/>
                </a:solidFill>
              </a:rPr>
              <a:t>Are you Ready?  </a:t>
            </a:r>
            <a:r>
              <a:rPr lang="en-US">
                <a:solidFill>
                  <a:schemeClr val="accent2"/>
                </a:solidFill>
              </a:rPr>
              <a:t>Follow along with </a:t>
            </a:r>
            <a:r>
              <a:rPr lang="en-US" dirty="0">
                <a:solidFill>
                  <a:schemeClr val="accent2"/>
                </a:solidFill>
              </a:rPr>
              <a:t>me…</a:t>
            </a:r>
          </a:p>
        </p:txBody>
      </p:sp>
      <p:pic>
        <p:nvPicPr>
          <p:cNvPr id="4" name="confusion sound 3 min" descr="confusion sound 3 min">
            <a:hlinkClick r:id="" action="ppaction://media"/>
            <a:extLst>
              <a:ext uri="{FF2B5EF4-FFF2-40B4-BE49-F238E27FC236}">
                <a16:creationId xmlns:a16="http://schemas.microsoft.com/office/drawing/2014/main" id="{044109CD-72CB-4B4E-A2C1-66B4FFD0523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689600" y="3594100"/>
            <a:ext cx="812800" cy="812800"/>
          </a:xfrm>
        </p:spPr>
      </p:pic>
    </p:spTree>
    <p:extLst>
      <p:ext uri="{BB962C8B-B14F-4D97-AF65-F5344CB8AC3E}">
        <p14:creationId xmlns:p14="http://schemas.microsoft.com/office/powerpoint/2010/main" val="42913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8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14513DD3-E7EE-E242-AC9E-8A84768606B8}"/>
              </a:ext>
            </a:extLst>
          </p:cNvPr>
          <p:cNvPicPr>
            <a:picLocks noGrp="1" noChangeAspect="1"/>
          </p:cNvPicPr>
          <p:nvPr>
            <p:ph idx="1"/>
          </p:nvPr>
        </p:nvPicPr>
        <p:blipFill rotWithShape="1">
          <a:blip r:embed="rId3"/>
          <a:srcRect l="7602" t="1" r="5602" b="40750"/>
          <a:stretch/>
        </p:blipFill>
        <p:spPr>
          <a:xfrm>
            <a:off x="757980" y="104935"/>
            <a:ext cx="10555740" cy="5567989"/>
          </a:xfrm>
          <a:prstGeom prst="rect">
            <a:avLst/>
          </a:prstGeom>
          <a:ln>
            <a:noFill/>
          </a:ln>
        </p:spPr>
      </p:pic>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AA17B2-E6E2-B84A-9A55-1D23D2405EEA}"/>
              </a:ext>
            </a:extLst>
          </p:cNvPr>
          <p:cNvSpPr>
            <a:spLocks noGrp="1"/>
          </p:cNvSpPr>
          <p:nvPr>
            <p:ph type="ftr" sz="quarter" idx="4294967295"/>
          </p:nvPr>
        </p:nvSpPr>
        <p:spPr>
          <a:xfrm>
            <a:off x="4038599" y="6356350"/>
            <a:ext cx="356548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Copyright© 2020 AGE-u-cate® Training Institute</a:t>
            </a:r>
          </a:p>
        </p:txBody>
      </p:sp>
      <p:pic>
        <p:nvPicPr>
          <p:cNvPr id="11" name="Picture 10" descr="A close up of a sign&#10;&#10;Description automatically generated">
            <a:extLst>
              <a:ext uri="{FF2B5EF4-FFF2-40B4-BE49-F238E27FC236}">
                <a16:creationId xmlns:a16="http://schemas.microsoft.com/office/drawing/2014/main" id="{6F0E0F95-52F9-44B3-8275-26CD7C6C77CE}"/>
              </a:ext>
            </a:extLst>
          </p:cNvPr>
          <p:cNvPicPr>
            <a:picLocks noChangeAspect="1"/>
          </p:cNvPicPr>
          <p:nvPr/>
        </p:nvPicPr>
        <p:blipFill>
          <a:blip r:embed="rId4"/>
          <a:stretch>
            <a:fillRect/>
          </a:stretch>
        </p:blipFill>
        <p:spPr>
          <a:xfrm>
            <a:off x="537663" y="6076722"/>
            <a:ext cx="2835357" cy="559256"/>
          </a:xfrm>
          <a:prstGeom prst="rect">
            <a:avLst/>
          </a:prstGeom>
        </p:spPr>
      </p:pic>
    </p:spTree>
    <p:extLst>
      <p:ext uri="{BB962C8B-B14F-4D97-AF65-F5344CB8AC3E}">
        <p14:creationId xmlns:p14="http://schemas.microsoft.com/office/powerpoint/2010/main" val="230548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7AA17B2-E6E2-B84A-9A55-1D23D2405EEA}"/>
              </a:ext>
            </a:extLst>
          </p:cNvPr>
          <p:cNvSpPr>
            <a:spLocks noGrp="1"/>
          </p:cNvSpPr>
          <p:nvPr>
            <p:ph type="ftr" sz="quarter" idx="4294967295"/>
          </p:nvPr>
        </p:nvSpPr>
        <p:spPr>
          <a:xfrm>
            <a:off x="4038599" y="6481042"/>
            <a:ext cx="356548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Copyright© 2020 AGE-u-cate® Training Institute</a:t>
            </a:r>
          </a:p>
        </p:txBody>
      </p:sp>
      <p:sp>
        <p:nvSpPr>
          <p:cNvPr id="2" name="Content Placeholder 1"/>
          <p:cNvSpPr>
            <a:spLocks noGrp="1"/>
          </p:cNvSpPr>
          <p:nvPr>
            <p:ph idx="1"/>
          </p:nvPr>
        </p:nvSpPr>
        <p:spPr>
          <a:xfrm>
            <a:off x="771088" y="914210"/>
            <a:ext cx="11007436" cy="4792336"/>
          </a:xfrm>
        </p:spPr>
        <p:txBody>
          <a:bodyPr>
            <a:normAutofit/>
          </a:bodyPr>
          <a:lstStyle/>
          <a:p>
            <a:pPr marL="0" indent="0" algn="ctr">
              <a:buNone/>
            </a:pPr>
            <a:r>
              <a:rPr lang="en-US" sz="5400" dirty="0"/>
              <a:t>How does it look LIVE &amp; IN PERSON? </a:t>
            </a:r>
          </a:p>
          <a:p>
            <a:pPr marL="0" indent="0" algn="ctr">
              <a:buNone/>
            </a:pPr>
            <a:endParaRPr lang="en-US" dirty="0">
              <a:hlinkClick r:id="rId3"/>
            </a:endParaRPr>
          </a:p>
          <a:p>
            <a:pPr marL="0" indent="0" algn="ctr">
              <a:buNone/>
            </a:pPr>
            <a:endParaRPr lang="en-US" dirty="0">
              <a:hlinkClick r:id="rId3"/>
            </a:endParaRPr>
          </a:p>
          <a:p>
            <a:pPr marL="0" indent="0" algn="ctr">
              <a:buNone/>
            </a:pPr>
            <a:r>
              <a:rPr lang="en-US" dirty="0">
                <a:hlinkClick r:id="rId3"/>
              </a:rPr>
              <a:t>https://vimeo.com/250127784/53277dd8c3</a:t>
            </a:r>
            <a:endParaRPr lang="en-US" sz="5400" dirty="0"/>
          </a:p>
        </p:txBody>
      </p:sp>
    </p:spTree>
    <p:extLst>
      <p:ext uri="{BB962C8B-B14F-4D97-AF65-F5344CB8AC3E}">
        <p14:creationId xmlns:p14="http://schemas.microsoft.com/office/powerpoint/2010/main" val="3776831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1CBA64-ADDE-C84A-825A-1C146A2EEF6D}"/>
              </a:ext>
            </a:extLst>
          </p:cNvPr>
          <p:cNvSpPr>
            <a:spLocks noGrp="1"/>
          </p:cNvSpPr>
          <p:nvPr>
            <p:ph type="title"/>
          </p:nvPr>
        </p:nvSpPr>
        <p:spPr>
          <a:xfrm>
            <a:off x="427288" y="394036"/>
            <a:ext cx="6527334" cy="1325563"/>
          </a:xfrm>
        </p:spPr>
        <p:txBody>
          <a:bodyPr>
            <a:normAutofit/>
          </a:bodyPr>
          <a:lstStyle/>
          <a:p>
            <a:r>
              <a:rPr lang="en-US" b="1" dirty="0"/>
              <a:t>The Empowerment Session</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D55278-E8D3-7849-8F63-2A6450AA2E82}"/>
              </a:ext>
            </a:extLst>
          </p:cNvPr>
          <p:cNvSpPr>
            <a:spLocks noGrp="1"/>
          </p:cNvSpPr>
          <p:nvPr>
            <p:ph idx="1"/>
          </p:nvPr>
        </p:nvSpPr>
        <p:spPr>
          <a:xfrm>
            <a:off x="838200" y="1825625"/>
            <a:ext cx="5983109" cy="4351338"/>
          </a:xfrm>
        </p:spPr>
        <p:txBody>
          <a:bodyPr>
            <a:normAutofit/>
          </a:bodyPr>
          <a:lstStyle/>
          <a:p>
            <a:r>
              <a:rPr lang="en-US" sz="3200" dirty="0"/>
              <a:t>10 minutes or more</a:t>
            </a:r>
          </a:p>
          <a:p>
            <a:r>
              <a:rPr lang="en-US" sz="3200" dirty="0"/>
              <a:t>Quiet area/room</a:t>
            </a:r>
          </a:p>
          <a:p>
            <a:r>
              <a:rPr lang="en-US" sz="3200" dirty="0"/>
              <a:t>Share thoughts &amp; feelings</a:t>
            </a:r>
          </a:p>
          <a:p>
            <a:r>
              <a:rPr lang="en-US" sz="3200" dirty="0"/>
              <a:t>Discuss tips to improve the caregiving experience</a:t>
            </a:r>
          </a:p>
          <a:p>
            <a:r>
              <a:rPr lang="en-US" sz="3200" dirty="0"/>
              <a:t>Vital to transformation in care</a:t>
            </a:r>
          </a:p>
          <a:p>
            <a:r>
              <a:rPr lang="en-US" sz="3200" dirty="0"/>
              <a:t>Shared learning experience </a:t>
            </a:r>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00B6678-B81D-874A-AF1A-5C0DDC131B2B}"/>
              </a:ext>
            </a:extLst>
          </p:cNvPr>
          <p:cNvSpPr>
            <a:spLocks noGrp="1"/>
          </p:cNvSpPr>
          <p:nvPr>
            <p:ph type="ftr" sz="quarter" idx="4294967295"/>
          </p:nvPr>
        </p:nvSpPr>
        <p:spPr>
          <a:xfrm>
            <a:off x="2727338" y="6356350"/>
            <a:ext cx="3669352" cy="365125"/>
          </a:xfrm>
          <a:prstGeom prst="rect">
            <a:avLst/>
          </a:prstGeom>
        </p:spPr>
        <p:txBody>
          <a:bodyPr>
            <a:normAutofit fontScale="77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Copyright© 2020 AGE-u-cate® Training Institute</a:t>
            </a:r>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455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9DBA8BA8-7576-D14D-84DC-5F49B2B15BB3}"/>
              </a:ext>
            </a:extLst>
          </p:cNvPr>
          <p:cNvPicPr>
            <a:picLocks noChangeAspect="1"/>
          </p:cNvPicPr>
          <p:nvPr/>
        </p:nvPicPr>
        <p:blipFill>
          <a:blip r:embed="rId3"/>
          <a:stretch>
            <a:fillRect/>
          </a:stretch>
        </p:blipFill>
        <p:spPr>
          <a:xfrm>
            <a:off x="9764972" y="6112532"/>
            <a:ext cx="1918255" cy="422016"/>
          </a:xfrm>
          <a:prstGeom prst="rect">
            <a:avLst/>
          </a:prstGeom>
        </p:spPr>
      </p:pic>
      <p:sp>
        <p:nvSpPr>
          <p:cNvPr id="3" name="TextBox 2"/>
          <p:cNvSpPr txBox="1"/>
          <p:nvPr/>
        </p:nvSpPr>
        <p:spPr>
          <a:xfrm>
            <a:off x="3366655" y="4029326"/>
            <a:ext cx="8328056" cy="25545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Increases Empathy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Improves Communication and Understanding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Helps Caregivers better understand &amp; learn how to prevent caregiver burnout</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4"/>
          <a:stretch>
            <a:fillRect/>
          </a:stretch>
        </p:blipFill>
        <p:spPr>
          <a:xfrm>
            <a:off x="5641499" y="1500828"/>
            <a:ext cx="4663844" cy="957155"/>
          </a:xfrm>
          <a:prstGeom prst="rect">
            <a:avLst/>
          </a:prstGeom>
        </p:spPr>
      </p:pic>
    </p:spTree>
    <p:extLst>
      <p:ext uri="{BB962C8B-B14F-4D97-AF65-F5344CB8AC3E}">
        <p14:creationId xmlns:p14="http://schemas.microsoft.com/office/powerpoint/2010/main" val="41192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1CBA64-ADDE-C84A-825A-1C146A2EEF6D}"/>
              </a:ext>
            </a:extLst>
          </p:cNvPr>
          <p:cNvSpPr>
            <a:spLocks noGrp="1"/>
          </p:cNvSpPr>
          <p:nvPr>
            <p:ph type="title"/>
          </p:nvPr>
        </p:nvSpPr>
        <p:spPr>
          <a:xfrm>
            <a:off x="838200" y="365125"/>
            <a:ext cx="5558489" cy="1325563"/>
          </a:xfrm>
        </p:spPr>
        <p:txBody>
          <a:bodyPr>
            <a:normAutofit/>
          </a:bodyPr>
          <a:lstStyle/>
          <a:p>
            <a:r>
              <a:rPr lang="en-US" sz="2800" dirty="0"/>
              <a:t>Empowerment Tools accessible for Dementia Live®️ Coaches to guide discussion: </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D55278-E8D3-7849-8F63-2A6450AA2E82}"/>
              </a:ext>
            </a:extLst>
          </p:cNvPr>
          <p:cNvSpPr>
            <a:spLocks noGrp="1"/>
          </p:cNvSpPr>
          <p:nvPr>
            <p:ph idx="1"/>
          </p:nvPr>
        </p:nvSpPr>
        <p:spPr>
          <a:xfrm>
            <a:off x="838200" y="1825625"/>
            <a:ext cx="5558489" cy="4351338"/>
          </a:xfrm>
        </p:spPr>
        <p:txBody>
          <a:bodyPr>
            <a:normAutofit fontScale="92500" lnSpcReduction="20000"/>
          </a:bodyPr>
          <a:lstStyle/>
          <a:p>
            <a:r>
              <a:rPr lang="en-US" sz="1800" dirty="0"/>
              <a:t>Better Communication and Understanding</a:t>
            </a:r>
          </a:p>
          <a:p>
            <a:r>
              <a:rPr lang="en-US" sz="1800" dirty="0"/>
              <a:t>Improving Care Processes</a:t>
            </a:r>
          </a:p>
          <a:p>
            <a:r>
              <a:rPr lang="en-US" sz="1800" dirty="0"/>
              <a:t>Creating a Dementia-Friendly Environment</a:t>
            </a:r>
          </a:p>
          <a:p>
            <a:r>
              <a:rPr lang="en-US" sz="1800" dirty="0"/>
              <a:t>Understanding Caregiver Burnout</a:t>
            </a:r>
          </a:p>
          <a:p>
            <a:r>
              <a:rPr lang="en-US" sz="1800" dirty="0"/>
              <a:t>Understanding Visual Deficits:  Color and Contrast</a:t>
            </a:r>
          </a:p>
          <a:p>
            <a:r>
              <a:rPr lang="en-US" sz="1800" dirty="0"/>
              <a:t>How Noise Affects Persons with Dementia</a:t>
            </a:r>
          </a:p>
          <a:p>
            <a:r>
              <a:rPr lang="en-US" sz="1800" dirty="0"/>
              <a:t>Engaging Activities and Life Enrichment</a:t>
            </a:r>
          </a:p>
          <a:p>
            <a:r>
              <a:rPr lang="en-US" sz="1800" dirty="0"/>
              <a:t>Enhanced Nutrition and Dining</a:t>
            </a:r>
          </a:p>
          <a:p>
            <a:r>
              <a:rPr lang="en-US" sz="1800" dirty="0"/>
              <a:t>Understanding Behaviors</a:t>
            </a:r>
          </a:p>
          <a:p>
            <a:r>
              <a:rPr lang="en-US" sz="1800" dirty="0"/>
              <a:t>Understanding Caregiver Guilt</a:t>
            </a:r>
          </a:p>
          <a:p>
            <a:r>
              <a:rPr lang="en-US" sz="1800" dirty="0"/>
              <a:t>Caring for the Caregiver</a:t>
            </a:r>
          </a:p>
          <a:p>
            <a:r>
              <a:rPr lang="en-US" sz="1800" dirty="0"/>
              <a:t>Improving Family Communications</a:t>
            </a:r>
          </a:p>
          <a:p>
            <a:r>
              <a:rPr lang="en-US" sz="1800" dirty="0"/>
              <a:t>Successful Family Visits </a:t>
            </a:r>
          </a:p>
          <a:p>
            <a:pPr marL="0" indent="0">
              <a:buNone/>
            </a:pPr>
            <a:r>
              <a:rPr lang="en-US" sz="1300" dirty="0"/>
              <a:t>                                                                                                           </a:t>
            </a:r>
            <a:r>
              <a:rPr lang="en-US" sz="2200" dirty="0"/>
              <a:t>AND MORE!</a:t>
            </a:r>
          </a:p>
          <a:p>
            <a:endParaRPr lang="en-US" sz="1300" dirty="0"/>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00B6678-B81D-874A-AF1A-5C0DDC131B2B}"/>
              </a:ext>
            </a:extLst>
          </p:cNvPr>
          <p:cNvSpPr>
            <a:spLocks noGrp="1"/>
          </p:cNvSpPr>
          <p:nvPr>
            <p:ph type="ftr" sz="quarter" idx="4294967295"/>
          </p:nvPr>
        </p:nvSpPr>
        <p:spPr>
          <a:xfrm>
            <a:off x="2727338" y="6356350"/>
            <a:ext cx="3669352" cy="365125"/>
          </a:xfrm>
          <a:prstGeom prst="rect">
            <a:avLst/>
          </a:prstGeom>
        </p:spPr>
        <p:txBody>
          <a:bodyPr>
            <a:normAutofit fontScale="77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Copyright© 2020 AGE-u-cate® Training Institute</a:t>
            </a:r>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84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15600" y="471567"/>
            <a:ext cx="11360800" cy="860000"/>
          </a:xfrm>
          <a:prstGeom prst="rect">
            <a:avLst/>
          </a:prstGeom>
        </p:spPr>
        <p:txBody>
          <a:bodyPr spcFirstLastPara="1" vert="horz" wrap="square" lIns="100767" tIns="50367" rIns="100767" bIns="50367" rtlCol="0" anchor="ctr" anchorCtr="0">
            <a:noAutofit/>
          </a:bodyPr>
          <a:lstStyle/>
          <a:p>
            <a:r>
              <a:rPr lang="en" dirty="0"/>
              <a:t>Overview</a:t>
            </a:r>
            <a:endParaRPr dirty="0"/>
          </a:p>
        </p:txBody>
      </p:sp>
      <p:sp>
        <p:nvSpPr>
          <p:cNvPr id="107" name="Google Shape;107;p16"/>
          <p:cNvSpPr txBox="1">
            <a:spLocks noGrp="1"/>
          </p:cNvSpPr>
          <p:nvPr>
            <p:ph type="body" idx="1"/>
          </p:nvPr>
        </p:nvSpPr>
        <p:spPr>
          <a:xfrm>
            <a:off x="415600" y="1610967"/>
            <a:ext cx="11360800" cy="4542200"/>
          </a:xfrm>
          <a:prstGeom prst="rect">
            <a:avLst/>
          </a:prstGeom>
        </p:spPr>
        <p:txBody>
          <a:bodyPr spcFirstLastPara="1" vert="horz" wrap="square" lIns="100767" tIns="50367" rIns="100767" bIns="50367" rtlCol="0" anchor="t" anchorCtr="0">
            <a:noAutofit/>
          </a:bodyPr>
          <a:lstStyle/>
          <a:p>
            <a:r>
              <a:rPr lang="en" dirty="0"/>
              <a:t>3-year grant from Administration for Community Living (2019 – 2022)</a:t>
            </a:r>
            <a:endParaRPr dirty="0"/>
          </a:p>
          <a:p>
            <a:pPr>
              <a:spcBef>
                <a:spcPts val="0"/>
              </a:spcBef>
            </a:pPr>
            <a:r>
              <a:rPr lang="en" dirty="0"/>
              <a:t>Project goal: </a:t>
            </a:r>
            <a:r>
              <a:rPr lang="en" sz="2400" dirty="0"/>
              <a:t>Create and sustain a dementia-capable home and community-based system (HCBS) that provides relevant and easy access for people with ADRD and their caregivers by providing a set of high quality and well-coordinated services and programs.</a:t>
            </a:r>
          </a:p>
          <a:p>
            <a:pPr>
              <a:spcBef>
                <a:spcPts val="0"/>
              </a:spcBef>
            </a:pPr>
            <a:r>
              <a:rPr lang="en" dirty="0"/>
              <a:t>Partners (Core Work Group):</a:t>
            </a:r>
          </a:p>
          <a:p>
            <a:pPr lvl="1" indent="-482588">
              <a:buSzPts val="2100"/>
            </a:pPr>
            <a:r>
              <a:rPr lang="en-US" dirty="0"/>
              <a:t>Alzheimer’s Association of Greater Maryland (and Capital Area)</a:t>
            </a:r>
          </a:p>
          <a:p>
            <a:pPr lvl="1" indent="-482588">
              <a:spcBef>
                <a:spcPts val="0"/>
              </a:spcBef>
              <a:buSzPts val="2100"/>
            </a:pPr>
            <a:r>
              <a:rPr lang="en-US" dirty="0"/>
              <a:t>Geriatrics &amp; Gerontology Education and Research Program (GGEAR), University of Maryland</a:t>
            </a:r>
          </a:p>
          <a:p>
            <a:pPr lvl="1" indent="-482588">
              <a:spcBef>
                <a:spcPts val="0"/>
              </a:spcBef>
              <a:buSzPts val="2100"/>
            </a:pPr>
            <a:r>
              <a:rPr lang="en-US" dirty="0"/>
              <a:t>Johns Hopkins Geriatric Workforce Enhancement Program (GWEP)</a:t>
            </a:r>
          </a:p>
          <a:p>
            <a:pPr lvl="1" indent="-482588">
              <a:spcBef>
                <a:spcPts val="0"/>
              </a:spcBef>
              <a:buSzPts val="2100"/>
            </a:pPr>
            <a:r>
              <a:rPr lang="en-US" dirty="0"/>
              <a:t>Maryland Living Well Center of Excellence</a:t>
            </a:r>
          </a:p>
          <a:p>
            <a:pPr lvl="1" indent="-482588">
              <a:spcBef>
                <a:spcPts val="0"/>
              </a:spcBef>
              <a:buSzPts val="2100"/>
            </a:pPr>
            <a:r>
              <a:rPr lang="en-US" dirty="0"/>
              <a:t>Mental Health Association of Maryland</a:t>
            </a:r>
          </a:p>
          <a:p>
            <a:pPr lvl="1" indent="-482588">
              <a:spcBef>
                <a:spcPts val="0"/>
              </a:spcBef>
              <a:buSzPts val="2100"/>
            </a:pPr>
            <a:r>
              <a:rPr lang="en-US" dirty="0"/>
              <a:t>Independent Evaluator: Schaefer Center for Public Policy, University of Baltimore</a:t>
            </a:r>
          </a:p>
          <a:p>
            <a:pPr>
              <a:spcBef>
                <a:spcPts val="0"/>
              </a:spcBef>
            </a:pPr>
            <a:endParaRPr dirty="0"/>
          </a:p>
        </p:txBody>
      </p:sp>
      <p:grpSp>
        <p:nvGrpSpPr>
          <p:cNvPr id="4" name="Group 2">
            <a:extLst>
              <a:ext uri="{FF2B5EF4-FFF2-40B4-BE49-F238E27FC236}">
                <a16:creationId xmlns:a16="http://schemas.microsoft.com/office/drawing/2014/main" id="{02077DEF-73ED-4414-83E6-1F9BEA907581}"/>
              </a:ext>
            </a:extLst>
          </p:cNvPr>
          <p:cNvGrpSpPr/>
          <p:nvPr/>
        </p:nvGrpSpPr>
        <p:grpSpPr>
          <a:xfrm>
            <a:off x="0" y="6479388"/>
            <a:ext cx="12192000" cy="378612"/>
            <a:chOff x="0" y="0"/>
            <a:chExt cx="13244203" cy="504815"/>
          </a:xfrm>
        </p:grpSpPr>
        <p:pic>
          <p:nvPicPr>
            <p:cNvPr id="5" name="Picture 3">
              <a:extLst>
                <a:ext uri="{FF2B5EF4-FFF2-40B4-BE49-F238E27FC236}">
                  <a16:creationId xmlns:a16="http://schemas.microsoft.com/office/drawing/2014/main" id="{EB5F545D-C439-4FDC-B4E6-BC4FB60BA9CC}"/>
                </a:ext>
              </a:extLst>
            </p:cNvPr>
            <p:cNvPicPr>
              <a:picLocks noChangeAspect="1"/>
            </p:cNvPicPr>
            <p:nvPr/>
          </p:nvPicPr>
          <p:blipFill>
            <a:blip r:embed="rId3"/>
            <a:srcRect/>
            <a:stretch>
              <a:fillRect/>
            </a:stretch>
          </p:blipFill>
          <p:spPr>
            <a:xfrm>
              <a:off x="0" y="0"/>
              <a:ext cx="1740377" cy="504815"/>
            </a:xfrm>
            <a:prstGeom prst="rect">
              <a:avLst/>
            </a:prstGeom>
          </p:spPr>
        </p:pic>
        <p:pic>
          <p:nvPicPr>
            <p:cNvPr id="6" name="Picture 4">
              <a:extLst>
                <a:ext uri="{FF2B5EF4-FFF2-40B4-BE49-F238E27FC236}">
                  <a16:creationId xmlns:a16="http://schemas.microsoft.com/office/drawing/2014/main" id="{63359B34-5B5D-4630-B1C0-02CC66E087BE}"/>
                </a:ext>
              </a:extLst>
            </p:cNvPr>
            <p:cNvPicPr>
              <a:picLocks noChangeAspect="1"/>
            </p:cNvPicPr>
            <p:nvPr/>
          </p:nvPicPr>
          <p:blipFill>
            <a:blip r:embed="rId4"/>
            <a:srcRect/>
            <a:stretch>
              <a:fillRect/>
            </a:stretch>
          </p:blipFill>
          <p:spPr>
            <a:xfrm>
              <a:off x="5288720" y="16879"/>
              <a:ext cx="7955483" cy="487936"/>
            </a:xfrm>
            <a:prstGeom prst="rect">
              <a:avLst/>
            </a:prstGeom>
          </p:spPr>
        </p:pic>
        <p:pic>
          <p:nvPicPr>
            <p:cNvPr id="7" name="Picture 5">
              <a:extLst>
                <a:ext uri="{FF2B5EF4-FFF2-40B4-BE49-F238E27FC236}">
                  <a16:creationId xmlns:a16="http://schemas.microsoft.com/office/drawing/2014/main" id="{E916C4F2-6EA9-4D20-982B-5CAC64B79353}"/>
                </a:ext>
              </a:extLst>
            </p:cNvPr>
            <p:cNvPicPr>
              <a:picLocks noChangeAspect="1"/>
            </p:cNvPicPr>
            <p:nvPr/>
          </p:nvPicPr>
          <p:blipFill>
            <a:blip r:embed="rId4"/>
            <a:srcRect r="36026"/>
            <a:stretch>
              <a:fillRect/>
            </a:stretch>
          </p:blipFill>
          <p:spPr>
            <a:xfrm>
              <a:off x="1846534" y="16879"/>
              <a:ext cx="5089417" cy="487936"/>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37EFB8-419D-8D4A-9368-F9C44C6652FE}"/>
              </a:ext>
            </a:extLst>
          </p:cNvPr>
          <p:cNvSpPr>
            <a:spLocks noGrp="1"/>
          </p:cNvSpPr>
          <p:nvPr>
            <p:ph type="title"/>
          </p:nvPr>
        </p:nvSpPr>
        <p:spPr>
          <a:xfrm>
            <a:off x="352338" y="365125"/>
            <a:ext cx="6257949" cy="1621879"/>
          </a:xfrm>
        </p:spPr>
        <p:txBody>
          <a:bodyPr>
            <a:normAutofit/>
          </a:bodyPr>
          <a:lstStyle/>
          <a:p>
            <a:r>
              <a:rPr lang="en-US" b="1" dirty="0"/>
              <a:t>Interested in offering Dementia Live®</a:t>
            </a:r>
          </a:p>
        </p:txBody>
      </p:sp>
      <p:sp>
        <p:nvSpPr>
          <p:cNvPr id="14" name="Freeform: Shape 13">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E042FA-F4CA-2346-B343-38C962B4F900}"/>
              </a:ext>
            </a:extLst>
          </p:cNvPr>
          <p:cNvSpPr>
            <a:spLocks noGrp="1"/>
          </p:cNvSpPr>
          <p:nvPr>
            <p:ph idx="1"/>
          </p:nvPr>
        </p:nvSpPr>
        <p:spPr>
          <a:xfrm>
            <a:off x="891453" y="1987004"/>
            <a:ext cx="6440869" cy="4351338"/>
          </a:xfrm>
        </p:spPr>
        <p:txBody>
          <a:bodyPr>
            <a:normAutofit/>
          </a:bodyPr>
          <a:lstStyle/>
          <a:p>
            <a:pPr marL="0" indent="0">
              <a:buNone/>
            </a:pPr>
            <a:r>
              <a:rPr lang="en-US" sz="3200" dirty="0"/>
              <a:t>Funding available for:</a:t>
            </a:r>
          </a:p>
          <a:p>
            <a:pPr lvl="1"/>
            <a:r>
              <a:rPr lang="en-US" sz="2800" dirty="0"/>
              <a:t>Training (minimum of 2 staff per site)</a:t>
            </a:r>
          </a:p>
          <a:p>
            <a:pPr lvl="1"/>
            <a:r>
              <a:rPr lang="en-US" sz="2800" dirty="0"/>
              <a:t>Required Gear Pack </a:t>
            </a:r>
          </a:p>
          <a:p>
            <a:pPr lvl="1"/>
            <a:r>
              <a:rPr lang="en-US" sz="2800" dirty="0"/>
              <a:t>Workshop Reimbursement</a:t>
            </a:r>
          </a:p>
          <a:p>
            <a:pPr marL="0" indent="0">
              <a:buNone/>
            </a:pPr>
            <a:endParaRPr lang="en-US" sz="3200" dirty="0"/>
          </a:p>
          <a:p>
            <a:pPr marL="0" indent="0">
              <a:buNone/>
            </a:pPr>
            <a:r>
              <a:rPr lang="en-US" sz="3200" dirty="0"/>
              <a:t>Contact:</a:t>
            </a:r>
          </a:p>
          <a:p>
            <a:pPr marL="0" indent="0">
              <a:buNone/>
            </a:pPr>
            <a:r>
              <a:rPr lang="en-US" sz="3200" dirty="0">
                <a:hlinkClick r:id="rId3"/>
              </a:rPr>
              <a:t>AmandaK.Distefano@Maryland.gov</a:t>
            </a:r>
            <a:endParaRPr lang="en-US" sz="3200" dirty="0"/>
          </a:p>
          <a:p>
            <a:pPr marL="0" indent="0">
              <a:buNone/>
            </a:pPr>
            <a:r>
              <a:rPr lang="en-US" sz="3200" dirty="0"/>
              <a:t>410-767-1074</a:t>
            </a:r>
          </a:p>
          <a:p>
            <a:pPr marL="0" indent="0">
              <a:buNone/>
            </a:pPr>
            <a:endParaRPr lang="en-US" sz="3200" dirty="0"/>
          </a:p>
          <a:p>
            <a:pPr marL="0" indent="0">
              <a:buNone/>
            </a:pPr>
            <a:endParaRPr lang="en-US" dirty="0"/>
          </a:p>
        </p:txBody>
      </p:sp>
      <p:sp>
        <p:nvSpPr>
          <p:cNvPr id="16" name="Oval 15">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3F34516F-3075-0C49-89EE-69D7D3E9370A}"/>
              </a:ext>
            </a:extLst>
          </p:cNvPr>
          <p:cNvPicPr>
            <a:picLocks noChangeAspect="1"/>
          </p:cNvPicPr>
          <p:nvPr/>
        </p:nvPicPr>
        <p:blipFill rotWithShape="1">
          <a:blip r:embed="rId4"/>
          <a:srcRect r="25002" b="3"/>
          <a:stretch/>
        </p:blipFill>
        <p:spPr>
          <a:xfrm>
            <a:off x="8697383" y="3904498"/>
            <a:ext cx="2393601" cy="239360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Freeform: Shape 19">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CB4568E-20E6-CA45-8C0C-65E43B0750EC}"/>
              </a:ext>
            </a:extLst>
          </p:cNvPr>
          <p:cNvSpPr>
            <a:spLocks noGrp="1"/>
          </p:cNvSpPr>
          <p:nvPr>
            <p:ph type="ftr" sz="quarter" idx="4294967295"/>
          </p:nvPr>
        </p:nvSpPr>
        <p:spPr>
          <a:xfrm>
            <a:off x="2798284" y="6356350"/>
            <a:ext cx="3433277" cy="365125"/>
          </a:xfrm>
          <a:prstGeom prst="rect">
            <a:avLst/>
          </a:prstGeom>
        </p:spPr>
        <p:txBody>
          <a:bodyPr>
            <a:normAutofit fontScale="70000" lnSpcReduction="20000"/>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Copyright© 2020 AGE-u-cate® Training Institute</a:t>
            </a:r>
          </a:p>
        </p:txBody>
      </p:sp>
      <p:sp>
        <p:nvSpPr>
          <p:cNvPr id="24" name="Freeform: Shape 23">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DA65C4B-68F9-8D4B-8F30-2230B5DB5261}"/>
              </a:ext>
            </a:extLst>
          </p:cNvPr>
          <p:cNvSpPr txBox="1"/>
          <p:nvPr/>
        </p:nvSpPr>
        <p:spPr>
          <a:xfrm>
            <a:off x="7829881" y="6063329"/>
            <a:ext cx="4128603" cy="412860"/>
          </a:xfrm>
          <a:prstGeom prst="rect">
            <a:avLst/>
          </a:prstGeom>
          <a:solidFill>
            <a:srgbClr val="000000">
              <a:alpha val="50000"/>
            </a:srgbClr>
          </a:solid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www.AGEucate.com</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  817.857.1157</a:t>
            </a:r>
          </a:p>
        </p:txBody>
      </p:sp>
      <p:pic>
        <p:nvPicPr>
          <p:cNvPr id="15" name="Picture 14" descr="A picture containing drawing, clock&#10;&#10;Description automatically generated">
            <a:extLst>
              <a:ext uri="{FF2B5EF4-FFF2-40B4-BE49-F238E27FC236}">
                <a16:creationId xmlns:a16="http://schemas.microsoft.com/office/drawing/2014/main" id="{469D3665-F396-144B-B1A3-E39F1134C8B4}"/>
              </a:ext>
            </a:extLst>
          </p:cNvPr>
          <p:cNvPicPr>
            <a:picLocks noChangeAspect="1"/>
          </p:cNvPicPr>
          <p:nvPr/>
        </p:nvPicPr>
        <p:blipFill>
          <a:blip r:embed="rId6"/>
          <a:stretch>
            <a:fillRect/>
          </a:stretch>
        </p:blipFill>
        <p:spPr>
          <a:xfrm>
            <a:off x="7332323" y="1346606"/>
            <a:ext cx="4667107" cy="956759"/>
          </a:xfrm>
          <a:prstGeom prst="rect">
            <a:avLst/>
          </a:prstGeom>
          <a:ln w="12700">
            <a:noFill/>
          </a:ln>
        </p:spPr>
      </p:pic>
    </p:spTree>
    <p:extLst>
      <p:ext uri="{BB962C8B-B14F-4D97-AF65-F5344CB8AC3E}">
        <p14:creationId xmlns:p14="http://schemas.microsoft.com/office/powerpoint/2010/main" val="2276584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pPr marL="0" indent="0" algn="ctr">
              <a:buNone/>
            </a:pPr>
            <a:r>
              <a:rPr lang="en-US" sz="5400" dirty="0">
                <a:solidFill>
                  <a:srgbClr val="000000"/>
                </a:solidFill>
                <a:latin typeface="Proxima Nova"/>
              </a:rPr>
              <a:t>Thank you for joining us. </a:t>
            </a:r>
          </a:p>
          <a:p>
            <a:pPr marL="0" indent="0" algn="ctr">
              <a:buNone/>
            </a:pPr>
            <a:endParaRPr lang="en-US" sz="5400" dirty="0">
              <a:solidFill>
                <a:srgbClr val="000000"/>
              </a:solidFill>
              <a:latin typeface="Proxima Nova"/>
            </a:endParaRPr>
          </a:p>
          <a:p>
            <a:pPr marL="0" indent="0" algn="ctr">
              <a:buNone/>
            </a:pPr>
            <a:endParaRPr lang="en-US" sz="5400" dirty="0">
              <a:solidFill>
                <a:srgbClr val="000000"/>
              </a:solidFill>
              <a:latin typeface="Proxima Nova"/>
            </a:endParaRPr>
          </a:p>
          <a:p>
            <a:endParaRPr lang="en-US" sz="2400" dirty="0">
              <a:solidFill>
                <a:srgbClr val="000000"/>
              </a:solidFill>
              <a:latin typeface="Proxima Nova"/>
            </a:endParaRPr>
          </a:p>
          <a:p>
            <a:pPr marL="0" indent="0">
              <a:buNone/>
            </a:pPr>
            <a:br>
              <a:rPr lang="en-US" dirty="0"/>
            </a:br>
            <a:endParaRPr lang="en-US" b="0" i="0" dirty="0">
              <a:solidFill>
                <a:srgbClr val="000000"/>
              </a:solidFill>
              <a:effectLst/>
              <a:latin typeface="Proxima Nova"/>
            </a:endParaRPr>
          </a:p>
          <a:p>
            <a:endParaRPr lang="en-US" dirty="0"/>
          </a:p>
        </p:txBody>
      </p:sp>
      <p:grpSp>
        <p:nvGrpSpPr>
          <p:cNvPr id="4" name="Group 2">
            <a:extLst>
              <a:ext uri="{FF2B5EF4-FFF2-40B4-BE49-F238E27FC236}">
                <a16:creationId xmlns:a16="http://schemas.microsoft.com/office/drawing/2014/main" id="{3ACE79AB-496A-4596-9548-32A582CC5722}"/>
              </a:ext>
            </a:extLst>
          </p:cNvPr>
          <p:cNvGrpSpPr/>
          <p:nvPr/>
        </p:nvGrpSpPr>
        <p:grpSpPr>
          <a:xfrm>
            <a:off x="0" y="6462610"/>
            <a:ext cx="12192000" cy="378612"/>
            <a:chOff x="0" y="0"/>
            <a:chExt cx="13244203" cy="504815"/>
          </a:xfrm>
        </p:grpSpPr>
        <p:pic>
          <p:nvPicPr>
            <p:cNvPr id="5" name="Picture 3">
              <a:extLst>
                <a:ext uri="{FF2B5EF4-FFF2-40B4-BE49-F238E27FC236}">
                  <a16:creationId xmlns:a16="http://schemas.microsoft.com/office/drawing/2014/main" id="{6E9407D0-DB4B-4FA9-AFC8-1406A02C5C08}"/>
                </a:ext>
              </a:extLst>
            </p:cNvPr>
            <p:cNvPicPr>
              <a:picLocks noChangeAspect="1"/>
            </p:cNvPicPr>
            <p:nvPr/>
          </p:nvPicPr>
          <p:blipFill>
            <a:blip r:embed="rId2"/>
            <a:srcRect/>
            <a:stretch>
              <a:fillRect/>
            </a:stretch>
          </p:blipFill>
          <p:spPr>
            <a:xfrm>
              <a:off x="0" y="0"/>
              <a:ext cx="1740377" cy="504815"/>
            </a:xfrm>
            <a:prstGeom prst="rect">
              <a:avLst/>
            </a:prstGeom>
          </p:spPr>
        </p:pic>
        <p:pic>
          <p:nvPicPr>
            <p:cNvPr id="6" name="Picture 4">
              <a:extLst>
                <a:ext uri="{FF2B5EF4-FFF2-40B4-BE49-F238E27FC236}">
                  <a16:creationId xmlns:a16="http://schemas.microsoft.com/office/drawing/2014/main" id="{51273FD8-D10E-4534-A0B1-9660437E9BAA}"/>
                </a:ext>
              </a:extLst>
            </p:cNvPr>
            <p:cNvPicPr>
              <a:picLocks noChangeAspect="1"/>
            </p:cNvPicPr>
            <p:nvPr/>
          </p:nvPicPr>
          <p:blipFill>
            <a:blip r:embed="rId3"/>
            <a:srcRect/>
            <a:stretch>
              <a:fillRect/>
            </a:stretch>
          </p:blipFill>
          <p:spPr>
            <a:xfrm>
              <a:off x="5288720" y="16879"/>
              <a:ext cx="7955483" cy="487936"/>
            </a:xfrm>
            <a:prstGeom prst="rect">
              <a:avLst/>
            </a:prstGeom>
          </p:spPr>
        </p:pic>
        <p:pic>
          <p:nvPicPr>
            <p:cNvPr id="7" name="Picture 5">
              <a:extLst>
                <a:ext uri="{FF2B5EF4-FFF2-40B4-BE49-F238E27FC236}">
                  <a16:creationId xmlns:a16="http://schemas.microsoft.com/office/drawing/2014/main" id="{708FDFD7-E4A6-48BA-8642-FCBC1E5CA5CF}"/>
                </a:ext>
              </a:extLst>
            </p:cNvPr>
            <p:cNvPicPr>
              <a:picLocks noChangeAspect="1"/>
            </p:cNvPicPr>
            <p:nvPr/>
          </p:nvPicPr>
          <p:blipFill>
            <a:blip r:embed="rId3"/>
            <a:srcRect r="36026"/>
            <a:stretch>
              <a:fillRect/>
            </a:stretch>
          </p:blipFill>
          <p:spPr>
            <a:xfrm>
              <a:off x="1846534" y="16879"/>
              <a:ext cx="5089417" cy="487936"/>
            </a:xfrm>
            <a:prstGeom prst="rect">
              <a:avLst/>
            </a:prstGeom>
          </p:spPr>
        </p:pic>
      </p:grpSp>
      <p:sp>
        <p:nvSpPr>
          <p:cNvPr id="9" name="TextBox 8">
            <a:extLst>
              <a:ext uri="{FF2B5EF4-FFF2-40B4-BE49-F238E27FC236}">
                <a16:creationId xmlns:a16="http://schemas.microsoft.com/office/drawing/2014/main" id="{75C86177-E2EB-4919-BD06-EEA62C835CD2}"/>
              </a:ext>
            </a:extLst>
          </p:cNvPr>
          <p:cNvSpPr txBox="1"/>
          <p:nvPr/>
        </p:nvSpPr>
        <p:spPr>
          <a:xfrm>
            <a:off x="1518408" y="3235272"/>
            <a:ext cx="4403770" cy="2031325"/>
          </a:xfrm>
          <a:prstGeom prst="rect">
            <a:avLst/>
          </a:prstGeom>
          <a:noFill/>
          <a:ln>
            <a:solidFill>
              <a:schemeClr val="tx1"/>
            </a:solidFill>
          </a:ln>
        </p:spPr>
        <p:txBody>
          <a:bodyPr wrap="square" rtlCol="0">
            <a:spAutoFit/>
          </a:bodyPr>
          <a:lstStyle/>
          <a:p>
            <a:pPr algn="ctr" rtl="0">
              <a:spcBef>
                <a:spcPts val="0"/>
              </a:spcBef>
              <a:spcAft>
                <a:spcPts val="0"/>
              </a:spcAft>
            </a:pPr>
            <a:r>
              <a:rPr lang="en-US" b="1" i="0" dirty="0">
                <a:solidFill>
                  <a:srgbClr val="222222"/>
                </a:solidFill>
                <a:effectLst/>
                <a:latin typeface="Arial" panose="020B0604020202020204" pitchFamily="34" charset="0"/>
              </a:rPr>
              <a:t>Cameron Pollock, MPH </a:t>
            </a:r>
            <a:endParaRPr lang="en-US" b="0" i="0" dirty="0">
              <a:solidFill>
                <a:srgbClr val="222222"/>
              </a:solidFill>
              <a:effectLst/>
              <a:latin typeface="Roboto" panose="02000000000000000000" pitchFamily="2" charset="0"/>
            </a:endParaRPr>
          </a:p>
          <a:p>
            <a:pPr algn="ctr" rtl="0">
              <a:spcBef>
                <a:spcPts val="0"/>
              </a:spcBef>
              <a:spcAft>
                <a:spcPts val="0"/>
              </a:spcAft>
            </a:pPr>
            <a:r>
              <a:rPr lang="en-US" b="0" i="0" dirty="0">
                <a:solidFill>
                  <a:srgbClr val="222222"/>
                </a:solidFill>
                <a:effectLst/>
                <a:latin typeface="Arial" panose="020B0604020202020204" pitchFamily="34" charset="0"/>
              </a:rPr>
              <a:t>Food and Wellness Coordinator</a:t>
            </a:r>
            <a:endParaRPr lang="en-US" b="0" i="0" dirty="0">
              <a:solidFill>
                <a:srgbClr val="222222"/>
              </a:solidFill>
              <a:effectLst/>
              <a:latin typeface="Roboto" panose="02000000000000000000" pitchFamily="2" charset="0"/>
            </a:endParaRPr>
          </a:p>
          <a:p>
            <a:pPr algn="ctr" rtl="0">
              <a:spcBef>
                <a:spcPts val="0"/>
              </a:spcBef>
              <a:spcAft>
                <a:spcPts val="0"/>
              </a:spcAft>
            </a:pPr>
            <a:r>
              <a:rPr lang="en-US" b="0" i="0" dirty="0">
                <a:solidFill>
                  <a:srgbClr val="222222"/>
                </a:solidFill>
                <a:effectLst/>
                <a:latin typeface="Arial" panose="020B0604020202020204" pitchFamily="34" charset="0"/>
              </a:rPr>
              <a:t>Nutrition and Health Promotion Programs</a:t>
            </a:r>
            <a:endParaRPr lang="en-US" b="0" i="0" dirty="0">
              <a:solidFill>
                <a:srgbClr val="222222"/>
              </a:solidFill>
              <a:effectLst/>
              <a:latin typeface="Roboto" panose="02000000000000000000" pitchFamily="2" charset="0"/>
            </a:endParaRPr>
          </a:p>
          <a:p>
            <a:pPr algn="ctr" rtl="0">
              <a:spcBef>
                <a:spcPts val="0"/>
              </a:spcBef>
              <a:spcAft>
                <a:spcPts val="0"/>
              </a:spcAft>
            </a:pPr>
            <a:r>
              <a:rPr lang="en-US" b="0" i="0" dirty="0">
                <a:solidFill>
                  <a:srgbClr val="1155CC"/>
                </a:solidFill>
                <a:effectLst/>
                <a:latin typeface="Roboto" panose="02000000000000000000" pitchFamily="2" charset="0"/>
                <a:hlinkClick r:id="rId4"/>
              </a:rPr>
              <a:t>cameron.pollock1@maryland.gov</a:t>
            </a:r>
            <a:endParaRPr lang="en-US" b="0" i="0" dirty="0">
              <a:solidFill>
                <a:srgbClr val="222222"/>
              </a:solidFill>
              <a:effectLst/>
              <a:latin typeface="Roboto" panose="02000000000000000000" pitchFamily="2" charset="0"/>
            </a:endParaRPr>
          </a:p>
          <a:p>
            <a:pPr algn="ctr" rtl="0">
              <a:spcBef>
                <a:spcPts val="0"/>
              </a:spcBef>
              <a:spcAft>
                <a:spcPts val="0"/>
              </a:spcAft>
            </a:pPr>
            <a:r>
              <a:rPr lang="en-US" b="0" i="0" dirty="0">
                <a:solidFill>
                  <a:srgbClr val="222222"/>
                </a:solidFill>
                <a:effectLst/>
                <a:latin typeface="Arial" panose="020B0604020202020204" pitchFamily="34" charset="0"/>
              </a:rPr>
              <a:t>(215) 337-1762 (Cell)</a:t>
            </a:r>
            <a:endParaRPr lang="en-US" b="0" i="0" dirty="0">
              <a:solidFill>
                <a:srgbClr val="222222"/>
              </a:solidFill>
              <a:effectLst/>
              <a:latin typeface="Roboto" panose="02000000000000000000" pitchFamily="2" charset="0"/>
            </a:endParaRPr>
          </a:p>
          <a:p>
            <a:pPr algn="ctr" rtl="0">
              <a:spcBef>
                <a:spcPts val="0"/>
              </a:spcBef>
              <a:spcAft>
                <a:spcPts val="0"/>
              </a:spcAft>
            </a:pPr>
            <a:r>
              <a:rPr lang="en-US" b="0" i="0" dirty="0">
                <a:solidFill>
                  <a:srgbClr val="222222"/>
                </a:solidFill>
                <a:effectLst/>
                <a:latin typeface="Arial" panose="020B0604020202020204" pitchFamily="34" charset="0"/>
              </a:rPr>
              <a:t>(410) 767-1269 (Direct)</a:t>
            </a:r>
            <a:endParaRPr lang="en-US" b="0" i="0" dirty="0">
              <a:solidFill>
                <a:srgbClr val="222222"/>
              </a:solidFill>
              <a:effectLst/>
              <a:latin typeface="Roboto" panose="02000000000000000000" pitchFamily="2" charset="0"/>
            </a:endParaRPr>
          </a:p>
          <a:p>
            <a:pPr algn="ctr" rtl="0">
              <a:spcBef>
                <a:spcPts val="0"/>
              </a:spcBef>
              <a:spcAft>
                <a:spcPts val="0"/>
              </a:spcAft>
            </a:pPr>
            <a:r>
              <a:rPr lang="en-US" b="0" i="0" dirty="0">
                <a:solidFill>
                  <a:srgbClr val="222222"/>
                </a:solidFill>
                <a:effectLst/>
                <a:latin typeface="Arial" panose="020B0604020202020204" pitchFamily="34" charset="0"/>
              </a:rPr>
              <a:t>(410) 767-1100 (Main)</a:t>
            </a:r>
            <a:endParaRPr lang="en-US" dirty="0"/>
          </a:p>
        </p:txBody>
      </p:sp>
      <p:sp>
        <p:nvSpPr>
          <p:cNvPr id="12" name="TextBox 11">
            <a:extLst>
              <a:ext uri="{FF2B5EF4-FFF2-40B4-BE49-F238E27FC236}">
                <a16:creationId xmlns:a16="http://schemas.microsoft.com/office/drawing/2014/main" id="{49D678D4-1AC4-4771-B032-15C41A66DB73}"/>
              </a:ext>
            </a:extLst>
          </p:cNvPr>
          <p:cNvSpPr txBox="1"/>
          <p:nvPr/>
        </p:nvSpPr>
        <p:spPr>
          <a:xfrm>
            <a:off x="6328390" y="3234981"/>
            <a:ext cx="4403770" cy="2031325"/>
          </a:xfrm>
          <a:prstGeom prst="rect">
            <a:avLst/>
          </a:prstGeom>
          <a:noFill/>
          <a:ln>
            <a:solidFill>
              <a:schemeClr val="tx1"/>
            </a:solidFill>
          </a:ln>
        </p:spPr>
        <p:txBody>
          <a:bodyPr wrap="square" rtlCol="0">
            <a:spAutoFit/>
          </a:bodyPr>
          <a:lstStyle/>
          <a:p>
            <a:pPr algn="ctr" rtl="0">
              <a:spcBef>
                <a:spcPts val="0"/>
              </a:spcBef>
              <a:spcAft>
                <a:spcPts val="0"/>
              </a:spcAft>
            </a:pPr>
            <a:r>
              <a:rPr lang="en-US" sz="1800" b="1" i="0" dirty="0">
                <a:solidFill>
                  <a:srgbClr val="222222"/>
                </a:solidFill>
                <a:effectLst/>
                <a:latin typeface="Arial" panose="020B0604020202020204" pitchFamily="34" charset="0"/>
              </a:rPr>
              <a:t>Amanda Distefano, </a:t>
            </a:r>
            <a:r>
              <a:rPr lang="en-US" b="1" i="0" dirty="0">
                <a:solidFill>
                  <a:srgbClr val="222222"/>
                </a:solidFill>
                <a:effectLst/>
                <a:latin typeface="Arial" panose="020B0604020202020204" pitchFamily="34" charset="0"/>
              </a:rPr>
              <a:t>CRS-AD, CHWI</a:t>
            </a:r>
            <a:endParaRPr lang="en-US" b="0" i="0" dirty="0">
              <a:solidFill>
                <a:srgbClr val="222222"/>
              </a:solidFill>
              <a:effectLst/>
              <a:latin typeface="Roboto" panose="02000000000000000000" pitchFamily="2" charset="0"/>
            </a:endParaRPr>
          </a:p>
          <a:p>
            <a:pPr algn="ctr" rtl="0">
              <a:spcBef>
                <a:spcPts val="0"/>
              </a:spcBef>
              <a:spcAft>
                <a:spcPts val="0"/>
              </a:spcAft>
            </a:pPr>
            <a:r>
              <a:rPr lang="en-US" sz="1800" b="0" i="0" dirty="0">
                <a:solidFill>
                  <a:srgbClr val="000000"/>
                </a:solidFill>
                <a:effectLst/>
                <a:latin typeface="Arial" panose="020B0604020202020204" pitchFamily="34" charset="0"/>
              </a:rPr>
              <a:t>Maryland Access Point </a:t>
            </a:r>
          </a:p>
          <a:p>
            <a:pPr algn="ctr" rtl="0">
              <a:spcBef>
                <a:spcPts val="0"/>
              </a:spcBef>
              <a:spcAft>
                <a:spcPts val="0"/>
              </a:spcAft>
            </a:pPr>
            <a:r>
              <a:rPr lang="en-US" sz="1800" b="0" i="0" dirty="0">
                <a:solidFill>
                  <a:srgbClr val="000000"/>
                </a:solidFill>
                <a:effectLst/>
                <a:latin typeface="Arial" panose="020B0604020202020204" pitchFamily="34" charset="0"/>
              </a:rPr>
              <a:t>Administrator, Long Term Services</a:t>
            </a:r>
            <a:endParaRPr lang="en-US" b="0" i="0" dirty="0">
              <a:solidFill>
                <a:srgbClr val="222222"/>
              </a:solidFill>
              <a:effectLst/>
              <a:latin typeface="Roboto" panose="02000000000000000000" pitchFamily="2" charset="0"/>
            </a:endParaRPr>
          </a:p>
          <a:p>
            <a:pPr algn="ctr" rtl="0">
              <a:spcBef>
                <a:spcPts val="0"/>
              </a:spcBef>
              <a:spcAft>
                <a:spcPts val="0"/>
              </a:spcAft>
            </a:pPr>
            <a:r>
              <a:rPr lang="en-US" sz="1800" b="0" i="0" dirty="0">
                <a:solidFill>
                  <a:srgbClr val="1155CC"/>
                </a:solidFill>
                <a:effectLst/>
                <a:latin typeface="Arial" panose="020B0604020202020204" pitchFamily="34" charset="0"/>
                <a:hlinkClick r:id="rId5"/>
              </a:rPr>
              <a:t>AmandaK.Distefano@maryland.gov</a:t>
            </a:r>
            <a:endParaRPr lang="en-US" b="0" i="0" dirty="0">
              <a:solidFill>
                <a:srgbClr val="222222"/>
              </a:solidFill>
              <a:effectLst/>
              <a:latin typeface="Roboto" panose="02000000000000000000" pitchFamily="2" charset="0"/>
            </a:endParaRPr>
          </a:p>
          <a:p>
            <a:pPr algn="ctr" rtl="0">
              <a:spcBef>
                <a:spcPts val="0"/>
              </a:spcBef>
              <a:spcAft>
                <a:spcPts val="0"/>
              </a:spcAft>
            </a:pPr>
            <a:r>
              <a:rPr lang="en-US" sz="1800" b="0" i="0" dirty="0">
                <a:solidFill>
                  <a:srgbClr val="000000"/>
                </a:solidFill>
                <a:effectLst/>
                <a:latin typeface="Arial" panose="020B0604020202020204" pitchFamily="34" charset="0"/>
              </a:rPr>
              <a:t>(410)-767-1074</a:t>
            </a:r>
            <a:r>
              <a:rPr lang="en-US" sz="1800" b="0" i="0" dirty="0">
                <a:solidFill>
                  <a:srgbClr val="222222"/>
                </a:solidFill>
                <a:effectLst/>
                <a:latin typeface="Arial" panose="020B0604020202020204" pitchFamily="34" charset="0"/>
              </a:rPr>
              <a:t> (Direct)</a:t>
            </a:r>
            <a:endParaRPr lang="en-US" b="0" i="0" dirty="0">
              <a:solidFill>
                <a:srgbClr val="222222"/>
              </a:solidFill>
              <a:effectLst/>
              <a:latin typeface="Roboto" panose="02000000000000000000" pitchFamily="2" charset="0"/>
            </a:endParaRPr>
          </a:p>
          <a:p>
            <a:pPr algn="ctr" rtl="0">
              <a:spcBef>
                <a:spcPts val="0"/>
              </a:spcBef>
              <a:spcAft>
                <a:spcPts val="0"/>
              </a:spcAft>
            </a:pPr>
            <a:r>
              <a:rPr lang="en-US" sz="1800" b="0" i="0" dirty="0">
                <a:solidFill>
                  <a:srgbClr val="222222"/>
                </a:solidFill>
                <a:effectLst/>
                <a:latin typeface="Arial" panose="020B0604020202020204" pitchFamily="34" charset="0"/>
              </a:rPr>
              <a:t>(410)-767-1100 (Main)</a:t>
            </a:r>
            <a:endParaRPr lang="en-US" b="0" i="0" dirty="0">
              <a:solidFill>
                <a:srgbClr val="222222"/>
              </a:solidFill>
              <a:effectLst/>
              <a:latin typeface="Roboto" panose="02000000000000000000" pitchFamily="2" charset="0"/>
            </a:endParaRPr>
          </a:p>
          <a:p>
            <a:pPr algn="ctr" rtl="0">
              <a:spcBef>
                <a:spcPts val="0"/>
              </a:spcBef>
              <a:spcAft>
                <a:spcPts val="0"/>
              </a:spcAft>
            </a:pPr>
            <a:r>
              <a:rPr lang="en-US" sz="1800" b="0" i="0" dirty="0">
                <a:solidFill>
                  <a:srgbClr val="222222"/>
                </a:solidFill>
                <a:effectLst/>
                <a:latin typeface="Arial" panose="020B0604020202020204" pitchFamily="34" charset="0"/>
              </a:rPr>
              <a:t>(240)-347-3310 (Cell)</a:t>
            </a:r>
            <a:endParaRPr lang="en-US" b="0" i="0" dirty="0">
              <a:solidFill>
                <a:srgbClr val="222222"/>
              </a:solidFill>
              <a:effectLst/>
              <a:latin typeface="Roboto" panose="02000000000000000000" pitchFamily="2" charset="0"/>
            </a:endParaRPr>
          </a:p>
        </p:txBody>
      </p:sp>
    </p:spTree>
    <p:extLst>
      <p:ext uri="{BB962C8B-B14F-4D97-AF65-F5344CB8AC3E}">
        <p14:creationId xmlns:p14="http://schemas.microsoft.com/office/powerpoint/2010/main" val="157586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E91D-CE25-40C5-901A-B016C479E3D4}"/>
              </a:ext>
            </a:extLst>
          </p:cNvPr>
          <p:cNvSpPr>
            <a:spLocks noGrp="1"/>
          </p:cNvSpPr>
          <p:nvPr>
            <p:ph type="title"/>
          </p:nvPr>
        </p:nvSpPr>
        <p:spPr/>
        <p:txBody>
          <a:bodyPr/>
          <a:lstStyle/>
          <a:p>
            <a:r>
              <a:rPr lang="en" dirty="0"/>
              <a:t>Grant Activities</a:t>
            </a:r>
            <a:endParaRPr lang="en-US" dirty="0"/>
          </a:p>
        </p:txBody>
      </p:sp>
      <p:sp>
        <p:nvSpPr>
          <p:cNvPr id="3" name="Text Placeholder 2">
            <a:extLst>
              <a:ext uri="{FF2B5EF4-FFF2-40B4-BE49-F238E27FC236}">
                <a16:creationId xmlns:a16="http://schemas.microsoft.com/office/drawing/2014/main" id="{D588FD26-47A6-458A-BF1F-DA72752BCA5A}"/>
              </a:ext>
            </a:extLst>
          </p:cNvPr>
          <p:cNvSpPr>
            <a:spLocks noGrp="1"/>
          </p:cNvSpPr>
          <p:nvPr>
            <p:ph type="body" idx="1"/>
          </p:nvPr>
        </p:nvSpPr>
        <p:spPr/>
        <p:txBody>
          <a:bodyPr/>
          <a:lstStyle/>
          <a:p>
            <a:pPr marL="457200" marR="0" lvl="0" indent="-361950" algn="l" rtl="0">
              <a:lnSpc>
                <a:spcPct val="115000"/>
              </a:lnSpc>
              <a:spcBef>
                <a:spcPts val="0"/>
              </a:spcBef>
              <a:spcAft>
                <a:spcPts val="0"/>
              </a:spcAft>
              <a:buSzPts val="2100"/>
              <a:buChar char="•"/>
            </a:pPr>
            <a:r>
              <a:rPr lang="en-US" sz="2800" dirty="0"/>
              <a:t>Strengthen delivery of caregiver workshops in partnership with the Living Well Center of Excellence (LWCE)</a:t>
            </a:r>
          </a:p>
          <a:p>
            <a:pPr marL="457200" marR="0" lvl="0" indent="-361950" algn="l" rtl="0">
              <a:lnSpc>
                <a:spcPct val="115000"/>
              </a:lnSpc>
              <a:spcBef>
                <a:spcPts val="0"/>
              </a:spcBef>
              <a:spcAft>
                <a:spcPts val="0"/>
              </a:spcAft>
              <a:buSzPts val="2100"/>
              <a:buChar char="•"/>
            </a:pPr>
            <a:r>
              <a:rPr lang="en-US" sz="2800" dirty="0"/>
              <a:t>Train AAA staff in dementia capability (screening, detection, referrals, and communication for people with Alzheimer’s and related dementia and their caregivers)</a:t>
            </a:r>
          </a:p>
          <a:p>
            <a:pPr marL="457200" marR="0" lvl="0" indent="-361950" algn="l" rtl="0">
              <a:lnSpc>
                <a:spcPct val="115000"/>
              </a:lnSpc>
              <a:spcBef>
                <a:spcPts val="0"/>
              </a:spcBef>
              <a:spcAft>
                <a:spcPts val="0"/>
              </a:spcAft>
              <a:buSzPts val="2100"/>
              <a:buChar char="•"/>
            </a:pPr>
            <a:r>
              <a:rPr lang="en-US" sz="2800" dirty="0"/>
              <a:t>Enhance MAP website to better highlight caregivers and persons with Alzheimer’s and related dementia and connect to existing online resources</a:t>
            </a:r>
          </a:p>
          <a:p>
            <a:pPr marL="457200" marR="0" lvl="0" indent="-361950" algn="l" rtl="0">
              <a:lnSpc>
                <a:spcPct val="115000"/>
              </a:lnSpc>
              <a:spcBef>
                <a:spcPts val="0"/>
              </a:spcBef>
              <a:spcAft>
                <a:spcPts val="0"/>
              </a:spcAft>
              <a:buSzPts val="2100"/>
              <a:buChar char="•"/>
            </a:pPr>
            <a:r>
              <a:rPr lang="en-US" sz="2800" dirty="0"/>
              <a:t>Convene stakeholders</a:t>
            </a:r>
            <a:endParaRPr lang="en-US" sz="700" dirty="0">
              <a:solidFill>
                <a:srgbClr val="222222"/>
              </a:solidFill>
              <a:highlight>
                <a:srgbClr val="FFFFFF"/>
              </a:highlight>
              <a:latin typeface="Calibri"/>
              <a:ea typeface="Calibri"/>
              <a:cs typeface="Calibri"/>
              <a:sym typeface="Calibri"/>
            </a:endParaRPr>
          </a:p>
          <a:p>
            <a:endParaRPr lang="en-US" dirty="0"/>
          </a:p>
        </p:txBody>
      </p:sp>
      <p:grpSp>
        <p:nvGrpSpPr>
          <p:cNvPr id="4" name="Group 2">
            <a:extLst>
              <a:ext uri="{FF2B5EF4-FFF2-40B4-BE49-F238E27FC236}">
                <a16:creationId xmlns:a16="http://schemas.microsoft.com/office/drawing/2014/main" id="{09F3686E-06AA-4C6F-AF14-483CF2ED2063}"/>
              </a:ext>
            </a:extLst>
          </p:cNvPr>
          <p:cNvGrpSpPr/>
          <p:nvPr/>
        </p:nvGrpSpPr>
        <p:grpSpPr>
          <a:xfrm>
            <a:off x="0" y="6479388"/>
            <a:ext cx="12192000" cy="378612"/>
            <a:chOff x="0" y="0"/>
            <a:chExt cx="13244203" cy="504815"/>
          </a:xfrm>
        </p:grpSpPr>
        <p:pic>
          <p:nvPicPr>
            <p:cNvPr id="5" name="Picture 3">
              <a:extLst>
                <a:ext uri="{FF2B5EF4-FFF2-40B4-BE49-F238E27FC236}">
                  <a16:creationId xmlns:a16="http://schemas.microsoft.com/office/drawing/2014/main" id="{C5589A61-B1D5-4666-9BD5-D8F152C5FC70}"/>
                </a:ext>
              </a:extLst>
            </p:cNvPr>
            <p:cNvPicPr>
              <a:picLocks noChangeAspect="1"/>
            </p:cNvPicPr>
            <p:nvPr/>
          </p:nvPicPr>
          <p:blipFill>
            <a:blip r:embed="rId2"/>
            <a:srcRect/>
            <a:stretch>
              <a:fillRect/>
            </a:stretch>
          </p:blipFill>
          <p:spPr>
            <a:xfrm>
              <a:off x="0" y="0"/>
              <a:ext cx="1740377" cy="504815"/>
            </a:xfrm>
            <a:prstGeom prst="rect">
              <a:avLst/>
            </a:prstGeom>
          </p:spPr>
        </p:pic>
        <p:pic>
          <p:nvPicPr>
            <p:cNvPr id="6" name="Picture 4">
              <a:extLst>
                <a:ext uri="{FF2B5EF4-FFF2-40B4-BE49-F238E27FC236}">
                  <a16:creationId xmlns:a16="http://schemas.microsoft.com/office/drawing/2014/main" id="{F32A8D1E-1220-4CA4-AD81-2F5580954625}"/>
                </a:ext>
              </a:extLst>
            </p:cNvPr>
            <p:cNvPicPr>
              <a:picLocks noChangeAspect="1"/>
            </p:cNvPicPr>
            <p:nvPr/>
          </p:nvPicPr>
          <p:blipFill>
            <a:blip r:embed="rId3"/>
            <a:srcRect/>
            <a:stretch>
              <a:fillRect/>
            </a:stretch>
          </p:blipFill>
          <p:spPr>
            <a:xfrm>
              <a:off x="5288720" y="16879"/>
              <a:ext cx="7955483" cy="487936"/>
            </a:xfrm>
            <a:prstGeom prst="rect">
              <a:avLst/>
            </a:prstGeom>
          </p:spPr>
        </p:pic>
        <p:pic>
          <p:nvPicPr>
            <p:cNvPr id="7" name="Picture 5">
              <a:extLst>
                <a:ext uri="{FF2B5EF4-FFF2-40B4-BE49-F238E27FC236}">
                  <a16:creationId xmlns:a16="http://schemas.microsoft.com/office/drawing/2014/main" id="{39C9816E-BD63-424B-9AEC-EE3E3576877D}"/>
                </a:ext>
              </a:extLst>
            </p:cNvPr>
            <p:cNvPicPr>
              <a:picLocks noChangeAspect="1"/>
            </p:cNvPicPr>
            <p:nvPr/>
          </p:nvPicPr>
          <p:blipFill>
            <a:blip r:embed="rId3"/>
            <a:srcRect r="36026"/>
            <a:stretch>
              <a:fillRect/>
            </a:stretch>
          </p:blipFill>
          <p:spPr>
            <a:xfrm>
              <a:off x="1846534" y="16879"/>
              <a:ext cx="5089417" cy="487936"/>
            </a:xfrm>
            <a:prstGeom prst="rect">
              <a:avLst/>
            </a:prstGeom>
          </p:spPr>
        </p:pic>
      </p:grpSp>
    </p:spTree>
    <p:extLst>
      <p:ext uri="{BB962C8B-B14F-4D97-AF65-F5344CB8AC3E}">
        <p14:creationId xmlns:p14="http://schemas.microsoft.com/office/powerpoint/2010/main" val="295085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F97C-AA9E-48A4-AF83-7873CA56EA6F}"/>
              </a:ext>
            </a:extLst>
          </p:cNvPr>
          <p:cNvSpPr>
            <a:spLocks noGrp="1"/>
          </p:cNvSpPr>
          <p:nvPr>
            <p:ph type="title"/>
          </p:nvPr>
        </p:nvSpPr>
        <p:spPr/>
        <p:txBody>
          <a:bodyPr/>
          <a:lstStyle/>
          <a:p>
            <a:r>
              <a:rPr lang="en-US" dirty="0"/>
              <a:t>Progress to date</a:t>
            </a:r>
          </a:p>
        </p:txBody>
      </p:sp>
      <p:sp>
        <p:nvSpPr>
          <p:cNvPr id="3" name="Text Placeholder 2">
            <a:extLst>
              <a:ext uri="{FF2B5EF4-FFF2-40B4-BE49-F238E27FC236}">
                <a16:creationId xmlns:a16="http://schemas.microsoft.com/office/drawing/2014/main" id="{FC11E24B-E3BC-428D-973E-19F98FB3C18A}"/>
              </a:ext>
            </a:extLst>
          </p:cNvPr>
          <p:cNvSpPr>
            <a:spLocks noGrp="1"/>
          </p:cNvSpPr>
          <p:nvPr>
            <p:ph type="body" idx="1"/>
          </p:nvPr>
        </p:nvSpPr>
        <p:spPr>
          <a:xfrm>
            <a:off x="415600" y="1890400"/>
            <a:ext cx="4391531" cy="4201200"/>
          </a:xfrm>
        </p:spPr>
        <p:txBody>
          <a:bodyPr/>
          <a:lstStyle/>
          <a:p>
            <a:r>
              <a:rPr lang="en-US" dirty="0"/>
              <a:t>113 individuals served in virtual workshops since launch of grant in FY20 </a:t>
            </a:r>
          </a:p>
          <a:p>
            <a:endParaRPr lang="en-US" dirty="0"/>
          </a:p>
          <a:p>
            <a:endParaRPr lang="en-US" dirty="0"/>
          </a:p>
          <a:p>
            <a:r>
              <a:rPr lang="en-US" dirty="0"/>
              <a:t>149 professionals received Dementia capability training</a:t>
            </a:r>
          </a:p>
          <a:p>
            <a:endParaRPr lang="en-US" dirty="0"/>
          </a:p>
          <a:p>
            <a:pPr marL="84665" indent="0">
              <a:buNone/>
            </a:pPr>
            <a:endParaRPr lang="en-US" dirty="0"/>
          </a:p>
        </p:txBody>
      </p:sp>
      <p:pic>
        <p:nvPicPr>
          <p:cNvPr id="13" name="Picture 12" descr="Map&#10;&#10;Description automatically generated">
            <a:extLst>
              <a:ext uri="{FF2B5EF4-FFF2-40B4-BE49-F238E27FC236}">
                <a16:creationId xmlns:a16="http://schemas.microsoft.com/office/drawing/2014/main" id="{0D37EC13-4852-4DE7-ACDE-DAF28A7E4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967" y="1026935"/>
            <a:ext cx="4798687" cy="2628229"/>
          </a:xfrm>
          <a:prstGeom prst="rect">
            <a:avLst/>
          </a:prstGeom>
        </p:spPr>
      </p:pic>
      <p:pic>
        <p:nvPicPr>
          <p:cNvPr id="15" name="Picture 14" descr="Bar chart&#10;&#10;Description automatically generated with low confidence">
            <a:extLst>
              <a:ext uri="{FF2B5EF4-FFF2-40B4-BE49-F238E27FC236}">
                <a16:creationId xmlns:a16="http://schemas.microsoft.com/office/drawing/2014/main" id="{EB7A5EF1-29C8-40DE-AD5C-5D1AF3696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840" y="3655164"/>
            <a:ext cx="4881814" cy="2636659"/>
          </a:xfrm>
          <a:prstGeom prst="rect">
            <a:avLst/>
          </a:prstGeom>
        </p:spPr>
      </p:pic>
      <p:grpSp>
        <p:nvGrpSpPr>
          <p:cNvPr id="16" name="Group 2">
            <a:extLst>
              <a:ext uri="{FF2B5EF4-FFF2-40B4-BE49-F238E27FC236}">
                <a16:creationId xmlns:a16="http://schemas.microsoft.com/office/drawing/2014/main" id="{9A34BA4B-876F-4561-8C4C-05C611D6D04F}"/>
              </a:ext>
            </a:extLst>
          </p:cNvPr>
          <p:cNvGrpSpPr/>
          <p:nvPr/>
        </p:nvGrpSpPr>
        <p:grpSpPr>
          <a:xfrm>
            <a:off x="0" y="6479388"/>
            <a:ext cx="12192000" cy="378612"/>
            <a:chOff x="0" y="0"/>
            <a:chExt cx="13244203" cy="504815"/>
          </a:xfrm>
        </p:grpSpPr>
        <p:pic>
          <p:nvPicPr>
            <p:cNvPr id="17" name="Picture 3">
              <a:extLst>
                <a:ext uri="{FF2B5EF4-FFF2-40B4-BE49-F238E27FC236}">
                  <a16:creationId xmlns:a16="http://schemas.microsoft.com/office/drawing/2014/main" id="{5A3B9CAE-84BC-42DF-92C1-9B9BE6E6BFFF}"/>
                </a:ext>
              </a:extLst>
            </p:cNvPr>
            <p:cNvPicPr>
              <a:picLocks noChangeAspect="1"/>
            </p:cNvPicPr>
            <p:nvPr/>
          </p:nvPicPr>
          <p:blipFill>
            <a:blip r:embed="rId4"/>
            <a:srcRect/>
            <a:stretch>
              <a:fillRect/>
            </a:stretch>
          </p:blipFill>
          <p:spPr>
            <a:xfrm>
              <a:off x="0" y="0"/>
              <a:ext cx="1740377" cy="504815"/>
            </a:xfrm>
            <a:prstGeom prst="rect">
              <a:avLst/>
            </a:prstGeom>
          </p:spPr>
        </p:pic>
        <p:pic>
          <p:nvPicPr>
            <p:cNvPr id="18" name="Picture 4">
              <a:extLst>
                <a:ext uri="{FF2B5EF4-FFF2-40B4-BE49-F238E27FC236}">
                  <a16:creationId xmlns:a16="http://schemas.microsoft.com/office/drawing/2014/main" id="{3AB7D323-2D3B-4E7D-AED6-22680678A7E5}"/>
                </a:ext>
              </a:extLst>
            </p:cNvPr>
            <p:cNvPicPr>
              <a:picLocks noChangeAspect="1"/>
            </p:cNvPicPr>
            <p:nvPr/>
          </p:nvPicPr>
          <p:blipFill>
            <a:blip r:embed="rId5"/>
            <a:srcRect/>
            <a:stretch>
              <a:fillRect/>
            </a:stretch>
          </p:blipFill>
          <p:spPr>
            <a:xfrm>
              <a:off x="5288720" y="16879"/>
              <a:ext cx="7955483" cy="487936"/>
            </a:xfrm>
            <a:prstGeom prst="rect">
              <a:avLst/>
            </a:prstGeom>
          </p:spPr>
        </p:pic>
        <p:pic>
          <p:nvPicPr>
            <p:cNvPr id="19" name="Picture 5">
              <a:extLst>
                <a:ext uri="{FF2B5EF4-FFF2-40B4-BE49-F238E27FC236}">
                  <a16:creationId xmlns:a16="http://schemas.microsoft.com/office/drawing/2014/main" id="{4BB97AED-4719-4D08-863D-5AF5391DBC72}"/>
                </a:ext>
              </a:extLst>
            </p:cNvPr>
            <p:cNvPicPr>
              <a:picLocks noChangeAspect="1"/>
            </p:cNvPicPr>
            <p:nvPr/>
          </p:nvPicPr>
          <p:blipFill>
            <a:blip r:embed="rId5"/>
            <a:srcRect r="36026"/>
            <a:stretch>
              <a:fillRect/>
            </a:stretch>
          </p:blipFill>
          <p:spPr>
            <a:xfrm>
              <a:off x="1846534" y="16879"/>
              <a:ext cx="5089417" cy="487936"/>
            </a:xfrm>
            <a:prstGeom prst="rect">
              <a:avLst/>
            </a:prstGeom>
          </p:spPr>
        </p:pic>
      </p:grpSp>
    </p:spTree>
    <p:extLst>
      <p:ext uri="{BB962C8B-B14F-4D97-AF65-F5344CB8AC3E}">
        <p14:creationId xmlns:p14="http://schemas.microsoft.com/office/powerpoint/2010/main" val="152250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Maryland Access Point Website</a:t>
            </a:r>
          </a:p>
        </p:txBody>
      </p:sp>
      <p:sp>
        <p:nvSpPr>
          <p:cNvPr id="5" name="Content Placeholder 4"/>
          <p:cNvSpPr>
            <a:spLocks noGrp="1"/>
          </p:cNvSpPr>
          <p:nvPr>
            <p:ph idx="1"/>
          </p:nvPr>
        </p:nvSpPr>
        <p:spPr>
          <a:xfrm>
            <a:off x="838200" y="1682299"/>
            <a:ext cx="6426666" cy="4029891"/>
          </a:xfrm>
        </p:spPr>
        <p:txBody>
          <a:bodyPr>
            <a:normAutofit lnSpcReduction="10000"/>
          </a:bodyPr>
          <a:lstStyle/>
          <a:p>
            <a:r>
              <a:rPr lang="en-US" sz="2400" dirty="0"/>
              <a:t>AD: 8 Washington University Dementia Screening Test</a:t>
            </a:r>
          </a:p>
          <a:p>
            <a:r>
              <a:rPr lang="en-US" sz="2400" dirty="0"/>
              <a:t>The AD8 was developed as a brief instrument to help discriminate between signs of normal aging and mild dementia.</a:t>
            </a:r>
          </a:p>
          <a:p>
            <a:r>
              <a:rPr lang="en-US" sz="2400" dirty="0"/>
              <a:t>The AD8 contains 8 items that test for memory, orientation, judgment, and function.</a:t>
            </a:r>
          </a:p>
          <a:p>
            <a:r>
              <a:rPr lang="en-US" sz="2400" dirty="0">
                <a:solidFill>
                  <a:srgbClr val="000000"/>
                </a:solidFill>
              </a:rPr>
              <a:t>C</a:t>
            </a:r>
            <a:r>
              <a:rPr lang="en-US" sz="2400" b="0" i="0" dirty="0">
                <a:solidFill>
                  <a:srgbClr val="000000"/>
                </a:solidFill>
                <a:effectLst/>
              </a:rPr>
              <a:t>an be used by an individual or their loved one prior to scheduling a full assessment with a primary care provider or healthcare practitioner.</a:t>
            </a:r>
          </a:p>
          <a:p>
            <a:endParaRPr lang="en-US" sz="2400" dirty="0">
              <a:solidFill>
                <a:srgbClr val="000000"/>
              </a:solidFill>
            </a:endParaRPr>
          </a:p>
          <a:p>
            <a:pPr marL="0" indent="0">
              <a:buNone/>
            </a:pPr>
            <a:endParaRPr lang="en-US" dirty="0"/>
          </a:p>
          <a:p>
            <a:endParaRPr lang="en-US" dirty="0"/>
          </a:p>
          <a:p>
            <a:endParaRPr lang="en-US" dirty="0"/>
          </a:p>
        </p:txBody>
      </p:sp>
      <p:sp>
        <p:nvSpPr>
          <p:cNvPr id="7" name="TextBox 6">
            <a:extLst>
              <a:ext uri="{FF2B5EF4-FFF2-40B4-BE49-F238E27FC236}">
                <a16:creationId xmlns:a16="http://schemas.microsoft.com/office/drawing/2014/main" id="{FA0E6312-B9B6-4265-B0AA-51A2E302880C}"/>
              </a:ext>
            </a:extLst>
          </p:cNvPr>
          <p:cNvSpPr txBox="1"/>
          <p:nvPr/>
        </p:nvSpPr>
        <p:spPr>
          <a:xfrm>
            <a:off x="419439" y="5855516"/>
            <a:ext cx="113531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Proxima Nova"/>
                <a:ea typeface="+mn-ea"/>
                <a:cs typeface="+mn-cs"/>
              </a:rPr>
              <a:t>Reprinted with permission. Copyright 2005. The AD8:</a:t>
            </a:r>
            <a:r>
              <a:rPr kumimoji="0" lang="en-US" sz="1400" b="0" i="1" u="none" strike="noStrike" kern="1200" cap="none" spc="0" normalizeH="0" baseline="0" noProof="0" dirty="0">
                <a:ln>
                  <a:noFill/>
                </a:ln>
                <a:solidFill>
                  <a:srgbClr val="000000"/>
                </a:solidFill>
                <a:effectLst/>
                <a:uLnTx/>
                <a:uFillTx/>
                <a:latin typeface="Proxima Nova"/>
                <a:ea typeface="+mn-ea"/>
                <a:cs typeface="+mn-cs"/>
              </a:rPr>
              <a:t> The Washington University Dementia Screening Test (“Eight-item Interview to Differentiate Aging and Dementia”) is a copyrighted instrument of Washington University, St. Louis, Missouri. All Rights Reserved.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2">
            <a:extLst>
              <a:ext uri="{FF2B5EF4-FFF2-40B4-BE49-F238E27FC236}">
                <a16:creationId xmlns:a16="http://schemas.microsoft.com/office/drawing/2014/main" id="{64409804-A2EF-4FEB-9F01-F98F0873FED6}"/>
              </a:ext>
            </a:extLst>
          </p:cNvPr>
          <p:cNvGrpSpPr/>
          <p:nvPr/>
        </p:nvGrpSpPr>
        <p:grpSpPr>
          <a:xfrm>
            <a:off x="0" y="6435727"/>
            <a:ext cx="12192000" cy="378613"/>
            <a:chOff x="0" y="0"/>
            <a:chExt cx="13244203" cy="504816"/>
          </a:xfrm>
        </p:grpSpPr>
        <p:pic>
          <p:nvPicPr>
            <p:cNvPr id="9" name="Picture 3">
              <a:extLst>
                <a:ext uri="{FF2B5EF4-FFF2-40B4-BE49-F238E27FC236}">
                  <a16:creationId xmlns:a16="http://schemas.microsoft.com/office/drawing/2014/main" id="{0F34E674-6CCC-4336-95F9-C3DBCDA45B67}"/>
                </a:ext>
              </a:extLst>
            </p:cNvPr>
            <p:cNvPicPr>
              <a:picLocks noChangeAspect="1"/>
            </p:cNvPicPr>
            <p:nvPr/>
          </p:nvPicPr>
          <p:blipFill>
            <a:blip r:embed="rId2"/>
            <a:srcRect/>
            <a:stretch>
              <a:fillRect/>
            </a:stretch>
          </p:blipFill>
          <p:spPr>
            <a:xfrm>
              <a:off x="0" y="0"/>
              <a:ext cx="1740377" cy="504815"/>
            </a:xfrm>
            <a:prstGeom prst="rect">
              <a:avLst/>
            </a:prstGeom>
          </p:spPr>
        </p:pic>
        <p:pic>
          <p:nvPicPr>
            <p:cNvPr id="10" name="Picture 4">
              <a:extLst>
                <a:ext uri="{FF2B5EF4-FFF2-40B4-BE49-F238E27FC236}">
                  <a16:creationId xmlns:a16="http://schemas.microsoft.com/office/drawing/2014/main" id="{715C4545-C2F6-4114-936B-BAD8D885AC27}"/>
                </a:ext>
              </a:extLst>
            </p:cNvPr>
            <p:cNvPicPr>
              <a:picLocks noChangeAspect="1"/>
            </p:cNvPicPr>
            <p:nvPr/>
          </p:nvPicPr>
          <p:blipFill>
            <a:blip r:embed="rId3"/>
            <a:srcRect/>
            <a:stretch>
              <a:fillRect/>
            </a:stretch>
          </p:blipFill>
          <p:spPr>
            <a:xfrm>
              <a:off x="5288720" y="16879"/>
              <a:ext cx="7955483" cy="487936"/>
            </a:xfrm>
            <a:prstGeom prst="rect">
              <a:avLst/>
            </a:prstGeom>
          </p:spPr>
        </p:pic>
        <p:pic>
          <p:nvPicPr>
            <p:cNvPr id="11" name="Picture 5">
              <a:extLst>
                <a:ext uri="{FF2B5EF4-FFF2-40B4-BE49-F238E27FC236}">
                  <a16:creationId xmlns:a16="http://schemas.microsoft.com/office/drawing/2014/main" id="{4A2F28D2-528A-4F34-AB0D-1F08B29C7F06}"/>
                </a:ext>
              </a:extLst>
            </p:cNvPr>
            <p:cNvPicPr>
              <a:picLocks noChangeAspect="1"/>
            </p:cNvPicPr>
            <p:nvPr/>
          </p:nvPicPr>
          <p:blipFill>
            <a:blip r:embed="rId3"/>
            <a:srcRect r="36026"/>
            <a:stretch>
              <a:fillRect/>
            </a:stretch>
          </p:blipFill>
          <p:spPr>
            <a:xfrm>
              <a:off x="1795054" y="19625"/>
              <a:ext cx="5089417" cy="485191"/>
            </a:xfrm>
            <a:prstGeom prst="rect">
              <a:avLst/>
            </a:prstGeom>
          </p:spPr>
        </p:pic>
      </p:grpSp>
      <p:pic>
        <p:nvPicPr>
          <p:cNvPr id="2" name="Picture 1">
            <a:extLst>
              <a:ext uri="{FF2B5EF4-FFF2-40B4-BE49-F238E27FC236}">
                <a16:creationId xmlns:a16="http://schemas.microsoft.com/office/drawing/2014/main" id="{FFC79D89-ED87-4870-B8F8-C050110198CF}"/>
              </a:ext>
            </a:extLst>
          </p:cNvPr>
          <p:cNvPicPr>
            <a:picLocks noChangeAspect="1"/>
          </p:cNvPicPr>
          <p:nvPr/>
        </p:nvPicPr>
        <p:blipFill>
          <a:blip r:embed="rId4"/>
          <a:stretch>
            <a:fillRect/>
          </a:stretch>
        </p:blipFill>
        <p:spPr>
          <a:xfrm>
            <a:off x="7624207" y="2611876"/>
            <a:ext cx="4148354" cy="591881"/>
          </a:xfrm>
          <a:prstGeom prst="rect">
            <a:avLst/>
          </a:prstGeom>
        </p:spPr>
      </p:pic>
      <p:sp>
        <p:nvSpPr>
          <p:cNvPr id="3" name="TextBox 2">
            <a:extLst>
              <a:ext uri="{FF2B5EF4-FFF2-40B4-BE49-F238E27FC236}">
                <a16:creationId xmlns:a16="http://schemas.microsoft.com/office/drawing/2014/main" id="{AA840F25-04EC-4F4E-AA28-2998EAB956AF}"/>
              </a:ext>
            </a:extLst>
          </p:cNvPr>
          <p:cNvSpPr txBox="1"/>
          <p:nvPr/>
        </p:nvSpPr>
        <p:spPr>
          <a:xfrm>
            <a:off x="7782184" y="3296048"/>
            <a:ext cx="4127383" cy="954107"/>
          </a:xfrm>
          <a:prstGeom prst="rect">
            <a:avLst/>
          </a:prstGeom>
          <a:noFill/>
        </p:spPr>
        <p:txBody>
          <a:bodyPr wrap="square" rtlCol="0">
            <a:spAutoFit/>
          </a:bodyPr>
          <a:lstStyle/>
          <a:p>
            <a:pPr algn="ctr"/>
            <a:r>
              <a:rPr lang="en-US" sz="1400" dirty="0">
                <a:hlinkClick r:id="rId5"/>
              </a:rPr>
              <a:t>https://marylandaccesspoint.211md.org/explore-my-options/alzheimers-disease-related-dementia/assessment/?_ga=2.26009144.480712642.1635867381-884580820.1628014137</a:t>
            </a:r>
            <a:endParaRPr lang="en-US" sz="1400" dirty="0"/>
          </a:p>
        </p:txBody>
      </p:sp>
    </p:spTree>
    <p:extLst>
      <p:ext uri="{BB962C8B-B14F-4D97-AF65-F5344CB8AC3E}">
        <p14:creationId xmlns:p14="http://schemas.microsoft.com/office/powerpoint/2010/main" val="110173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AD-8 Screening Tool</a:t>
            </a:r>
          </a:p>
        </p:txBody>
      </p:sp>
      <p:sp>
        <p:nvSpPr>
          <p:cNvPr id="3" name="Content Placeholder 2"/>
          <p:cNvSpPr>
            <a:spLocks noGrp="1"/>
          </p:cNvSpPr>
          <p:nvPr>
            <p:ph idx="1"/>
          </p:nvPr>
        </p:nvSpPr>
        <p:spPr>
          <a:xfrm>
            <a:off x="4520967" y="1690688"/>
            <a:ext cx="7156508" cy="4351338"/>
          </a:xfrm>
        </p:spPr>
        <p:txBody>
          <a:bodyPr>
            <a:normAutofit/>
          </a:bodyPr>
          <a:lstStyle/>
          <a:p>
            <a:r>
              <a:rPr lang="en-US" dirty="0"/>
              <a:t>8 Screening Tool Questions</a:t>
            </a:r>
          </a:p>
          <a:p>
            <a:pPr lvl="1"/>
            <a:r>
              <a:rPr lang="en-US" sz="2000" dirty="0"/>
              <a:t>Problems with judgment (e.g., problems making decisions, bad financial decisions, problems with thinking)</a:t>
            </a:r>
          </a:p>
          <a:p>
            <a:pPr lvl="1"/>
            <a:r>
              <a:rPr lang="en-US" sz="2000" dirty="0"/>
              <a:t>Less interest in hobbies/activities</a:t>
            </a:r>
          </a:p>
          <a:p>
            <a:pPr lvl="1"/>
            <a:r>
              <a:rPr lang="en-US" sz="2000" dirty="0"/>
              <a:t>Repeats the same things over and over (questions, stories, or statements)</a:t>
            </a:r>
          </a:p>
          <a:p>
            <a:pPr lvl="1"/>
            <a:r>
              <a:rPr lang="en-US" sz="2000" dirty="0"/>
              <a:t>Trouble learning how to use a tool, appliance, or gadget (e.g., VCR, computer, microwave, remote control)</a:t>
            </a:r>
          </a:p>
          <a:p>
            <a:pPr lvl="1"/>
            <a:r>
              <a:rPr lang="en-US" sz="2000" dirty="0"/>
              <a:t>Forgets correct month or year</a:t>
            </a:r>
          </a:p>
          <a:p>
            <a:pPr lvl="1"/>
            <a:r>
              <a:rPr lang="en-US" sz="2000" dirty="0"/>
              <a:t>Trouble handling complicated financial affairs (e.g., balancing checkbook, income taxes, paying bills)</a:t>
            </a:r>
          </a:p>
          <a:p>
            <a:pPr lvl="1"/>
            <a:r>
              <a:rPr lang="en-US" sz="2000" b="0" i="0" dirty="0">
                <a:solidFill>
                  <a:srgbClr val="0A0A0A"/>
                </a:solidFill>
                <a:effectLst/>
              </a:rPr>
              <a:t>Trouble remembering appointments</a:t>
            </a:r>
            <a:endParaRPr lang="en-US" sz="2000" dirty="0"/>
          </a:p>
          <a:p>
            <a:pPr lvl="1"/>
            <a:r>
              <a:rPr lang="en-US" sz="2000" dirty="0"/>
              <a:t>Daily problems with thinking and/or memory</a:t>
            </a:r>
          </a:p>
          <a:p>
            <a:pPr lvl="1"/>
            <a:endParaRPr lang="en-US" dirty="0"/>
          </a:p>
        </p:txBody>
      </p:sp>
      <p:grpSp>
        <p:nvGrpSpPr>
          <p:cNvPr id="4" name="Group 2">
            <a:extLst>
              <a:ext uri="{FF2B5EF4-FFF2-40B4-BE49-F238E27FC236}">
                <a16:creationId xmlns:a16="http://schemas.microsoft.com/office/drawing/2014/main" id="{DE434DDD-CC30-4642-83EC-06C15B505172}"/>
              </a:ext>
            </a:extLst>
          </p:cNvPr>
          <p:cNvGrpSpPr/>
          <p:nvPr/>
        </p:nvGrpSpPr>
        <p:grpSpPr>
          <a:xfrm>
            <a:off x="0" y="6462610"/>
            <a:ext cx="12192000" cy="378612"/>
            <a:chOff x="0" y="0"/>
            <a:chExt cx="13244203" cy="504815"/>
          </a:xfrm>
        </p:grpSpPr>
        <p:pic>
          <p:nvPicPr>
            <p:cNvPr id="5" name="Picture 3">
              <a:extLst>
                <a:ext uri="{FF2B5EF4-FFF2-40B4-BE49-F238E27FC236}">
                  <a16:creationId xmlns:a16="http://schemas.microsoft.com/office/drawing/2014/main" id="{93A88870-74AD-43C0-9350-CB8000FCE779}"/>
                </a:ext>
              </a:extLst>
            </p:cNvPr>
            <p:cNvPicPr>
              <a:picLocks noChangeAspect="1"/>
            </p:cNvPicPr>
            <p:nvPr/>
          </p:nvPicPr>
          <p:blipFill>
            <a:blip r:embed="rId2"/>
            <a:srcRect/>
            <a:stretch>
              <a:fillRect/>
            </a:stretch>
          </p:blipFill>
          <p:spPr>
            <a:xfrm>
              <a:off x="0" y="0"/>
              <a:ext cx="1740377" cy="504815"/>
            </a:xfrm>
            <a:prstGeom prst="rect">
              <a:avLst/>
            </a:prstGeom>
          </p:spPr>
        </p:pic>
        <p:pic>
          <p:nvPicPr>
            <p:cNvPr id="6" name="Picture 4">
              <a:extLst>
                <a:ext uri="{FF2B5EF4-FFF2-40B4-BE49-F238E27FC236}">
                  <a16:creationId xmlns:a16="http://schemas.microsoft.com/office/drawing/2014/main" id="{494389B6-2016-43A3-BE99-645ADE7B27FE}"/>
                </a:ext>
              </a:extLst>
            </p:cNvPr>
            <p:cNvPicPr>
              <a:picLocks noChangeAspect="1"/>
            </p:cNvPicPr>
            <p:nvPr/>
          </p:nvPicPr>
          <p:blipFill>
            <a:blip r:embed="rId3"/>
            <a:srcRect/>
            <a:stretch>
              <a:fillRect/>
            </a:stretch>
          </p:blipFill>
          <p:spPr>
            <a:xfrm>
              <a:off x="5288720" y="16879"/>
              <a:ext cx="7955483" cy="487936"/>
            </a:xfrm>
            <a:prstGeom prst="rect">
              <a:avLst/>
            </a:prstGeom>
          </p:spPr>
        </p:pic>
        <p:pic>
          <p:nvPicPr>
            <p:cNvPr id="7" name="Picture 5">
              <a:extLst>
                <a:ext uri="{FF2B5EF4-FFF2-40B4-BE49-F238E27FC236}">
                  <a16:creationId xmlns:a16="http://schemas.microsoft.com/office/drawing/2014/main" id="{38BD827F-EBD7-499B-AEF3-8102983BB6AD}"/>
                </a:ext>
              </a:extLst>
            </p:cNvPr>
            <p:cNvPicPr>
              <a:picLocks noChangeAspect="1"/>
            </p:cNvPicPr>
            <p:nvPr/>
          </p:nvPicPr>
          <p:blipFill>
            <a:blip r:embed="rId3"/>
            <a:srcRect r="36026"/>
            <a:stretch>
              <a:fillRect/>
            </a:stretch>
          </p:blipFill>
          <p:spPr>
            <a:xfrm>
              <a:off x="1846534" y="16879"/>
              <a:ext cx="5089417" cy="487936"/>
            </a:xfrm>
            <a:prstGeom prst="rect">
              <a:avLst/>
            </a:prstGeom>
          </p:spPr>
        </p:pic>
      </p:grpSp>
      <p:pic>
        <p:nvPicPr>
          <p:cNvPr id="11" name="Picture 10">
            <a:extLst>
              <a:ext uri="{FF2B5EF4-FFF2-40B4-BE49-F238E27FC236}">
                <a16:creationId xmlns:a16="http://schemas.microsoft.com/office/drawing/2014/main" id="{675CE51E-1E92-41EF-B56E-6DB35BDE1D10}"/>
              </a:ext>
            </a:extLst>
          </p:cNvPr>
          <p:cNvPicPr>
            <a:picLocks noChangeAspect="1"/>
          </p:cNvPicPr>
          <p:nvPr/>
        </p:nvPicPr>
        <p:blipFill>
          <a:blip r:embed="rId4"/>
          <a:stretch>
            <a:fillRect/>
          </a:stretch>
        </p:blipFill>
        <p:spPr>
          <a:xfrm>
            <a:off x="1088976" y="2123931"/>
            <a:ext cx="3124261" cy="3124261"/>
          </a:xfrm>
          <a:prstGeom prst="rect">
            <a:avLst/>
          </a:prstGeom>
        </p:spPr>
      </p:pic>
    </p:spTree>
    <p:extLst>
      <p:ext uri="{BB962C8B-B14F-4D97-AF65-F5344CB8AC3E}">
        <p14:creationId xmlns:p14="http://schemas.microsoft.com/office/powerpoint/2010/main" val="133258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Personalized Results </a:t>
            </a:r>
          </a:p>
        </p:txBody>
      </p:sp>
      <p:sp>
        <p:nvSpPr>
          <p:cNvPr id="3" name="Content Placeholder 2"/>
          <p:cNvSpPr>
            <a:spLocks noGrp="1"/>
          </p:cNvSpPr>
          <p:nvPr>
            <p:ph idx="1"/>
          </p:nvPr>
        </p:nvSpPr>
        <p:spPr/>
        <p:txBody>
          <a:bodyPr>
            <a:normAutofit lnSpcReduction="10000"/>
          </a:bodyPr>
          <a:lstStyle/>
          <a:p>
            <a:r>
              <a:rPr lang="en-US" sz="2400" dirty="0">
                <a:solidFill>
                  <a:srgbClr val="000000"/>
                </a:solidFill>
                <a:latin typeface="Proxima Nova"/>
              </a:rPr>
              <a:t>Answer 2 or more questions with “Yes” response…</a:t>
            </a:r>
          </a:p>
          <a:p>
            <a:pPr marL="457200" lvl="1" indent="0">
              <a:buNone/>
            </a:pPr>
            <a:r>
              <a:rPr lang="en-US" sz="2000" i="1" dirty="0">
                <a:solidFill>
                  <a:srgbClr val="000000"/>
                </a:solidFill>
                <a:latin typeface="Proxima Nova"/>
              </a:rPr>
              <a:t>“Y</a:t>
            </a:r>
            <a:r>
              <a:rPr lang="en-US" sz="2000" b="0" i="1" dirty="0">
                <a:solidFill>
                  <a:srgbClr val="000000"/>
                </a:solidFill>
                <a:effectLst/>
                <a:latin typeface="Proxima Nova"/>
              </a:rPr>
              <a:t>ou answered yes to 2 or more of the questions in this screening, which may indicate a potential impairment in thinking and/or memory. Reach out to your physician to schedule a formal assessment.”</a:t>
            </a:r>
          </a:p>
          <a:p>
            <a:pPr marL="457200" lvl="1" indent="0">
              <a:buNone/>
            </a:pPr>
            <a:endParaRPr lang="en-US" sz="2000" b="0" i="1" dirty="0">
              <a:solidFill>
                <a:srgbClr val="000000"/>
              </a:solidFill>
              <a:effectLst/>
              <a:latin typeface="Proxima Nova"/>
            </a:endParaRPr>
          </a:p>
          <a:p>
            <a:r>
              <a:rPr lang="en-US" sz="2400" dirty="0">
                <a:solidFill>
                  <a:srgbClr val="000000"/>
                </a:solidFill>
                <a:latin typeface="Proxima Nova"/>
              </a:rPr>
              <a:t>Answer fewer than 2 questions with “Yes” response…</a:t>
            </a:r>
          </a:p>
          <a:p>
            <a:pPr marL="457200" lvl="1" indent="0">
              <a:buNone/>
            </a:pPr>
            <a:r>
              <a:rPr lang="en-US" sz="2000" b="0" i="1" dirty="0">
                <a:solidFill>
                  <a:srgbClr val="000000"/>
                </a:solidFill>
                <a:effectLst/>
                <a:latin typeface="Proxima Nova"/>
              </a:rPr>
              <a:t>“Your results indicate normal cognition.” </a:t>
            </a:r>
          </a:p>
          <a:p>
            <a:pPr marL="457200" lvl="1" indent="0">
              <a:buNone/>
            </a:pPr>
            <a:endParaRPr lang="en-US" sz="2000" b="0" i="1" dirty="0">
              <a:solidFill>
                <a:srgbClr val="000000"/>
              </a:solidFill>
              <a:effectLst/>
              <a:latin typeface="Proxima Nova"/>
            </a:endParaRPr>
          </a:p>
          <a:p>
            <a:r>
              <a:rPr lang="en-US" sz="2400" b="0" i="0" dirty="0">
                <a:solidFill>
                  <a:srgbClr val="000000"/>
                </a:solidFill>
                <a:effectLst/>
                <a:latin typeface="Proxima Nova"/>
              </a:rPr>
              <a:t>Learn more and connect to resources from the </a:t>
            </a:r>
            <a:r>
              <a:rPr lang="en-US" sz="2400" b="0" i="0" u="sng" dirty="0">
                <a:solidFill>
                  <a:srgbClr val="1779BA"/>
                </a:solidFill>
                <a:effectLst/>
                <a:latin typeface="Proxima Nova"/>
                <a:hlinkClick r:id="rId2"/>
              </a:rPr>
              <a:t>Alzheimer’s Association</a:t>
            </a:r>
            <a:r>
              <a:rPr lang="en-US" sz="2400" b="0" i="0" dirty="0">
                <a:solidFill>
                  <a:srgbClr val="000000"/>
                </a:solidFill>
                <a:effectLst/>
                <a:latin typeface="Proxima Nova"/>
              </a:rPr>
              <a:t>:</a:t>
            </a:r>
          </a:p>
          <a:p>
            <a:pPr lvl="2"/>
            <a:r>
              <a:rPr lang="en-US" b="0" i="0" dirty="0">
                <a:solidFill>
                  <a:srgbClr val="000000"/>
                </a:solidFill>
                <a:effectLst/>
                <a:latin typeface="Proxima Nova"/>
              </a:rPr>
              <a:t>Know the </a:t>
            </a:r>
            <a:r>
              <a:rPr lang="en-US" b="0" i="0" u="sng" dirty="0">
                <a:solidFill>
                  <a:srgbClr val="1779BA"/>
                </a:solidFill>
                <a:effectLst/>
                <a:latin typeface="Proxima Nova"/>
                <a:hlinkClick r:id="rId3"/>
              </a:rPr>
              <a:t>10 early signs and symptoms</a:t>
            </a:r>
            <a:endParaRPr lang="en-US" b="0" i="0" u="sng" dirty="0">
              <a:solidFill>
                <a:srgbClr val="1779BA"/>
              </a:solidFill>
              <a:effectLst/>
              <a:latin typeface="Proxima Nova"/>
            </a:endParaRPr>
          </a:p>
          <a:p>
            <a:pPr lvl="2"/>
            <a:r>
              <a:rPr lang="en-US" b="0" i="0" dirty="0">
                <a:solidFill>
                  <a:srgbClr val="000000"/>
                </a:solidFill>
                <a:effectLst/>
                <a:latin typeface="Proxima Nova"/>
              </a:rPr>
              <a:t>Call the 24/7 helpline at 800-272-3900</a:t>
            </a:r>
          </a:p>
          <a:p>
            <a:pPr lvl="2"/>
            <a:r>
              <a:rPr lang="en-US" b="0" i="0" dirty="0">
                <a:solidFill>
                  <a:srgbClr val="000000"/>
                </a:solidFill>
                <a:effectLst/>
                <a:latin typeface="Proxima Nova"/>
              </a:rPr>
              <a:t>Connect to a </a:t>
            </a:r>
            <a:r>
              <a:rPr lang="en-US" b="0" i="0" u="sng" dirty="0">
                <a:solidFill>
                  <a:srgbClr val="1779BA"/>
                </a:solidFill>
                <a:effectLst/>
                <a:latin typeface="Proxima Nova"/>
                <a:hlinkClick r:id="rId4"/>
              </a:rPr>
              <a:t>support group</a:t>
            </a:r>
            <a:br>
              <a:rPr lang="en-US" dirty="0"/>
            </a:br>
            <a:endParaRPr lang="en-US" b="0" i="0" dirty="0">
              <a:solidFill>
                <a:srgbClr val="000000"/>
              </a:solidFill>
              <a:effectLst/>
              <a:latin typeface="Proxima Nova"/>
            </a:endParaRPr>
          </a:p>
          <a:p>
            <a:endParaRPr lang="en-US" dirty="0"/>
          </a:p>
        </p:txBody>
      </p:sp>
      <p:grpSp>
        <p:nvGrpSpPr>
          <p:cNvPr id="4" name="Group 2">
            <a:extLst>
              <a:ext uri="{FF2B5EF4-FFF2-40B4-BE49-F238E27FC236}">
                <a16:creationId xmlns:a16="http://schemas.microsoft.com/office/drawing/2014/main" id="{3ACE79AB-496A-4596-9548-32A582CC5722}"/>
              </a:ext>
            </a:extLst>
          </p:cNvPr>
          <p:cNvGrpSpPr/>
          <p:nvPr/>
        </p:nvGrpSpPr>
        <p:grpSpPr>
          <a:xfrm>
            <a:off x="0" y="6479388"/>
            <a:ext cx="12192000" cy="378612"/>
            <a:chOff x="0" y="0"/>
            <a:chExt cx="13244203" cy="504815"/>
          </a:xfrm>
        </p:grpSpPr>
        <p:pic>
          <p:nvPicPr>
            <p:cNvPr id="5" name="Picture 3">
              <a:extLst>
                <a:ext uri="{FF2B5EF4-FFF2-40B4-BE49-F238E27FC236}">
                  <a16:creationId xmlns:a16="http://schemas.microsoft.com/office/drawing/2014/main" id="{6E9407D0-DB4B-4FA9-AFC8-1406A02C5C08}"/>
                </a:ext>
              </a:extLst>
            </p:cNvPr>
            <p:cNvPicPr>
              <a:picLocks noChangeAspect="1"/>
            </p:cNvPicPr>
            <p:nvPr/>
          </p:nvPicPr>
          <p:blipFill>
            <a:blip r:embed="rId5"/>
            <a:srcRect/>
            <a:stretch>
              <a:fillRect/>
            </a:stretch>
          </p:blipFill>
          <p:spPr>
            <a:xfrm>
              <a:off x="0" y="0"/>
              <a:ext cx="1740377" cy="504815"/>
            </a:xfrm>
            <a:prstGeom prst="rect">
              <a:avLst/>
            </a:prstGeom>
          </p:spPr>
        </p:pic>
        <p:pic>
          <p:nvPicPr>
            <p:cNvPr id="6" name="Picture 4">
              <a:extLst>
                <a:ext uri="{FF2B5EF4-FFF2-40B4-BE49-F238E27FC236}">
                  <a16:creationId xmlns:a16="http://schemas.microsoft.com/office/drawing/2014/main" id="{51273FD8-D10E-4534-A0B1-9660437E9BAA}"/>
                </a:ext>
              </a:extLst>
            </p:cNvPr>
            <p:cNvPicPr>
              <a:picLocks noChangeAspect="1"/>
            </p:cNvPicPr>
            <p:nvPr/>
          </p:nvPicPr>
          <p:blipFill>
            <a:blip r:embed="rId6"/>
            <a:srcRect/>
            <a:stretch>
              <a:fillRect/>
            </a:stretch>
          </p:blipFill>
          <p:spPr>
            <a:xfrm>
              <a:off x="5288720" y="16879"/>
              <a:ext cx="7955483" cy="487936"/>
            </a:xfrm>
            <a:prstGeom prst="rect">
              <a:avLst/>
            </a:prstGeom>
          </p:spPr>
        </p:pic>
        <p:pic>
          <p:nvPicPr>
            <p:cNvPr id="7" name="Picture 5">
              <a:extLst>
                <a:ext uri="{FF2B5EF4-FFF2-40B4-BE49-F238E27FC236}">
                  <a16:creationId xmlns:a16="http://schemas.microsoft.com/office/drawing/2014/main" id="{708FDFD7-E4A6-48BA-8642-FCBC1E5CA5CF}"/>
                </a:ext>
              </a:extLst>
            </p:cNvPr>
            <p:cNvPicPr>
              <a:picLocks noChangeAspect="1"/>
            </p:cNvPicPr>
            <p:nvPr/>
          </p:nvPicPr>
          <p:blipFill>
            <a:blip r:embed="rId6"/>
            <a:srcRect r="36026"/>
            <a:stretch>
              <a:fillRect/>
            </a:stretch>
          </p:blipFill>
          <p:spPr>
            <a:xfrm>
              <a:off x="1846534" y="16879"/>
              <a:ext cx="5089417" cy="487936"/>
            </a:xfrm>
            <a:prstGeom prst="rect">
              <a:avLst/>
            </a:prstGeom>
          </p:spPr>
        </p:pic>
      </p:grpSp>
      <p:pic>
        <p:nvPicPr>
          <p:cNvPr id="8" name="Picture 7">
            <a:extLst>
              <a:ext uri="{FF2B5EF4-FFF2-40B4-BE49-F238E27FC236}">
                <a16:creationId xmlns:a16="http://schemas.microsoft.com/office/drawing/2014/main" id="{9F35EB9F-3890-42BD-9740-213A40C8B2A3}"/>
              </a:ext>
            </a:extLst>
          </p:cNvPr>
          <p:cNvPicPr>
            <a:picLocks noChangeAspect="1"/>
          </p:cNvPicPr>
          <p:nvPr/>
        </p:nvPicPr>
        <p:blipFill>
          <a:blip r:embed="rId7"/>
          <a:stretch>
            <a:fillRect/>
          </a:stretch>
        </p:blipFill>
        <p:spPr>
          <a:xfrm>
            <a:off x="6384916" y="5413776"/>
            <a:ext cx="5200650" cy="609600"/>
          </a:xfrm>
          <a:prstGeom prst="rect">
            <a:avLst/>
          </a:prstGeom>
        </p:spPr>
      </p:pic>
    </p:spTree>
    <p:extLst>
      <p:ext uri="{BB962C8B-B14F-4D97-AF65-F5344CB8AC3E}">
        <p14:creationId xmlns:p14="http://schemas.microsoft.com/office/powerpoint/2010/main" val="365075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E5F99E-F6DC-47B8-B33F-31B5903A9015}"/>
              </a:ext>
            </a:extLst>
          </p:cNvPr>
          <p:cNvPicPr>
            <a:picLocks noChangeAspect="1"/>
          </p:cNvPicPr>
          <p:nvPr/>
        </p:nvPicPr>
        <p:blipFill>
          <a:blip r:embed="rId2"/>
          <a:stretch>
            <a:fillRect/>
          </a:stretch>
        </p:blipFill>
        <p:spPr>
          <a:xfrm>
            <a:off x="801055" y="2237372"/>
            <a:ext cx="6250897" cy="2240950"/>
          </a:xfrm>
          <a:prstGeom prst="rect">
            <a:avLst/>
          </a:prstGeom>
        </p:spPr>
      </p:pic>
      <p:pic>
        <p:nvPicPr>
          <p:cNvPr id="11" name="Picture 10">
            <a:extLst>
              <a:ext uri="{FF2B5EF4-FFF2-40B4-BE49-F238E27FC236}">
                <a16:creationId xmlns:a16="http://schemas.microsoft.com/office/drawing/2014/main" id="{BFF65ACA-1172-45A7-9E89-269E96DA3A9C}"/>
              </a:ext>
            </a:extLst>
          </p:cNvPr>
          <p:cNvPicPr>
            <a:picLocks noChangeAspect="1"/>
          </p:cNvPicPr>
          <p:nvPr/>
        </p:nvPicPr>
        <p:blipFill>
          <a:blip r:embed="rId3"/>
          <a:stretch>
            <a:fillRect/>
          </a:stretch>
        </p:blipFill>
        <p:spPr>
          <a:xfrm>
            <a:off x="6788572" y="354914"/>
            <a:ext cx="4963477" cy="6313780"/>
          </a:xfrm>
          <a:prstGeom prst="rect">
            <a:avLst/>
          </a:prstGeom>
        </p:spPr>
      </p:pic>
      <p:sp>
        <p:nvSpPr>
          <p:cNvPr id="2" name="Title 1"/>
          <p:cNvSpPr>
            <a:spLocks noGrp="1"/>
          </p:cNvSpPr>
          <p:nvPr>
            <p:ph type="title"/>
          </p:nvPr>
        </p:nvSpPr>
        <p:spPr/>
        <p:txBody>
          <a:bodyPr/>
          <a:lstStyle/>
          <a:p>
            <a:r>
              <a:rPr lang="en-US" dirty="0"/>
              <a:t>For Professionals</a:t>
            </a:r>
          </a:p>
        </p:txBody>
      </p:sp>
      <p:grpSp>
        <p:nvGrpSpPr>
          <p:cNvPr id="4" name="Group 2">
            <a:extLst>
              <a:ext uri="{FF2B5EF4-FFF2-40B4-BE49-F238E27FC236}">
                <a16:creationId xmlns:a16="http://schemas.microsoft.com/office/drawing/2014/main" id="{DE1FAF90-E0E4-46AC-9345-F89E29EAF5AA}"/>
              </a:ext>
            </a:extLst>
          </p:cNvPr>
          <p:cNvGrpSpPr/>
          <p:nvPr/>
        </p:nvGrpSpPr>
        <p:grpSpPr>
          <a:xfrm>
            <a:off x="0" y="6479388"/>
            <a:ext cx="12192000" cy="378612"/>
            <a:chOff x="0" y="0"/>
            <a:chExt cx="13244203" cy="504815"/>
          </a:xfrm>
        </p:grpSpPr>
        <p:pic>
          <p:nvPicPr>
            <p:cNvPr id="5" name="Picture 3">
              <a:extLst>
                <a:ext uri="{FF2B5EF4-FFF2-40B4-BE49-F238E27FC236}">
                  <a16:creationId xmlns:a16="http://schemas.microsoft.com/office/drawing/2014/main" id="{ED96BEE9-51A0-4E51-991B-CF6DE7B73216}"/>
                </a:ext>
              </a:extLst>
            </p:cNvPr>
            <p:cNvPicPr>
              <a:picLocks noChangeAspect="1"/>
            </p:cNvPicPr>
            <p:nvPr/>
          </p:nvPicPr>
          <p:blipFill>
            <a:blip r:embed="rId4"/>
            <a:srcRect/>
            <a:stretch>
              <a:fillRect/>
            </a:stretch>
          </p:blipFill>
          <p:spPr>
            <a:xfrm>
              <a:off x="0" y="0"/>
              <a:ext cx="1740377" cy="504815"/>
            </a:xfrm>
            <a:prstGeom prst="rect">
              <a:avLst/>
            </a:prstGeom>
          </p:spPr>
        </p:pic>
        <p:pic>
          <p:nvPicPr>
            <p:cNvPr id="6" name="Picture 4">
              <a:extLst>
                <a:ext uri="{FF2B5EF4-FFF2-40B4-BE49-F238E27FC236}">
                  <a16:creationId xmlns:a16="http://schemas.microsoft.com/office/drawing/2014/main" id="{1044CFDF-5127-4BC8-AF27-5FA3C2C05842}"/>
                </a:ext>
              </a:extLst>
            </p:cNvPr>
            <p:cNvPicPr>
              <a:picLocks noChangeAspect="1"/>
            </p:cNvPicPr>
            <p:nvPr/>
          </p:nvPicPr>
          <p:blipFill>
            <a:blip r:embed="rId5"/>
            <a:srcRect/>
            <a:stretch>
              <a:fillRect/>
            </a:stretch>
          </p:blipFill>
          <p:spPr>
            <a:xfrm>
              <a:off x="5288720" y="16879"/>
              <a:ext cx="7955483" cy="487936"/>
            </a:xfrm>
            <a:prstGeom prst="rect">
              <a:avLst/>
            </a:prstGeom>
          </p:spPr>
        </p:pic>
        <p:pic>
          <p:nvPicPr>
            <p:cNvPr id="7" name="Picture 5">
              <a:extLst>
                <a:ext uri="{FF2B5EF4-FFF2-40B4-BE49-F238E27FC236}">
                  <a16:creationId xmlns:a16="http://schemas.microsoft.com/office/drawing/2014/main" id="{83869AB1-5DCD-4D08-A179-5922846304A2}"/>
                </a:ext>
              </a:extLst>
            </p:cNvPr>
            <p:cNvPicPr>
              <a:picLocks noChangeAspect="1"/>
            </p:cNvPicPr>
            <p:nvPr/>
          </p:nvPicPr>
          <p:blipFill>
            <a:blip r:embed="rId5"/>
            <a:srcRect r="36026"/>
            <a:stretch>
              <a:fillRect/>
            </a:stretch>
          </p:blipFill>
          <p:spPr>
            <a:xfrm>
              <a:off x="1846534" y="16879"/>
              <a:ext cx="5089417" cy="487936"/>
            </a:xfrm>
            <a:prstGeom prst="rect">
              <a:avLst/>
            </a:prstGeom>
          </p:spPr>
        </p:pic>
      </p:grpSp>
      <p:sp>
        <p:nvSpPr>
          <p:cNvPr id="12" name="TextBox 11">
            <a:extLst>
              <a:ext uri="{FF2B5EF4-FFF2-40B4-BE49-F238E27FC236}">
                <a16:creationId xmlns:a16="http://schemas.microsoft.com/office/drawing/2014/main" id="{578FC9CB-AD99-42ED-B7AA-D98749CA1838}"/>
              </a:ext>
            </a:extLst>
          </p:cNvPr>
          <p:cNvSpPr txBox="1"/>
          <p:nvPr/>
        </p:nvSpPr>
        <p:spPr>
          <a:xfrm>
            <a:off x="612396" y="5025006"/>
            <a:ext cx="6176176" cy="769441"/>
          </a:xfrm>
          <a:prstGeom prst="rect">
            <a:avLst/>
          </a:prstGeom>
          <a:noFill/>
        </p:spPr>
        <p:txBody>
          <a:bodyPr wrap="square" rtlCol="0">
            <a:spAutoFit/>
          </a:bodyPr>
          <a:lstStyle/>
          <a:p>
            <a:r>
              <a:rPr lang="en-US" sz="2200" dirty="0">
                <a:hlinkClick r:id="rId6"/>
              </a:rPr>
              <a:t>https://marylandaccesspoint.211md.org/explore-my-options/alzheimers-disease-related-dementia/</a:t>
            </a:r>
            <a:endParaRPr lang="en-US" sz="2200" dirty="0"/>
          </a:p>
        </p:txBody>
      </p:sp>
    </p:spTree>
    <p:extLst>
      <p:ext uri="{BB962C8B-B14F-4D97-AF65-F5344CB8AC3E}">
        <p14:creationId xmlns:p14="http://schemas.microsoft.com/office/powerpoint/2010/main" val="162719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AF8087-0B36-49D9-BA68-EBBAE1DBF50D}"/>
              </a:ext>
            </a:extLst>
          </p:cNvPr>
          <p:cNvSpPr>
            <a:spLocks noGrp="1"/>
          </p:cNvSpPr>
          <p:nvPr>
            <p:ph type="body" idx="1"/>
          </p:nvPr>
        </p:nvSpPr>
        <p:spPr>
          <a:xfrm>
            <a:off x="415599" y="1890400"/>
            <a:ext cx="11161207" cy="4433188"/>
          </a:xfrm>
        </p:spPr>
        <p:txBody>
          <a:bodyPr/>
          <a:lstStyle/>
          <a:p>
            <a:r>
              <a:rPr lang="en-US" sz="2400" dirty="0"/>
              <a:t>Dementia Live® Experience - a high impact, dementia simulation experience that immerses participants into life with dementia, resulting in a deeper understanding of what it is like to live with cognitive impairment and sensory change.</a:t>
            </a:r>
          </a:p>
          <a:p>
            <a:r>
              <a:rPr lang="en-US" sz="2400" b="0" i="0" dirty="0">
                <a:solidFill>
                  <a:srgbClr val="222222"/>
                </a:solidFill>
                <a:effectLst/>
              </a:rPr>
              <a:t>APD-21-14-Grant Application for Dementia Live</a:t>
            </a:r>
            <a:r>
              <a:rPr lang="en-US" sz="2400" b="0" i="0" baseline="30000" dirty="0">
                <a:solidFill>
                  <a:srgbClr val="222222"/>
                </a:solidFill>
                <a:effectLst/>
              </a:rPr>
              <a:t>®</a:t>
            </a:r>
            <a:r>
              <a:rPr lang="en-US" sz="2400" b="0" i="0" dirty="0">
                <a:solidFill>
                  <a:srgbClr val="222222"/>
                </a:solidFill>
                <a:effectLst/>
              </a:rPr>
              <a:t> Training and Startup – Released August 24, 2021</a:t>
            </a:r>
          </a:p>
          <a:p>
            <a:r>
              <a:rPr lang="en-US" sz="2400" dirty="0">
                <a:solidFill>
                  <a:srgbClr val="222222"/>
                </a:solidFill>
              </a:rPr>
              <a:t>Funding for Area Agencies on Aging and any other non-profit, in good SDAT standing, with an interest in educating the community on Dementia and/or Alzheimer's Disease and Related Disorders (ADRD)</a:t>
            </a:r>
          </a:p>
          <a:p>
            <a:r>
              <a:rPr lang="en-US" sz="2400" dirty="0"/>
              <a:t>To provide sub-grant funds to implement locally the Dementia Live® Experience</a:t>
            </a:r>
          </a:p>
          <a:p>
            <a:pPr marL="84665" indent="0">
              <a:buNone/>
            </a:pPr>
            <a:endParaRPr lang="en-US" sz="1050" dirty="0"/>
          </a:p>
          <a:p>
            <a:pPr marL="84665" indent="0" algn="ctr">
              <a:buNone/>
            </a:pPr>
            <a:r>
              <a:rPr lang="en-US" sz="4000" dirty="0"/>
              <a:t>Let’s take a deeper look at the program…..</a:t>
            </a:r>
          </a:p>
        </p:txBody>
      </p:sp>
      <p:grpSp>
        <p:nvGrpSpPr>
          <p:cNvPr id="4" name="Group 2">
            <a:extLst>
              <a:ext uri="{FF2B5EF4-FFF2-40B4-BE49-F238E27FC236}">
                <a16:creationId xmlns:a16="http://schemas.microsoft.com/office/drawing/2014/main" id="{977643F5-EB55-4BCE-AB6B-0544DD5B917E}"/>
              </a:ext>
            </a:extLst>
          </p:cNvPr>
          <p:cNvGrpSpPr/>
          <p:nvPr/>
        </p:nvGrpSpPr>
        <p:grpSpPr>
          <a:xfrm>
            <a:off x="0" y="6435727"/>
            <a:ext cx="12192000" cy="378612"/>
            <a:chOff x="0" y="0"/>
            <a:chExt cx="13244203" cy="504815"/>
          </a:xfrm>
        </p:grpSpPr>
        <p:pic>
          <p:nvPicPr>
            <p:cNvPr id="5" name="Picture 3">
              <a:extLst>
                <a:ext uri="{FF2B5EF4-FFF2-40B4-BE49-F238E27FC236}">
                  <a16:creationId xmlns:a16="http://schemas.microsoft.com/office/drawing/2014/main" id="{772EC109-48C7-49D5-B8A4-48E85F7817B2}"/>
                </a:ext>
              </a:extLst>
            </p:cNvPr>
            <p:cNvPicPr>
              <a:picLocks noChangeAspect="1"/>
            </p:cNvPicPr>
            <p:nvPr/>
          </p:nvPicPr>
          <p:blipFill>
            <a:blip r:embed="rId2"/>
            <a:srcRect/>
            <a:stretch>
              <a:fillRect/>
            </a:stretch>
          </p:blipFill>
          <p:spPr>
            <a:xfrm>
              <a:off x="0" y="0"/>
              <a:ext cx="1740377" cy="504815"/>
            </a:xfrm>
            <a:prstGeom prst="rect">
              <a:avLst/>
            </a:prstGeom>
          </p:spPr>
        </p:pic>
        <p:pic>
          <p:nvPicPr>
            <p:cNvPr id="6" name="Picture 4">
              <a:extLst>
                <a:ext uri="{FF2B5EF4-FFF2-40B4-BE49-F238E27FC236}">
                  <a16:creationId xmlns:a16="http://schemas.microsoft.com/office/drawing/2014/main" id="{FB7297B7-AEDF-4B98-BC92-AD0AFB1D8E4A}"/>
                </a:ext>
              </a:extLst>
            </p:cNvPr>
            <p:cNvPicPr>
              <a:picLocks noChangeAspect="1"/>
            </p:cNvPicPr>
            <p:nvPr/>
          </p:nvPicPr>
          <p:blipFill>
            <a:blip r:embed="rId3"/>
            <a:srcRect/>
            <a:stretch>
              <a:fillRect/>
            </a:stretch>
          </p:blipFill>
          <p:spPr>
            <a:xfrm>
              <a:off x="5288720" y="16879"/>
              <a:ext cx="7955483" cy="487936"/>
            </a:xfrm>
            <a:prstGeom prst="rect">
              <a:avLst/>
            </a:prstGeom>
          </p:spPr>
        </p:pic>
        <p:pic>
          <p:nvPicPr>
            <p:cNvPr id="7" name="Picture 5">
              <a:extLst>
                <a:ext uri="{FF2B5EF4-FFF2-40B4-BE49-F238E27FC236}">
                  <a16:creationId xmlns:a16="http://schemas.microsoft.com/office/drawing/2014/main" id="{835D70CF-B1B5-43FC-ACA4-F763CA9715C0}"/>
                </a:ext>
              </a:extLst>
            </p:cNvPr>
            <p:cNvPicPr>
              <a:picLocks noChangeAspect="1"/>
            </p:cNvPicPr>
            <p:nvPr/>
          </p:nvPicPr>
          <p:blipFill>
            <a:blip r:embed="rId3"/>
            <a:srcRect r="36026"/>
            <a:stretch>
              <a:fillRect/>
            </a:stretch>
          </p:blipFill>
          <p:spPr>
            <a:xfrm>
              <a:off x="1740376" y="8439"/>
              <a:ext cx="5089417" cy="487936"/>
            </a:xfrm>
            <a:prstGeom prst="rect">
              <a:avLst/>
            </a:prstGeom>
          </p:spPr>
        </p:pic>
      </p:grpSp>
      <p:pic>
        <p:nvPicPr>
          <p:cNvPr id="8" name="Picture 7" descr="A close up of a sign&#10;&#10;Description automatically generated">
            <a:extLst>
              <a:ext uri="{FF2B5EF4-FFF2-40B4-BE49-F238E27FC236}">
                <a16:creationId xmlns:a16="http://schemas.microsoft.com/office/drawing/2014/main" id="{BC3BE4B0-70F1-4A29-A16A-947FEDC8A2E6}"/>
              </a:ext>
            </a:extLst>
          </p:cNvPr>
          <p:cNvPicPr>
            <a:picLocks noChangeAspect="1"/>
          </p:cNvPicPr>
          <p:nvPr/>
        </p:nvPicPr>
        <p:blipFill>
          <a:blip r:embed="rId4"/>
          <a:stretch>
            <a:fillRect/>
          </a:stretch>
        </p:blipFill>
        <p:spPr>
          <a:xfrm>
            <a:off x="8030945" y="758982"/>
            <a:ext cx="3635460" cy="717071"/>
          </a:xfrm>
          <a:prstGeom prst="rect">
            <a:avLst/>
          </a:prstGeom>
        </p:spPr>
      </p:pic>
      <p:pic>
        <p:nvPicPr>
          <p:cNvPr id="9" name="Picture 8" descr="A picture containing drawing, clock&#10;&#10;Description automatically generated">
            <a:extLst>
              <a:ext uri="{FF2B5EF4-FFF2-40B4-BE49-F238E27FC236}">
                <a16:creationId xmlns:a16="http://schemas.microsoft.com/office/drawing/2014/main" id="{735E6B64-F32A-473F-8DA1-8CA4BF5C3E0C}"/>
              </a:ext>
            </a:extLst>
          </p:cNvPr>
          <p:cNvPicPr>
            <a:picLocks noChangeAspect="1"/>
          </p:cNvPicPr>
          <p:nvPr/>
        </p:nvPicPr>
        <p:blipFill>
          <a:blip r:embed="rId5"/>
          <a:stretch>
            <a:fillRect/>
          </a:stretch>
        </p:blipFill>
        <p:spPr>
          <a:xfrm>
            <a:off x="591768" y="361222"/>
            <a:ext cx="5985201" cy="1226970"/>
          </a:xfrm>
          <a:prstGeom prst="rect">
            <a:avLst/>
          </a:prstGeom>
          <a:ln w="12700">
            <a:noFill/>
          </a:ln>
        </p:spPr>
      </p:pic>
    </p:spTree>
    <p:extLst>
      <p:ext uri="{BB962C8B-B14F-4D97-AF65-F5344CB8AC3E}">
        <p14:creationId xmlns:p14="http://schemas.microsoft.com/office/powerpoint/2010/main" val="36993638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2235</Words>
  <Application>Microsoft Office PowerPoint</Application>
  <PresentationFormat>Widescreen</PresentationFormat>
  <Paragraphs>206</Paragraphs>
  <Slides>21</Slides>
  <Notes>12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Proxima Nova</vt:lpstr>
      <vt:lpstr>Roboto</vt:lpstr>
      <vt:lpstr>Office Theme</vt:lpstr>
      <vt:lpstr>1_Office Theme</vt:lpstr>
      <vt:lpstr>2_Office Theme</vt:lpstr>
      <vt:lpstr>Maryland's Dementia Capable  Community Connections Grant  </vt:lpstr>
      <vt:lpstr>Overview</vt:lpstr>
      <vt:lpstr>Grant Activities</vt:lpstr>
      <vt:lpstr>Progress to date</vt:lpstr>
      <vt:lpstr>Maryland Access Point Website</vt:lpstr>
      <vt:lpstr>The AD-8 Screening Tool</vt:lpstr>
      <vt:lpstr>Personalized Results </vt:lpstr>
      <vt:lpstr>For Professionals</vt:lpstr>
      <vt:lpstr>PowerPoint Presentation</vt:lpstr>
      <vt:lpstr>The Virtual Experience DEMO </vt:lpstr>
      <vt:lpstr>Elevating Care, Compassion and Empathy</vt:lpstr>
      <vt:lpstr>By Stepping into Their World</vt:lpstr>
      <vt:lpstr>Welcome to DementiaLive®️ - The Virtual Experience!</vt:lpstr>
      <vt:lpstr>Are you Ready?  Follow along with me…</vt:lpstr>
      <vt:lpstr>PowerPoint Presentation</vt:lpstr>
      <vt:lpstr>PowerPoint Presentation</vt:lpstr>
      <vt:lpstr>The Empowerment Session</vt:lpstr>
      <vt:lpstr>PowerPoint Presentation</vt:lpstr>
      <vt:lpstr>Empowerment Tools accessible for Dementia Live®️ Coaches to guide discussion: </vt:lpstr>
      <vt:lpstr>Interested in offering Dementia Live®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Maryland's Dementia Capable  Community Connections Grant</dc:title>
  <dc:creator>Cameron Pollock</dc:creator>
  <cp:lastModifiedBy>Angela</cp:lastModifiedBy>
  <cp:revision>3</cp:revision>
  <dcterms:created xsi:type="dcterms:W3CDTF">2021-11-01T19:24:37Z</dcterms:created>
  <dcterms:modified xsi:type="dcterms:W3CDTF">2021-11-02T16:48:34Z</dcterms:modified>
</cp:coreProperties>
</file>