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57" r:id="rId3"/>
    <p:sldId id="270" r:id="rId4"/>
    <p:sldId id="298" r:id="rId5"/>
    <p:sldId id="276" r:id="rId6"/>
    <p:sldId id="285" r:id="rId7"/>
    <p:sldId id="284" r:id="rId8"/>
    <p:sldId id="261" r:id="rId9"/>
    <p:sldId id="287" r:id="rId10"/>
    <p:sldId id="278" r:id="rId11"/>
    <p:sldId id="279" r:id="rId12"/>
    <p:sldId id="288" r:id="rId13"/>
    <p:sldId id="280" r:id="rId14"/>
    <p:sldId id="281" r:id="rId15"/>
    <p:sldId id="282" r:id="rId16"/>
    <p:sldId id="274" r:id="rId17"/>
    <p:sldId id="289" r:id="rId18"/>
    <p:sldId id="290" r:id="rId19"/>
    <p:sldId id="291" r:id="rId20"/>
    <p:sldId id="296" r:id="rId21"/>
    <p:sldId id="292" r:id="rId22"/>
    <p:sldId id="295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98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Gabby:Documents:Applied%20Learning%20Experience:Demographic%20Information%20Maryland%20Versus%20County-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doadc07\mdoahome\gccouture\Documents\Demographics%20(Maryland%20vs%20County)%20080816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8941341026314"/>
          <c:y val="7.9725979427361857E-2"/>
          <c:w val="0.68827708718428537"/>
          <c:h val="0.59208221286607954"/>
        </c:manualLayout>
      </c:layout>
      <c:pieChart>
        <c:varyColors val="1"/>
        <c:ser>
          <c:idx val="0"/>
          <c:order val="0"/>
          <c:tx>
            <c:strRef>
              <c:f>Sheet1!$AN$3</c:f>
              <c:strCache>
                <c:ptCount val="1"/>
                <c:pt idx="0">
                  <c:v>Maryland (Total)</c:v>
                </c:pt>
              </c:strCache>
            </c:strRef>
          </c:tx>
          <c:dLbls>
            <c:dLbl>
              <c:idx val="0"/>
              <c:layout>
                <c:manualLayout>
                  <c:x val="-0.10737811162990775"/>
                  <c:y val="0.1335446461229727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50%</a:t>
                    </a:r>
                  </a:p>
                  <a:p>
                    <a:r>
                      <a:rPr lang="en-US" sz="1800" dirty="0"/>
                      <a:t>Hypertension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3-4770-914D-A7D94012AB53}"/>
                </c:ext>
              </c:extLst>
            </c:dLbl>
            <c:dLbl>
              <c:idx val="1"/>
              <c:layout>
                <c:manualLayout>
                  <c:x val="-0.15032194448423394"/>
                  <c:y val="-6.642607672655422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42%</a:t>
                    </a:r>
                  </a:p>
                  <a:p>
                    <a:r>
                      <a:rPr lang="en-US" sz="1800" dirty="0"/>
                      <a:t>Diabetes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3-4770-914D-A7D94012AB53}"/>
                </c:ext>
              </c:extLst>
            </c:dLbl>
            <c:dLbl>
              <c:idx val="2"/>
              <c:layout>
                <c:manualLayout>
                  <c:x val="-4.7325642060111785E-2"/>
                  <c:y val="-0.131205537082561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31%</a:t>
                    </a:r>
                  </a:p>
                  <a:p>
                    <a:r>
                      <a:rPr lang="en-US" sz="1800" dirty="0"/>
                      <a:t> Arthriti</a:t>
                    </a:r>
                    <a:r>
                      <a:rPr lang="en-US" dirty="0"/>
                      <a:t>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3-4770-914D-A7D94012AB53}"/>
                </c:ext>
              </c:extLst>
            </c:dLbl>
            <c:dLbl>
              <c:idx val="3"/>
              <c:layout>
                <c:manualLayout>
                  <c:x val="9.0058641687331686E-2"/>
                  <c:y val="-0.114450941118724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  <a:r>
                      <a:rPr lang="en-US" sz="1800" dirty="0"/>
                      <a:t>%</a:t>
                    </a:r>
                  </a:p>
                  <a:p>
                    <a:r>
                      <a:rPr lang="en-US" sz="1800" dirty="0"/>
                      <a:t>Depression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3308706190121"/>
                      <c:h val="7.9380513873974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5D3-4770-914D-A7D94012AB53}"/>
                </c:ext>
              </c:extLst>
            </c:dLbl>
            <c:dLbl>
              <c:idx val="4"/>
              <c:layout>
                <c:manualLayout>
                  <c:x val="7.0631102303395754E-2"/>
                  <c:y val="-7.86720680924749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    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13% </a:t>
                    </a:r>
                  </a:p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Cancer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3-4770-914D-A7D94012AB5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6F-4E93-B4BF-1588693C77EE}"/>
                </c:ext>
              </c:extLst>
            </c:dLbl>
            <c:dLbl>
              <c:idx val="6"/>
              <c:layout>
                <c:manualLayout>
                  <c:x val="0.15646401182383227"/>
                  <c:y val="-9.037756803619238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16% Lung Disease</a:t>
                    </a:r>
                    <a:r>
                      <a:rPr lang="en-US" sz="1400" dirty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33386424933428"/>
                      <c:h val="3.16549298560825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6F-4E93-B4BF-1588693C77EE}"/>
                </c:ext>
              </c:extLst>
            </c:dLbl>
            <c:dLbl>
              <c:idx val="7"/>
              <c:layout>
                <c:manualLayout>
                  <c:x val="0.11441800523644376"/>
                  <c:y val="2.91820699277209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12% Heart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3-4770-914D-A7D94012AB5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3-4770-914D-A7D94012AB5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3-4770-914D-A7D94012AB53}"/>
                </c:ext>
              </c:extLst>
            </c:dLbl>
            <c:dLbl>
              <c:idx val="10"/>
              <c:layout>
                <c:manualLayout>
                  <c:x val="5.0701733405699112E-2"/>
                  <c:y val="5.256639621250157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solidFill>
                          <a:schemeClr val="tx1"/>
                        </a:solidFill>
                      </a:rPr>
                      <a:t>7%</a:t>
                    </a:r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  </a:t>
                    </a:r>
                    <a:r>
                      <a:rPr lang="en-US" sz="1600" dirty="0">
                        <a:solidFill>
                          <a:schemeClr val="tx1"/>
                        </a:solidFill>
                      </a:rPr>
                      <a:t>Obesity</a:t>
                    </a:r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 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96223355608296"/>
                      <c:h val="0.113191549505453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5D3-4770-914D-A7D94012AB5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800" dirty="0"/>
                      <a:t>35%</a:t>
                    </a:r>
                  </a:p>
                  <a:p>
                    <a:r>
                      <a:rPr lang="en-US" sz="1800" dirty="0"/>
                      <a:t>None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D3-4770-914D-A7D94012AB53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600" b="0" dirty="0"/>
                      <a:t> 4% </a:t>
                    </a:r>
                  </a:p>
                  <a:p>
                    <a:r>
                      <a:rPr lang="en-US" sz="1600" b="0" dirty="0"/>
                      <a:t>MS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D3-4770-914D-A7D94012AB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Sheet1!$AO$2:$BA$2</c:f>
              <c:strCache>
                <c:ptCount val="13"/>
                <c:pt idx="0">
                  <c:v>Hypertension</c:v>
                </c:pt>
                <c:pt idx="1">
                  <c:v>Diabetes</c:v>
                </c:pt>
                <c:pt idx="2">
                  <c:v>Arthritis</c:v>
                </c:pt>
                <c:pt idx="3">
                  <c:v>Depression or Mental Illness</c:v>
                </c:pt>
                <c:pt idx="4">
                  <c:v>Lung Disease</c:v>
                </c:pt>
                <c:pt idx="5">
                  <c:v>Chronic Pain</c:v>
                </c:pt>
                <c:pt idx="6">
                  <c:v>Heart Disease</c:v>
                </c:pt>
                <c:pt idx="7">
                  <c:v>Cancer</c:v>
                </c:pt>
                <c:pt idx="8">
                  <c:v>Osteoporosis</c:v>
                </c:pt>
                <c:pt idx="9">
                  <c:v>MS</c:v>
                </c:pt>
                <c:pt idx="10">
                  <c:v>Stroke</c:v>
                </c:pt>
                <c:pt idx="11">
                  <c:v>None</c:v>
                </c:pt>
                <c:pt idx="12">
                  <c:v>Other</c:v>
                </c:pt>
              </c:strCache>
            </c:strRef>
          </c:cat>
          <c:val>
            <c:numRef>
              <c:f>Sheet1!$AO$3:$BA$3</c:f>
              <c:numCache>
                <c:formatCode>General</c:formatCode>
                <c:ptCount val="13"/>
                <c:pt idx="0">
                  <c:v>761</c:v>
                </c:pt>
                <c:pt idx="1">
                  <c:v>686</c:v>
                </c:pt>
                <c:pt idx="2">
                  <c:v>444</c:v>
                </c:pt>
                <c:pt idx="3">
                  <c:v>258</c:v>
                </c:pt>
                <c:pt idx="4">
                  <c:v>237</c:v>
                </c:pt>
                <c:pt idx="5">
                  <c:v>226</c:v>
                </c:pt>
                <c:pt idx="6">
                  <c:v>201</c:v>
                </c:pt>
                <c:pt idx="7">
                  <c:v>173</c:v>
                </c:pt>
                <c:pt idx="8">
                  <c:v>102</c:v>
                </c:pt>
                <c:pt idx="9">
                  <c:v>0</c:v>
                </c:pt>
                <c:pt idx="10">
                  <c:v>82</c:v>
                </c:pt>
                <c:pt idx="11">
                  <c:v>355</c:v>
                </c:pt>
                <c:pt idx="1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5D3-4770-914D-A7D94012AB5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Better able to manage my health</c:v>
                </c:pt>
                <c:pt idx="1">
                  <c:v>Can set and follow an action plan</c:v>
                </c:pt>
                <c:pt idx="2">
                  <c:v>Understand how to manage my condition</c:v>
                </c:pt>
                <c:pt idx="3">
                  <c:v>More motivated to manage health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1300</c:v>
                </c:pt>
                <c:pt idx="1">
                  <c:v>1346</c:v>
                </c:pt>
                <c:pt idx="2">
                  <c:v>1294</c:v>
                </c:pt>
                <c:pt idx="3">
                  <c:v>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6-490B-BCC6-410D8E72EB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Better able to manage my health</c:v>
                </c:pt>
                <c:pt idx="1">
                  <c:v>Can set and follow an action plan</c:v>
                </c:pt>
                <c:pt idx="2">
                  <c:v>Understand how to manage my condition</c:v>
                </c:pt>
                <c:pt idx="3">
                  <c:v>More motivated to manage health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565</c:v>
                </c:pt>
                <c:pt idx="1">
                  <c:v>525</c:v>
                </c:pt>
                <c:pt idx="2">
                  <c:v>549</c:v>
                </c:pt>
                <c:pt idx="3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6-490B-BCC6-410D8E72EB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Better able to manage my health</c:v>
                </c:pt>
                <c:pt idx="1">
                  <c:v>Can set and follow an action plan</c:v>
                </c:pt>
                <c:pt idx="2">
                  <c:v>Understand how to manage my condition</c:v>
                </c:pt>
                <c:pt idx="3">
                  <c:v>More motivated to manage health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</c:v>
                </c:pt>
                <c:pt idx="1">
                  <c:v>4</c:v>
                </c:pt>
                <c:pt idx="2">
                  <c:v>16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46-490B-BCC6-410D8E72EB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Better able to manage my health</c:v>
                </c:pt>
                <c:pt idx="1">
                  <c:v>Can set and follow an action plan</c:v>
                </c:pt>
                <c:pt idx="2">
                  <c:v>Understand how to manage my condition</c:v>
                </c:pt>
                <c:pt idx="3">
                  <c:v>More motivated to manage health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6-490B-BCC6-410D8E72E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13712"/>
        <c:axId val="274349984"/>
      </c:barChart>
      <c:catAx>
        <c:axId val="21361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49984"/>
        <c:crosses val="autoZero"/>
        <c:auto val="1"/>
        <c:lblAlgn val="ctr"/>
        <c:lblOffset val="100"/>
        <c:noMultiLvlLbl val="0"/>
      </c:catAx>
      <c:valAx>
        <c:axId val="27434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felt welcome and part of the group</c:v>
                </c:pt>
                <c:pt idx="1">
                  <c:v>Leaders shared responsibilities</c:v>
                </c:pt>
                <c:pt idx="2">
                  <c:v>Leaders were prepared</c:v>
                </c:pt>
                <c:pt idx="3">
                  <c:v>Leaders managed the group well</c:v>
                </c:pt>
                <c:pt idx="4">
                  <c:v>My opinions and contributions were valued</c:v>
                </c:pt>
                <c:pt idx="5">
                  <c:v>Leaders worked well together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1676</c:v>
                </c:pt>
                <c:pt idx="1">
                  <c:v>1619</c:v>
                </c:pt>
                <c:pt idx="2">
                  <c:v>1625</c:v>
                </c:pt>
                <c:pt idx="3">
                  <c:v>1559</c:v>
                </c:pt>
                <c:pt idx="4">
                  <c:v>1376</c:v>
                </c:pt>
                <c:pt idx="5">
                  <c:v>1629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9-429C-A370-10B5FF04F5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felt welcome and part of the group</c:v>
                </c:pt>
                <c:pt idx="1">
                  <c:v>Leaders shared responsibilities</c:v>
                </c:pt>
                <c:pt idx="2">
                  <c:v>Leaders were prepared</c:v>
                </c:pt>
                <c:pt idx="3">
                  <c:v>Leaders managed the group well</c:v>
                </c:pt>
                <c:pt idx="4">
                  <c:v>My opinions and contributions were valued</c:v>
                </c:pt>
                <c:pt idx="5">
                  <c:v>Leaders worked well together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219</c:v>
                </c:pt>
                <c:pt idx="1">
                  <c:v>270</c:v>
                </c:pt>
                <c:pt idx="2">
                  <c:v>253</c:v>
                </c:pt>
                <c:pt idx="3">
                  <c:v>291</c:v>
                </c:pt>
                <c:pt idx="4">
                  <c:v>462</c:v>
                </c:pt>
                <c:pt idx="5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9-429C-A370-10B5FF04F5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felt welcome and part of the group</c:v>
                </c:pt>
                <c:pt idx="1">
                  <c:v>Leaders shared responsibilities</c:v>
                </c:pt>
                <c:pt idx="2">
                  <c:v>Leaders were prepared</c:v>
                </c:pt>
                <c:pt idx="3">
                  <c:v>Leaders managed the group well</c:v>
                </c:pt>
                <c:pt idx="4">
                  <c:v>My opinions and contributions were valued</c:v>
                </c:pt>
                <c:pt idx="5">
                  <c:v>Leaders worked well together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9-429C-A370-10B5FF04F5D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 felt welcome and part of the group</c:v>
                </c:pt>
                <c:pt idx="1">
                  <c:v>Leaders shared responsibilities</c:v>
                </c:pt>
                <c:pt idx="2">
                  <c:v>Leaders were prepared</c:v>
                </c:pt>
                <c:pt idx="3">
                  <c:v>Leaders managed the group well</c:v>
                </c:pt>
                <c:pt idx="4">
                  <c:v>My opinions and contributions were valued</c:v>
                </c:pt>
                <c:pt idx="5">
                  <c:v>Leaders worked well together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59-429C-A370-10B5FF04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351552"/>
        <c:axId val="274348416"/>
      </c:barChart>
      <c:catAx>
        <c:axId val="2743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48416"/>
        <c:crosses val="autoZero"/>
        <c:auto val="1"/>
        <c:lblAlgn val="ctr"/>
        <c:lblOffset val="100"/>
        <c:noMultiLvlLbl val="0"/>
      </c:catAx>
      <c:valAx>
        <c:axId val="27434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5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Anne Arundel</c:v>
                </c:pt>
                <c:pt idx="1">
                  <c:v>Baltimore City</c:v>
                </c:pt>
                <c:pt idx="2">
                  <c:v>Baltimore</c:v>
                </c:pt>
                <c:pt idx="3">
                  <c:v>Dorchester</c:v>
                </c:pt>
                <c:pt idx="4">
                  <c:v>Howard, MD</c:v>
                </c:pt>
                <c:pt idx="5">
                  <c:v>Montgomery</c:v>
                </c:pt>
                <c:pt idx="6">
                  <c:v>Somerset</c:v>
                </c:pt>
                <c:pt idx="7">
                  <c:v>Washington</c:v>
                </c:pt>
                <c:pt idx="8">
                  <c:v>Wicomico</c:v>
                </c:pt>
                <c:pt idx="9">
                  <c:v>Worcester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46</c:v>
                </c:pt>
                <c:pt idx="1">
                  <c:v>69</c:v>
                </c:pt>
                <c:pt idx="2">
                  <c:v>85</c:v>
                </c:pt>
                <c:pt idx="3">
                  <c:v>28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88</c:v>
                </c:pt>
                <c:pt idx="8">
                  <c:v>93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2-47C9-B1ED-99EBA99192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Anne Arundel</c:v>
                </c:pt>
                <c:pt idx="1">
                  <c:v>Baltimore City</c:v>
                </c:pt>
                <c:pt idx="2">
                  <c:v>Baltimore</c:v>
                </c:pt>
                <c:pt idx="3">
                  <c:v>Dorchester</c:v>
                </c:pt>
                <c:pt idx="4">
                  <c:v>Howard, MD</c:v>
                </c:pt>
                <c:pt idx="5">
                  <c:v>Montgomery</c:v>
                </c:pt>
                <c:pt idx="6">
                  <c:v>Somerset</c:v>
                </c:pt>
                <c:pt idx="7">
                  <c:v>Washington</c:v>
                </c:pt>
                <c:pt idx="8">
                  <c:v>Wicomico</c:v>
                </c:pt>
                <c:pt idx="9">
                  <c:v>Worcester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FBB2-47C9-B1ED-99EBA99192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Anne Arundel</c:v>
                </c:pt>
                <c:pt idx="1">
                  <c:v>Baltimore City</c:v>
                </c:pt>
                <c:pt idx="2">
                  <c:v>Baltimore</c:v>
                </c:pt>
                <c:pt idx="3">
                  <c:v>Dorchester</c:v>
                </c:pt>
                <c:pt idx="4">
                  <c:v>Howard, MD</c:v>
                </c:pt>
                <c:pt idx="5">
                  <c:v>Montgomery</c:v>
                </c:pt>
                <c:pt idx="6">
                  <c:v>Somerset</c:v>
                </c:pt>
                <c:pt idx="7">
                  <c:v>Washington</c:v>
                </c:pt>
                <c:pt idx="8">
                  <c:v>Wicomico</c:v>
                </c:pt>
                <c:pt idx="9">
                  <c:v>Worcester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FBB2-47C9-B1ED-99EBA9919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351944"/>
        <c:axId val="315876968"/>
      </c:barChart>
      <c:catAx>
        <c:axId val="27435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876968"/>
        <c:crosses val="autoZero"/>
        <c:auto val="1"/>
        <c:lblAlgn val="ctr"/>
        <c:lblOffset val="100"/>
        <c:noMultiLvlLbl val="0"/>
      </c:catAx>
      <c:valAx>
        <c:axId val="31587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35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35328464376741"/>
          <c:y val="2.7543033278569291E-2"/>
          <c:w val="0.51253024078511922"/>
          <c:h val="0.97245696672143067"/>
        </c:manualLayout>
      </c:layout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265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AA-4280-86D6-D943ADA5D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AA-4280-86D6-D943ADA5D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AA-4280-86D6-D943ADA5D0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AA-4280-86D6-D943ADA5D0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AA-4280-86D6-D943ADA5D0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7AA-4280-86D6-D943ADA5D0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7AA-4280-86D6-D943ADA5D0BD}"/>
              </c:ext>
            </c:extLst>
          </c:dPt>
          <c:cat>
            <c:strRef>
              <c:f>Sheet1!$A$3:$A$9</c:f>
              <c:strCache>
                <c:ptCount val="7"/>
                <c:pt idx="0">
                  <c:v>None</c:v>
                </c:pt>
                <c:pt idx="1">
                  <c:v>Diabetes</c:v>
                </c:pt>
                <c:pt idx="2">
                  <c:v>Heart Disease</c:v>
                </c:pt>
                <c:pt idx="3">
                  <c:v>Depression or Mental Illness</c:v>
                </c:pt>
                <c:pt idx="4">
                  <c:v>Lung Disease</c:v>
                </c:pt>
                <c:pt idx="5">
                  <c:v>Hypertension</c:v>
                </c:pt>
                <c:pt idx="6">
                  <c:v>Other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139</c:v>
                </c:pt>
                <c:pt idx="1">
                  <c:v>124</c:v>
                </c:pt>
                <c:pt idx="2">
                  <c:v>112</c:v>
                </c:pt>
                <c:pt idx="3">
                  <c:v>63</c:v>
                </c:pt>
                <c:pt idx="4">
                  <c:v>62</c:v>
                </c:pt>
                <c:pt idx="5">
                  <c:v>40</c:v>
                </c:pt>
                <c:pt idx="6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AA-4280-86D6-D943ADA5D0BD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50%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67AA-4280-86D6-D943ADA5D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7AA-4280-86D6-D943ADA5D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7AA-4280-86D6-D943ADA5D0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7AA-4280-86D6-D943ADA5D0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67AA-4280-86D6-D943ADA5D0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67AA-4280-86D6-D943ADA5D0B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67AA-4280-86D6-D943ADA5D0BD}"/>
              </c:ext>
            </c:extLst>
          </c:dPt>
          <c:cat>
            <c:strRef>
              <c:f>Sheet1!$A$3:$A$9</c:f>
              <c:strCache>
                <c:ptCount val="7"/>
                <c:pt idx="0">
                  <c:v>None</c:v>
                </c:pt>
                <c:pt idx="1">
                  <c:v>Diabetes</c:v>
                </c:pt>
                <c:pt idx="2">
                  <c:v>Heart Disease</c:v>
                </c:pt>
                <c:pt idx="3">
                  <c:v>Depression or Mental Illness</c:v>
                </c:pt>
                <c:pt idx="4">
                  <c:v>Lung Disease</c:v>
                </c:pt>
                <c:pt idx="5">
                  <c:v>Hypertension</c:v>
                </c:pt>
                <c:pt idx="6">
                  <c:v>Other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7"/>
                <c:pt idx="0">
                  <c:v>0.26</c:v>
                </c:pt>
                <c:pt idx="1">
                  <c:v>0.24</c:v>
                </c:pt>
                <c:pt idx="2">
                  <c:v>0.21</c:v>
                </c:pt>
                <c:pt idx="3">
                  <c:v>0.12</c:v>
                </c:pt>
                <c:pt idx="4">
                  <c:v>0.12</c:v>
                </c:pt>
                <c:pt idx="5">
                  <c:v>0.08</c:v>
                </c:pt>
                <c:pt idx="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7AA-4280-86D6-D943ADA5D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ysClr val="windowText" lastClr="000000"/>
                </a:solidFill>
              </a:rPr>
              <a:t>Maryland (Total</a:t>
            </a:r>
            <a:r>
              <a:rPr lang="en-US" sz="2400" dirty="0"/>
              <a:t>) </a:t>
            </a:r>
            <a:r>
              <a:rPr lang="en-US" sz="2400" dirty="0">
                <a:solidFill>
                  <a:sysClr val="windowText" lastClr="000000"/>
                </a:solidFill>
              </a:rPr>
              <a:t>Chronic Condition</a:t>
            </a:r>
            <a:endParaRPr lang="en-US" sz="2400" dirty="0"/>
          </a:p>
        </c:rich>
      </c:tx>
      <c:layout>
        <c:manualLayout>
          <c:xMode val="edge"/>
          <c:yMode val="edge"/>
          <c:x val="0.11362214250809084"/>
          <c:y val="4.05309471254905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Sheet1!$BB$24</c:f>
              <c:strCache>
                <c:ptCount val="1"/>
                <c:pt idx="0">
                  <c:v>Maryland (Total)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18-47F2-B6AF-2EFCFAA797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18-47F2-B6AF-2EFCFAA797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18-47F2-B6AF-2EFCFAA79747}"/>
              </c:ext>
            </c:extLst>
          </c:dPt>
          <c:dLbls>
            <c:dLbl>
              <c:idx val="0"/>
              <c:layout>
                <c:manualLayout>
                  <c:x val="-0.22397909093716159"/>
                  <c:y val="-0.2641268918894034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Multiple</a:t>
                    </a:r>
                  </a:p>
                  <a:p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Chronic</a:t>
                    </a:r>
                  </a:p>
                  <a:p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Conditions</a:t>
                    </a:r>
                  </a:p>
                  <a:p>
                    <a:r>
                      <a:rPr lang="en-US" sz="1800" baseline="0" dirty="0">
                        <a:solidFill>
                          <a:schemeClr val="bg1"/>
                        </a:solidFill>
                      </a:rPr>
                      <a:t>2,111, </a:t>
                    </a:r>
                    <a:fld id="{AE154A19-2991-4CF7-901B-A5FF13D1C3C2}" type="PERCENTAGE">
                      <a:rPr lang="en-US" sz="180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80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25381126114715"/>
                      <c:h val="0.3893518793228449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18-47F2-B6AF-2EFCFAA797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8-47F2-B6AF-2EFCFAA79747}"/>
                </c:ext>
              </c:extLst>
            </c:dLbl>
            <c:dLbl>
              <c:idx val="2"/>
              <c:layout>
                <c:manualLayout>
                  <c:x val="-6.4094219957349E-2"/>
                  <c:y val="5.103068203621419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90,13%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18-47F2-B6AF-2EFCFAA79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Sheet1!$BC$24:$BE$24</c:f>
              <c:numCache>
                <c:formatCode>General</c:formatCode>
                <c:ptCount val="3"/>
                <c:pt idx="0">
                  <c:v>1001</c:v>
                </c:pt>
                <c:pt idx="1">
                  <c:v>355</c:v>
                </c:pt>
                <c:pt idx="2">
                  <c:v>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18-47F2-B6AF-2EFCFAA797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400" dirty="0"/>
              <a:t>Participants by County   </a:t>
            </a:r>
          </a:p>
        </c:rich>
      </c:tx>
      <c:layout>
        <c:manualLayout>
          <c:xMode val="edge"/>
          <c:yMode val="edge"/>
          <c:x val="0.355582834656600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Allegany, MD</c:v>
                </c:pt>
                <c:pt idx="1">
                  <c:v>Anne Arundel, MD</c:v>
                </c:pt>
                <c:pt idx="2">
                  <c:v>Baltimore City, MD</c:v>
                </c:pt>
                <c:pt idx="3">
                  <c:v>Baltimore, MD</c:v>
                </c:pt>
                <c:pt idx="4">
                  <c:v>Calvert, MD</c:v>
                </c:pt>
                <c:pt idx="5">
                  <c:v>Caroline, MD</c:v>
                </c:pt>
                <c:pt idx="6">
                  <c:v>Cecil, MD</c:v>
                </c:pt>
                <c:pt idx="7">
                  <c:v>Charles, MD</c:v>
                </c:pt>
                <c:pt idx="8">
                  <c:v>Dorchester, MD</c:v>
                </c:pt>
                <c:pt idx="9">
                  <c:v>Frederick</c:v>
                </c:pt>
                <c:pt idx="10">
                  <c:v>Garrett, MD</c:v>
                </c:pt>
                <c:pt idx="11">
                  <c:v>Harford, MD</c:v>
                </c:pt>
                <c:pt idx="12">
                  <c:v>Howard, MD</c:v>
                </c:pt>
                <c:pt idx="13">
                  <c:v>Kent, MD</c:v>
                </c:pt>
                <c:pt idx="14">
                  <c:v>Montgomery, MD</c:v>
                </c:pt>
                <c:pt idx="15">
                  <c:v>Prince Georges, MD</c:v>
                </c:pt>
                <c:pt idx="16">
                  <c:v>Queen Annes, MD</c:v>
                </c:pt>
                <c:pt idx="17">
                  <c:v>Saint Marys, MD</c:v>
                </c:pt>
                <c:pt idx="18">
                  <c:v>Somerset, MD</c:v>
                </c:pt>
                <c:pt idx="19">
                  <c:v>St Marys, MD</c:v>
                </c:pt>
                <c:pt idx="20">
                  <c:v>Talbot, MD</c:v>
                </c:pt>
                <c:pt idx="21">
                  <c:v>Washington, MD</c:v>
                </c:pt>
                <c:pt idx="22">
                  <c:v>Wicomico, MD</c:v>
                </c:pt>
                <c:pt idx="23">
                  <c:v>Worcester, MD</c:v>
                </c:pt>
                <c:pt idx="24">
                  <c:v>District of Columbia, DC</c:v>
                </c:pt>
                <c:pt idx="25">
                  <c:v>Delaware</c:v>
                </c:pt>
                <c:pt idx="26">
                  <c:v>Virginia</c:v>
                </c:pt>
                <c:pt idx="27">
                  <c:v>West Virginia</c:v>
                </c:pt>
              </c:strCache>
            </c:strRef>
          </c:cat>
          <c:val>
            <c:numRef>
              <c:f>Sheet1!$B$2:$B$29</c:f>
              <c:numCache>
                <c:formatCode>General</c:formatCode>
                <c:ptCount val="28"/>
                <c:pt idx="0">
                  <c:v>46</c:v>
                </c:pt>
                <c:pt idx="1">
                  <c:v>301</c:v>
                </c:pt>
                <c:pt idx="2">
                  <c:v>363</c:v>
                </c:pt>
                <c:pt idx="3">
                  <c:v>194</c:v>
                </c:pt>
                <c:pt idx="4">
                  <c:v>223</c:v>
                </c:pt>
                <c:pt idx="5">
                  <c:v>26</c:v>
                </c:pt>
                <c:pt idx="6">
                  <c:v>142</c:v>
                </c:pt>
                <c:pt idx="7">
                  <c:v>122</c:v>
                </c:pt>
                <c:pt idx="8">
                  <c:v>134</c:v>
                </c:pt>
                <c:pt idx="9">
                  <c:v>2</c:v>
                </c:pt>
                <c:pt idx="10">
                  <c:v>45</c:v>
                </c:pt>
                <c:pt idx="11">
                  <c:v>197</c:v>
                </c:pt>
                <c:pt idx="12">
                  <c:v>180</c:v>
                </c:pt>
                <c:pt idx="13">
                  <c:v>7</c:v>
                </c:pt>
                <c:pt idx="14">
                  <c:v>160</c:v>
                </c:pt>
                <c:pt idx="15">
                  <c:v>424</c:v>
                </c:pt>
                <c:pt idx="16">
                  <c:v>13</c:v>
                </c:pt>
                <c:pt idx="17">
                  <c:v>55</c:v>
                </c:pt>
                <c:pt idx="18">
                  <c:v>93</c:v>
                </c:pt>
                <c:pt idx="19">
                  <c:v>9</c:v>
                </c:pt>
                <c:pt idx="20">
                  <c:v>80</c:v>
                </c:pt>
                <c:pt idx="21">
                  <c:v>125</c:v>
                </c:pt>
                <c:pt idx="22">
                  <c:v>335</c:v>
                </c:pt>
                <c:pt idx="23">
                  <c:v>87</c:v>
                </c:pt>
                <c:pt idx="24">
                  <c:v>15</c:v>
                </c:pt>
                <c:pt idx="25">
                  <c:v>6</c:v>
                </c:pt>
                <c:pt idx="26">
                  <c:v>22</c:v>
                </c:pt>
                <c:pt idx="2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6-408A-9DA4-3EEC1E0481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Allegany, MD</c:v>
                </c:pt>
                <c:pt idx="1">
                  <c:v>Anne Arundel, MD</c:v>
                </c:pt>
                <c:pt idx="2">
                  <c:v>Baltimore City, MD</c:v>
                </c:pt>
                <c:pt idx="3">
                  <c:v>Baltimore, MD</c:v>
                </c:pt>
                <c:pt idx="4">
                  <c:v>Calvert, MD</c:v>
                </c:pt>
                <c:pt idx="5">
                  <c:v>Caroline, MD</c:v>
                </c:pt>
                <c:pt idx="6">
                  <c:v>Cecil, MD</c:v>
                </c:pt>
                <c:pt idx="7">
                  <c:v>Charles, MD</c:v>
                </c:pt>
                <c:pt idx="8">
                  <c:v>Dorchester, MD</c:v>
                </c:pt>
                <c:pt idx="9">
                  <c:v>Frederick</c:v>
                </c:pt>
                <c:pt idx="10">
                  <c:v>Garrett, MD</c:v>
                </c:pt>
                <c:pt idx="11">
                  <c:v>Harford, MD</c:v>
                </c:pt>
                <c:pt idx="12">
                  <c:v>Howard, MD</c:v>
                </c:pt>
                <c:pt idx="13">
                  <c:v>Kent, MD</c:v>
                </c:pt>
                <c:pt idx="14">
                  <c:v>Montgomery, MD</c:v>
                </c:pt>
                <c:pt idx="15">
                  <c:v>Prince Georges, MD</c:v>
                </c:pt>
                <c:pt idx="16">
                  <c:v>Queen Annes, MD</c:v>
                </c:pt>
                <c:pt idx="17">
                  <c:v>Saint Marys, MD</c:v>
                </c:pt>
                <c:pt idx="18">
                  <c:v>Somerset, MD</c:v>
                </c:pt>
                <c:pt idx="19">
                  <c:v>St Marys, MD</c:v>
                </c:pt>
                <c:pt idx="20">
                  <c:v>Talbot, MD</c:v>
                </c:pt>
                <c:pt idx="21">
                  <c:v>Washington, MD</c:v>
                </c:pt>
                <c:pt idx="22">
                  <c:v>Wicomico, MD</c:v>
                </c:pt>
                <c:pt idx="23">
                  <c:v>Worcester, MD</c:v>
                </c:pt>
                <c:pt idx="24">
                  <c:v>District of Columbia, DC</c:v>
                </c:pt>
                <c:pt idx="25">
                  <c:v>Delaware</c:v>
                </c:pt>
                <c:pt idx="26">
                  <c:v>Virginia</c:v>
                </c:pt>
                <c:pt idx="27">
                  <c:v>West Virginia</c:v>
                </c:pt>
              </c:strCache>
            </c:strRef>
          </c:cat>
          <c:val>
            <c:numRef>
              <c:f>Sheet1!$C$2:$C$29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1-FCE6-408A-9DA4-3EEC1E0481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Sheet1!$A$2:$A$29</c:f>
              <c:strCache>
                <c:ptCount val="28"/>
                <c:pt idx="0">
                  <c:v>Allegany, MD</c:v>
                </c:pt>
                <c:pt idx="1">
                  <c:v>Anne Arundel, MD</c:v>
                </c:pt>
                <c:pt idx="2">
                  <c:v>Baltimore City, MD</c:v>
                </c:pt>
                <c:pt idx="3">
                  <c:v>Baltimore, MD</c:v>
                </c:pt>
                <c:pt idx="4">
                  <c:v>Calvert, MD</c:v>
                </c:pt>
                <c:pt idx="5">
                  <c:v>Caroline, MD</c:v>
                </c:pt>
                <c:pt idx="6">
                  <c:v>Cecil, MD</c:v>
                </c:pt>
                <c:pt idx="7">
                  <c:v>Charles, MD</c:v>
                </c:pt>
                <c:pt idx="8">
                  <c:v>Dorchester, MD</c:v>
                </c:pt>
                <c:pt idx="9">
                  <c:v>Frederick</c:v>
                </c:pt>
                <c:pt idx="10">
                  <c:v>Garrett, MD</c:v>
                </c:pt>
                <c:pt idx="11">
                  <c:v>Harford, MD</c:v>
                </c:pt>
                <c:pt idx="12">
                  <c:v>Howard, MD</c:v>
                </c:pt>
                <c:pt idx="13">
                  <c:v>Kent, MD</c:v>
                </c:pt>
                <c:pt idx="14">
                  <c:v>Montgomery, MD</c:v>
                </c:pt>
                <c:pt idx="15">
                  <c:v>Prince Georges, MD</c:v>
                </c:pt>
                <c:pt idx="16">
                  <c:v>Queen Annes, MD</c:v>
                </c:pt>
                <c:pt idx="17">
                  <c:v>Saint Marys, MD</c:v>
                </c:pt>
                <c:pt idx="18">
                  <c:v>Somerset, MD</c:v>
                </c:pt>
                <c:pt idx="19">
                  <c:v>St Marys, MD</c:v>
                </c:pt>
                <c:pt idx="20">
                  <c:v>Talbot, MD</c:v>
                </c:pt>
                <c:pt idx="21">
                  <c:v>Washington, MD</c:v>
                </c:pt>
                <c:pt idx="22">
                  <c:v>Wicomico, MD</c:v>
                </c:pt>
                <c:pt idx="23">
                  <c:v>Worcester, MD</c:v>
                </c:pt>
                <c:pt idx="24">
                  <c:v>District of Columbia, DC</c:v>
                </c:pt>
                <c:pt idx="25">
                  <c:v>Delaware</c:v>
                </c:pt>
                <c:pt idx="26">
                  <c:v>Virginia</c:v>
                </c:pt>
                <c:pt idx="27">
                  <c:v>West Virginia</c:v>
                </c:pt>
              </c:strCache>
            </c:strRef>
          </c:cat>
          <c:val>
            <c:numRef>
              <c:f>Sheet1!$D$2:$D$29</c:f>
              <c:numCache>
                <c:formatCode>General</c:formatCode>
                <c:ptCount val="28"/>
              </c:numCache>
            </c:numRef>
          </c:val>
          <c:extLst>
            <c:ext xmlns:c16="http://schemas.microsoft.com/office/drawing/2014/chart" uri="{C3380CC4-5D6E-409C-BE32-E72D297353CC}">
              <c16:uniqueId val="{00000002-FCE6-408A-9DA4-3EEC1E048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20376"/>
        <c:axId val="213614888"/>
      </c:barChart>
      <c:catAx>
        <c:axId val="21362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4888"/>
        <c:crosses val="autoZero"/>
        <c:auto val="1"/>
        <c:lblAlgn val="ctr"/>
        <c:lblOffset val="100"/>
        <c:noMultiLvlLbl val="0"/>
      </c:catAx>
      <c:valAx>
        <c:axId val="21361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2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Allegany</c:v>
                </c:pt>
                <c:pt idx="1">
                  <c:v>Anne Arundel</c:v>
                </c:pt>
                <c:pt idx="2">
                  <c:v>Baltimore City</c:v>
                </c:pt>
                <c:pt idx="3">
                  <c:v>Baltimore </c:v>
                </c:pt>
                <c:pt idx="4">
                  <c:v>Calvert</c:v>
                </c:pt>
                <c:pt idx="5">
                  <c:v>Caroline</c:v>
                </c:pt>
                <c:pt idx="6">
                  <c:v>Cecil</c:v>
                </c:pt>
                <c:pt idx="7">
                  <c:v>Charles</c:v>
                </c:pt>
                <c:pt idx="8">
                  <c:v>Dorchester</c:v>
                </c:pt>
                <c:pt idx="9">
                  <c:v>Garrett</c:v>
                </c:pt>
                <c:pt idx="10">
                  <c:v>Harford</c:v>
                </c:pt>
                <c:pt idx="11">
                  <c:v>Howard</c:v>
                </c:pt>
                <c:pt idx="12">
                  <c:v>Montgomery</c:v>
                </c:pt>
                <c:pt idx="13">
                  <c:v>Queen Anne</c:v>
                </c:pt>
                <c:pt idx="14">
                  <c:v>Somerset</c:v>
                </c:pt>
                <c:pt idx="15">
                  <c:v>Saint Mary's</c:v>
                </c:pt>
                <c:pt idx="16">
                  <c:v>Talbot</c:v>
                </c:pt>
                <c:pt idx="17">
                  <c:v>Wicomico</c:v>
                </c:pt>
                <c:pt idx="18">
                  <c:v>Worcester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72</c:v>
                </c:pt>
                <c:pt idx="1">
                  <c:v>77</c:v>
                </c:pt>
                <c:pt idx="2">
                  <c:v>75</c:v>
                </c:pt>
                <c:pt idx="3">
                  <c:v>78</c:v>
                </c:pt>
                <c:pt idx="4">
                  <c:v>70</c:v>
                </c:pt>
                <c:pt idx="5">
                  <c:v>80</c:v>
                </c:pt>
                <c:pt idx="6">
                  <c:v>77</c:v>
                </c:pt>
                <c:pt idx="7">
                  <c:v>74</c:v>
                </c:pt>
                <c:pt idx="8">
                  <c:v>87</c:v>
                </c:pt>
                <c:pt idx="9">
                  <c:v>100</c:v>
                </c:pt>
                <c:pt idx="10">
                  <c:v>79</c:v>
                </c:pt>
                <c:pt idx="11">
                  <c:v>74</c:v>
                </c:pt>
                <c:pt idx="12">
                  <c:v>80</c:v>
                </c:pt>
                <c:pt idx="13">
                  <c:v>30</c:v>
                </c:pt>
                <c:pt idx="14">
                  <c:v>71</c:v>
                </c:pt>
                <c:pt idx="15">
                  <c:v>78</c:v>
                </c:pt>
                <c:pt idx="16">
                  <c:v>76</c:v>
                </c:pt>
                <c:pt idx="17">
                  <c:v>78</c:v>
                </c:pt>
                <c:pt idx="18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6-4196-B325-3F4BFC16C7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Allegany</c:v>
                </c:pt>
                <c:pt idx="1">
                  <c:v>Anne Arundel</c:v>
                </c:pt>
                <c:pt idx="2">
                  <c:v>Baltimore City</c:v>
                </c:pt>
                <c:pt idx="3">
                  <c:v>Baltimore </c:v>
                </c:pt>
                <c:pt idx="4">
                  <c:v>Calvert</c:v>
                </c:pt>
                <c:pt idx="5">
                  <c:v>Caroline</c:v>
                </c:pt>
                <c:pt idx="6">
                  <c:v>Cecil</c:v>
                </c:pt>
                <c:pt idx="7">
                  <c:v>Charles</c:v>
                </c:pt>
                <c:pt idx="8">
                  <c:v>Dorchester</c:v>
                </c:pt>
                <c:pt idx="9">
                  <c:v>Garrett</c:v>
                </c:pt>
                <c:pt idx="10">
                  <c:v>Harford</c:v>
                </c:pt>
                <c:pt idx="11">
                  <c:v>Howard</c:v>
                </c:pt>
                <c:pt idx="12">
                  <c:v>Montgomery</c:v>
                </c:pt>
                <c:pt idx="13">
                  <c:v>Queen Anne</c:v>
                </c:pt>
                <c:pt idx="14">
                  <c:v>Somerset</c:v>
                </c:pt>
                <c:pt idx="15">
                  <c:v>Saint Mary's</c:v>
                </c:pt>
                <c:pt idx="16">
                  <c:v>Talbot</c:v>
                </c:pt>
                <c:pt idx="17">
                  <c:v>Wicomico</c:v>
                </c:pt>
                <c:pt idx="18">
                  <c:v>Worcester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1-B646-4196-B325-3F4BFC16C7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Allegany</c:v>
                </c:pt>
                <c:pt idx="1">
                  <c:v>Anne Arundel</c:v>
                </c:pt>
                <c:pt idx="2">
                  <c:v>Baltimore City</c:v>
                </c:pt>
                <c:pt idx="3">
                  <c:v>Baltimore </c:v>
                </c:pt>
                <c:pt idx="4">
                  <c:v>Calvert</c:v>
                </c:pt>
                <c:pt idx="5">
                  <c:v>Caroline</c:v>
                </c:pt>
                <c:pt idx="6">
                  <c:v>Cecil</c:v>
                </c:pt>
                <c:pt idx="7">
                  <c:v>Charles</c:v>
                </c:pt>
                <c:pt idx="8">
                  <c:v>Dorchester</c:v>
                </c:pt>
                <c:pt idx="9">
                  <c:v>Garrett</c:v>
                </c:pt>
                <c:pt idx="10">
                  <c:v>Harford</c:v>
                </c:pt>
                <c:pt idx="11">
                  <c:v>Howard</c:v>
                </c:pt>
                <c:pt idx="12">
                  <c:v>Montgomery</c:v>
                </c:pt>
                <c:pt idx="13">
                  <c:v>Queen Anne</c:v>
                </c:pt>
                <c:pt idx="14">
                  <c:v>Somerset</c:v>
                </c:pt>
                <c:pt idx="15">
                  <c:v>Saint Mary's</c:v>
                </c:pt>
                <c:pt idx="16">
                  <c:v>Talbot</c:v>
                </c:pt>
                <c:pt idx="17">
                  <c:v>Wicomico</c:v>
                </c:pt>
                <c:pt idx="18">
                  <c:v>Worcester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2-B646-4196-B325-3F4BFC16C7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18416"/>
        <c:axId val="213618808"/>
      </c:barChart>
      <c:catAx>
        <c:axId val="21361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8808"/>
        <c:crosses val="autoZero"/>
        <c:auto val="1"/>
        <c:lblAlgn val="ctr"/>
        <c:lblOffset val="100"/>
        <c:noMultiLvlLbl val="0"/>
      </c:catAx>
      <c:valAx>
        <c:axId val="213618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5D-4A6C-AF55-4B62484315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D-4A6C-AF55-4B62484315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5D-4A6C-AF55-4B62484315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5D-4A6C-AF55-4B62484315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5D-4A6C-AF55-4B62484315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5D-4A6C-AF55-4B624843154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85D-4A6C-AF55-4B6248431549}"/>
              </c:ext>
            </c:extLst>
          </c:dPt>
          <c:cat>
            <c:strRef>
              <c:f>Sheet1!$A$2:$A$8</c:f>
              <c:strCache>
                <c:ptCount val="7"/>
                <c:pt idx="0">
                  <c:v>White/Caucasian</c:v>
                </c:pt>
                <c:pt idx="1">
                  <c:v>Black or African American</c:v>
                </c:pt>
                <c:pt idx="2">
                  <c:v>Hispanic/Latino</c:v>
                </c:pt>
                <c:pt idx="3">
                  <c:v>Asian or Asian American</c:v>
                </c:pt>
                <c:pt idx="4">
                  <c:v>American Indian or AK Native</c:v>
                </c:pt>
                <c:pt idx="5">
                  <c:v>Hawaiian Native or Pacific Islander</c:v>
                </c:pt>
                <c:pt idx="6">
                  <c:v>Unknown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1434</c:v>
                </c:pt>
                <c:pt idx="1">
                  <c:v>1232</c:v>
                </c:pt>
                <c:pt idx="2" formatCode="General">
                  <c:v>126</c:v>
                </c:pt>
                <c:pt idx="3" formatCode="General">
                  <c:v>102</c:v>
                </c:pt>
                <c:pt idx="4" formatCode="General">
                  <c:v>61</c:v>
                </c:pt>
                <c:pt idx="5" formatCode="General">
                  <c:v>16</c:v>
                </c:pt>
                <c:pt idx="6" formatCode="General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85D-4A6C-AF55-4B6248431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08796114897865E-2"/>
          <c:y val="2.0370370370370372E-2"/>
          <c:w val="0.94334443026789283"/>
          <c:h val="0.72123651210265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Sheet1!$I$1:$I$2</c:f>
              <c:strCache>
                <c:ptCount val="1"/>
                <c:pt idx="0">
                  <c:v>County # who completed 4 or more sessions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Sheet1!$H$3:$H$21</c:f>
              <c:strCache>
                <c:ptCount val="19"/>
                <c:pt idx="0">
                  <c:v>MARYLAND</c:v>
                </c:pt>
                <c:pt idx="1">
                  <c:v>Allegany</c:v>
                </c:pt>
                <c:pt idx="2">
                  <c:v>Anne Arundel</c:v>
                </c:pt>
                <c:pt idx="3">
                  <c:v>Baltimore City</c:v>
                </c:pt>
                <c:pt idx="4">
                  <c:v>Baltimore County</c:v>
                </c:pt>
                <c:pt idx="5">
                  <c:v>Calvert</c:v>
                </c:pt>
                <c:pt idx="6">
                  <c:v>Cecil</c:v>
                </c:pt>
                <c:pt idx="7">
                  <c:v>Charles</c:v>
                </c:pt>
                <c:pt idx="8">
                  <c:v>Dorchester</c:v>
                </c:pt>
                <c:pt idx="9">
                  <c:v>Garrett</c:v>
                </c:pt>
                <c:pt idx="10">
                  <c:v>Harford</c:v>
                </c:pt>
                <c:pt idx="11">
                  <c:v>Howard</c:v>
                </c:pt>
                <c:pt idx="12">
                  <c:v>Montgomery</c:v>
                </c:pt>
                <c:pt idx="13">
                  <c:v>Prince George's</c:v>
                </c:pt>
                <c:pt idx="14">
                  <c:v>Queen Anne's</c:v>
                </c:pt>
                <c:pt idx="15">
                  <c:v>Somerset</c:v>
                </c:pt>
                <c:pt idx="16">
                  <c:v>St. Mary's</c:v>
                </c:pt>
                <c:pt idx="17">
                  <c:v>Talbot</c:v>
                </c:pt>
                <c:pt idx="18">
                  <c:v>Washington</c:v>
                </c:pt>
              </c:strCache>
            </c:strRef>
          </c:cat>
          <c:val>
            <c:numRef>
              <c:f>Sheet1!$I$3:$I$21</c:f>
              <c:numCache>
                <c:formatCode>General</c:formatCode>
                <c:ptCount val="19"/>
                <c:pt idx="0">
                  <c:v>1231</c:v>
                </c:pt>
                <c:pt idx="1">
                  <c:v>16</c:v>
                </c:pt>
                <c:pt idx="2">
                  <c:v>118</c:v>
                </c:pt>
                <c:pt idx="3">
                  <c:v>130</c:v>
                </c:pt>
                <c:pt idx="4">
                  <c:v>34</c:v>
                </c:pt>
                <c:pt idx="5">
                  <c:v>54</c:v>
                </c:pt>
                <c:pt idx="6">
                  <c:v>57</c:v>
                </c:pt>
                <c:pt idx="7">
                  <c:v>36</c:v>
                </c:pt>
                <c:pt idx="8">
                  <c:v>96</c:v>
                </c:pt>
                <c:pt idx="9">
                  <c:v>12</c:v>
                </c:pt>
                <c:pt idx="10">
                  <c:v>47</c:v>
                </c:pt>
                <c:pt idx="11">
                  <c:v>37</c:v>
                </c:pt>
                <c:pt idx="12">
                  <c:v>58</c:v>
                </c:pt>
                <c:pt idx="13">
                  <c:v>155</c:v>
                </c:pt>
                <c:pt idx="14">
                  <c:v>3</c:v>
                </c:pt>
                <c:pt idx="15">
                  <c:v>32</c:v>
                </c:pt>
                <c:pt idx="16">
                  <c:v>17</c:v>
                </c:pt>
                <c:pt idx="17">
                  <c:v>67</c:v>
                </c:pt>
                <c:pt idx="18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A-4216-BFA4-11FEE8F7D2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74349592"/>
        <c:axId val="274353120"/>
      </c:barChart>
      <c:catAx>
        <c:axId val="274349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74353120"/>
        <c:crosses val="autoZero"/>
        <c:auto val="1"/>
        <c:lblAlgn val="ctr"/>
        <c:lblOffset val="100"/>
        <c:noMultiLvlLbl val="0"/>
      </c:catAx>
      <c:valAx>
        <c:axId val="274353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74349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Hypertension</c:v>
                </c:pt>
                <c:pt idx="1">
                  <c:v>Diabetes</c:v>
                </c:pt>
                <c:pt idx="2">
                  <c:v>Arthritis</c:v>
                </c:pt>
                <c:pt idx="3">
                  <c:v>None</c:v>
                </c:pt>
                <c:pt idx="4">
                  <c:v>Depression or Mental Illness</c:v>
                </c:pt>
                <c:pt idx="5">
                  <c:v>Chronic Pain</c:v>
                </c:pt>
                <c:pt idx="6">
                  <c:v>Lung Disease</c:v>
                </c:pt>
                <c:pt idx="7">
                  <c:v>Cancer</c:v>
                </c:pt>
                <c:pt idx="8">
                  <c:v>Heart Disease</c:v>
                </c:pt>
                <c:pt idx="9">
                  <c:v>Osteoporosis</c:v>
                </c:pt>
                <c:pt idx="10">
                  <c:v>Obesity</c:v>
                </c:pt>
                <c:pt idx="11">
                  <c:v>Stroke</c:v>
                </c:pt>
                <c:pt idx="12">
                  <c:v>Kidney Disease</c:v>
                </c:pt>
                <c:pt idx="13">
                  <c:v>Alzheimer's</c:v>
                </c:pt>
                <c:pt idx="14">
                  <c:v>MS</c:v>
                </c:pt>
                <c:pt idx="15">
                  <c:v>Schizophrenia</c:v>
                </c:pt>
                <c:pt idx="16">
                  <c:v>Other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1713</c:v>
                </c:pt>
                <c:pt idx="1">
                  <c:v>1436</c:v>
                </c:pt>
                <c:pt idx="2">
                  <c:v>1063</c:v>
                </c:pt>
                <c:pt idx="3" formatCode="General">
                  <c:v>728</c:v>
                </c:pt>
                <c:pt idx="4" formatCode="General">
                  <c:v>587</c:v>
                </c:pt>
                <c:pt idx="5" formatCode="General">
                  <c:v>556</c:v>
                </c:pt>
                <c:pt idx="6" formatCode="General">
                  <c:v>530</c:v>
                </c:pt>
                <c:pt idx="7" formatCode="General">
                  <c:v>428</c:v>
                </c:pt>
                <c:pt idx="8" formatCode="General">
                  <c:v>420</c:v>
                </c:pt>
                <c:pt idx="9" formatCode="General">
                  <c:v>278</c:v>
                </c:pt>
                <c:pt idx="10" formatCode="General">
                  <c:v>224</c:v>
                </c:pt>
                <c:pt idx="11" formatCode="General">
                  <c:v>178</c:v>
                </c:pt>
                <c:pt idx="12" formatCode="General">
                  <c:v>35</c:v>
                </c:pt>
                <c:pt idx="13" formatCode="General">
                  <c:v>24</c:v>
                </c:pt>
                <c:pt idx="14" formatCode="General">
                  <c:v>22</c:v>
                </c:pt>
                <c:pt idx="15" formatCode="General">
                  <c:v>10</c:v>
                </c:pt>
                <c:pt idx="16" formatCode="General">
                  <c:v>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5-49D1-BC5B-DD35AD6FEF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Hypertension</c:v>
                </c:pt>
                <c:pt idx="1">
                  <c:v>Diabetes</c:v>
                </c:pt>
                <c:pt idx="2">
                  <c:v>Arthritis</c:v>
                </c:pt>
                <c:pt idx="3">
                  <c:v>None</c:v>
                </c:pt>
                <c:pt idx="4">
                  <c:v>Depression or Mental Illness</c:v>
                </c:pt>
                <c:pt idx="5">
                  <c:v>Chronic Pain</c:v>
                </c:pt>
                <c:pt idx="6">
                  <c:v>Lung Disease</c:v>
                </c:pt>
                <c:pt idx="7">
                  <c:v>Cancer</c:v>
                </c:pt>
                <c:pt idx="8">
                  <c:v>Heart Disease</c:v>
                </c:pt>
                <c:pt idx="9">
                  <c:v>Osteoporosis</c:v>
                </c:pt>
                <c:pt idx="10">
                  <c:v>Obesity</c:v>
                </c:pt>
                <c:pt idx="11">
                  <c:v>Stroke</c:v>
                </c:pt>
                <c:pt idx="12">
                  <c:v>Kidney Disease</c:v>
                </c:pt>
                <c:pt idx="13">
                  <c:v>Alzheimer's</c:v>
                </c:pt>
                <c:pt idx="14">
                  <c:v>MS</c:v>
                </c:pt>
                <c:pt idx="15">
                  <c:v>Schizophrenia</c:v>
                </c:pt>
                <c:pt idx="16">
                  <c:v>Other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1-E9E5-49D1-BC5B-DD35AD6FEF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Hypertension</c:v>
                </c:pt>
                <c:pt idx="1">
                  <c:v>Diabetes</c:v>
                </c:pt>
                <c:pt idx="2">
                  <c:v>Arthritis</c:v>
                </c:pt>
                <c:pt idx="3">
                  <c:v>None</c:v>
                </c:pt>
                <c:pt idx="4">
                  <c:v>Depression or Mental Illness</c:v>
                </c:pt>
                <c:pt idx="5">
                  <c:v>Chronic Pain</c:v>
                </c:pt>
                <c:pt idx="6">
                  <c:v>Lung Disease</c:v>
                </c:pt>
                <c:pt idx="7">
                  <c:v>Cancer</c:v>
                </c:pt>
                <c:pt idx="8">
                  <c:v>Heart Disease</c:v>
                </c:pt>
                <c:pt idx="9">
                  <c:v>Osteoporosis</c:v>
                </c:pt>
                <c:pt idx="10">
                  <c:v>Obesity</c:v>
                </c:pt>
                <c:pt idx="11">
                  <c:v>Stroke</c:v>
                </c:pt>
                <c:pt idx="12">
                  <c:v>Kidney Disease</c:v>
                </c:pt>
                <c:pt idx="13">
                  <c:v>Alzheimer's</c:v>
                </c:pt>
                <c:pt idx="14">
                  <c:v>MS</c:v>
                </c:pt>
                <c:pt idx="15">
                  <c:v>Schizophrenia</c:v>
                </c:pt>
                <c:pt idx="16">
                  <c:v>Other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</c:numCache>
            </c:numRef>
          </c:val>
          <c:extLst>
            <c:ext xmlns:c16="http://schemas.microsoft.com/office/drawing/2014/chart" uri="{C3380CC4-5D6E-409C-BE32-E72D297353CC}">
              <c16:uniqueId val="{00000002-E9E5-49D1-BC5B-DD35AD6FE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19200"/>
        <c:axId val="213616848"/>
      </c:barChart>
      <c:catAx>
        <c:axId val="21361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6848"/>
        <c:crosses val="autoZero"/>
        <c:auto val="1"/>
        <c:lblAlgn val="ctr"/>
        <c:lblOffset val="100"/>
        <c:noMultiLvlLbl val="0"/>
      </c:catAx>
      <c:valAx>
        <c:axId val="21361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E8-4245-8BA4-56FB6BBA0E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E8-4245-8BA4-56FB6BBA0E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E8-4245-8BA4-56FB6BBA0E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E8-4245-8BA4-56FB6BBA0E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E8-4245-8BA4-56FB6BBA0E39}"/>
              </c:ext>
            </c:extLst>
          </c:dPt>
          <c:cat>
            <c:strRef>
              <c:f>Sheet1!$A$2:$A$6</c:f>
              <c:strCache>
                <c:ptCount val="5"/>
                <c:pt idx="0">
                  <c:v>Some College</c:v>
                </c:pt>
                <c:pt idx="1">
                  <c:v>Completed College</c:v>
                </c:pt>
                <c:pt idx="2">
                  <c:v>Completed High School</c:v>
                </c:pt>
                <c:pt idx="3">
                  <c:v>Some High School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931</c:v>
                </c:pt>
                <c:pt idx="1">
                  <c:v>791</c:v>
                </c:pt>
                <c:pt idx="2">
                  <c:v>764</c:v>
                </c:pt>
                <c:pt idx="3">
                  <c:v>264</c:v>
                </c:pt>
                <c:pt idx="4">
                  <c:v>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9E8-4245-8BA4-56FB6BBA0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Medicare</c:v>
                </c:pt>
                <c:pt idx="1">
                  <c:v>BC/BS</c:v>
                </c:pt>
                <c:pt idx="2">
                  <c:v>Medicaid</c:v>
                </c:pt>
                <c:pt idx="3">
                  <c:v>United</c:v>
                </c:pt>
                <c:pt idx="4">
                  <c:v>Aetna</c:v>
                </c:pt>
                <c:pt idx="5">
                  <c:v>Kaiser</c:v>
                </c:pt>
                <c:pt idx="6">
                  <c:v>Cigna</c:v>
                </c:pt>
                <c:pt idx="7">
                  <c:v>Veterans Health</c:v>
                </c:pt>
                <c:pt idx="8">
                  <c:v>No Insurance</c:v>
                </c:pt>
                <c:pt idx="9">
                  <c:v>Other</c:v>
                </c:pt>
                <c:pt idx="10">
                  <c:v>Unknown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 formatCode="#,##0">
                  <c:v>1424</c:v>
                </c:pt>
                <c:pt idx="1">
                  <c:v>787</c:v>
                </c:pt>
                <c:pt idx="2">
                  <c:v>324</c:v>
                </c:pt>
                <c:pt idx="3">
                  <c:v>282</c:v>
                </c:pt>
                <c:pt idx="4">
                  <c:v>134</c:v>
                </c:pt>
                <c:pt idx="5">
                  <c:v>121</c:v>
                </c:pt>
                <c:pt idx="6">
                  <c:v>104</c:v>
                </c:pt>
                <c:pt idx="7">
                  <c:v>84</c:v>
                </c:pt>
                <c:pt idx="8">
                  <c:v>32</c:v>
                </c:pt>
                <c:pt idx="9">
                  <c:v>195</c:v>
                </c:pt>
                <c:pt idx="10" formatCode="#,##0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7-4E00-AA6E-BBA5329C3D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Medicare</c:v>
                </c:pt>
                <c:pt idx="1">
                  <c:v>BC/BS</c:v>
                </c:pt>
                <c:pt idx="2">
                  <c:v>Medicaid</c:v>
                </c:pt>
                <c:pt idx="3">
                  <c:v>United</c:v>
                </c:pt>
                <c:pt idx="4">
                  <c:v>Aetna</c:v>
                </c:pt>
                <c:pt idx="5">
                  <c:v>Kaiser</c:v>
                </c:pt>
                <c:pt idx="6">
                  <c:v>Cigna</c:v>
                </c:pt>
                <c:pt idx="7">
                  <c:v>Veterans Health</c:v>
                </c:pt>
                <c:pt idx="8">
                  <c:v>No Insurance</c:v>
                </c:pt>
                <c:pt idx="9">
                  <c:v>Other</c:v>
                </c:pt>
                <c:pt idx="10">
                  <c:v>Unknown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1-1447-4E00-AA6E-BBA5329C3D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Medicare</c:v>
                </c:pt>
                <c:pt idx="1">
                  <c:v>BC/BS</c:v>
                </c:pt>
                <c:pt idx="2">
                  <c:v>Medicaid</c:v>
                </c:pt>
                <c:pt idx="3">
                  <c:v>United</c:v>
                </c:pt>
                <c:pt idx="4">
                  <c:v>Aetna</c:v>
                </c:pt>
                <c:pt idx="5">
                  <c:v>Kaiser</c:v>
                </c:pt>
                <c:pt idx="6">
                  <c:v>Cigna</c:v>
                </c:pt>
                <c:pt idx="7">
                  <c:v>Veterans Health</c:v>
                </c:pt>
                <c:pt idx="8">
                  <c:v>No Insurance</c:v>
                </c:pt>
                <c:pt idx="9">
                  <c:v>Other</c:v>
                </c:pt>
                <c:pt idx="10">
                  <c:v>Unknown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2-1447-4E00-AA6E-BBA5329C3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619592"/>
        <c:axId val="213619984"/>
      </c:barChart>
      <c:catAx>
        <c:axId val="21361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9984"/>
        <c:crosses val="autoZero"/>
        <c:auto val="1"/>
        <c:lblAlgn val="ctr"/>
        <c:lblOffset val="100"/>
        <c:noMultiLvlLbl val="0"/>
      </c:catAx>
      <c:valAx>
        <c:axId val="21361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1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0.29696</cdr:x>
      <cdr:y>0.44467</cdr:y>
    </cdr:from>
    <cdr:to>
      <cdr:x>0.37707</cdr:x>
      <cdr:y>0.56137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9588" y="34841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bg1"/>
              </a:solidFill>
            </a:rPr>
            <a:t>16% Chronic</a:t>
          </a:r>
        </a:p>
        <a:p xmlns:a="http://schemas.openxmlformats.org/drawingml/2006/main">
          <a:r>
            <a:rPr lang="en-US" sz="1600" dirty="0">
              <a:solidFill>
                <a:schemeClr val="bg1"/>
              </a:solidFill>
            </a:rPr>
            <a:t>Pain</a:t>
          </a:r>
        </a:p>
      </cdr:txBody>
    </cdr:sp>
  </cdr:relSizeAnchor>
  <cdr:relSizeAnchor xmlns:cdr="http://schemas.openxmlformats.org/drawingml/2006/chartDrawing">
    <cdr:from>
      <cdr:x>0.18508</cdr:x>
      <cdr:y>0.22233</cdr:y>
    </cdr:from>
    <cdr:to>
      <cdr:x>0.26519</cdr:x>
      <cdr:y>0.33903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2579" y="17420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/>
            <a:t>8% Osteoporosis</a:t>
          </a:r>
        </a:p>
      </cdr:txBody>
    </cdr:sp>
  </cdr:relSizeAnchor>
  <cdr:relSizeAnchor xmlns:cdr="http://schemas.openxmlformats.org/drawingml/2006/chartDrawing">
    <cdr:from>
      <cdr:x>0.37293</cdr:x>
      <cdr:y>0.16298</cdr:y>
    </cdr:from>
    <cdr:to>
      <cdr:x>0.45304</cdr:x>
      <cdr:y>0.27968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56690" y="127700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0.39779</cdr:x>
      <cdr:y>0</cdr:y>
    </cdr:from>
    <cdr:to>
      <cdr:x>0.4779</cdr:x>
      <cdr:y>0.1167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40469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0.23067</cdr:x>
      <cdr:y>0.5</cdr:y>
    </cdr:from>
    <cdr:to>
      <cdr:x>0.47067</cdr:x>
      <cdr:y>0.69784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0116" y="2199289"/>
          <a:ext cx="1290250" cy="8702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No Chronic </a:t>
          </a:r>
        </a:p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Conditions</a:t>
          </a:r>
        </a:p>
        <a:p xmlns:a="http://schemas.openxmlformats.org/drawingml/2006/main">
          <a:r>
            <a:rPr lang="en-US" sz="1600" b="1" baseline="0" dirty="0">
              <a:solidFill>
                <a:schemeClr val="bg1"/>
              </a:solidFill>
            </a:rPr>
            <a:t>234. 35% </a:t>
          </a:r>
          <a:endParaRPr lang="en-US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0.30499</cdr:x>
      <cdr:y>0.27858</cdr:y>
    </cdr:from>
    <cdr:to>
      <cdr:x>0.57848</cdr:x>
      <cdr:y>0.52867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39614" y="1225374"/>
          <a:ext cx="1470320" cy="110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One Chronic Condition </a:t>
          </a:r>
        </a:p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90, 13%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0.25613</cdr:y>
    </cdr:from>
    <cdr:to>
      <cdr:x>0.58696</cdr:x>
      <cdr:y>0.46628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7800" y="11145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Caucasian </a:t>
          </a:r>
        </a:p>
        <a:p xmlns:a="http://schemas.openxmlformats.org/drawingml/2006/main">
          <a:r>
            <a:rPr lang="en-US" sz="2400" dirty="0"/>
            <a:t>55%</a:t>
          </a:r>
        </a:p>
      </cdr:txBody>
    </cdr:sp>
  </cdr:relSizeAnchor>
  <cdr:relSizeAnchor xmlns:cdr="http://schemas.openxmlformats.org/drawingml/2006/chartDrawing">
    <cdr:from>
      <cdr:x>0.38049</cdr:x>
      <cdr:y>0.5</cdr:y>
    </cdr:from>
    <cdr:to>
      <cdr:x>0.57046</cdr:x>
      <cdr:y>0.75217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1086" y="2175669"/>
          <a:ext cx="1997613" cy="109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African </a:t>
          </a:r>
        </a:p>
        <a:p xmlns:a="http://schemas.openxmlformats.org/drawingml/2006/main">
          <a:r>
            <a:rPr lang="en-US" sz="2400" dirty="0"/>
            <a:t>American 44%</a:t>
          </a:r>
        </a:p>
      </cdr:txBody>
    </cdr:sp>
  </cdr:relSizeAnchor>
  <cdr:relSizeAnchor xmlns:cdr="http://schemas.openxmlformats.org/drawingml/2006/chartDrawing">
    <cdr:from>
      <cdr:x>0.35775</cdr:x>
      <cdr:y>0.17854</cdr:y>
    </cdr:from>
    <cdr:to>
      <cdr:x>0.4447</cdr:x>
      <cdr:y>0.38868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61935" y="7768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>
              <a:solidFill>
                <a:schemeClr val="bg1"/>
              </a:solidFill>
            </a:rPr>
            <a:t>Unknown</a:t>
          </a:r>
        </a:p>
      </cdr:txBody>
    </cdr:sp>
  </cdr:relSizeAnchor>
  <cdr:relSizeAnchor xmlns:cdr="http://schemas.openxmlformats.org/drawingml/2006/chartDrawing">
    <cdr:from>
      <cdr:x>0.08597</cdr:x>
      <cdr:y>0.39493</cdr:y>
    </cdr:from>
    <cdr:to>
      <cdr:x>0.19798</cdr:x>
      <cdr:y>0.60507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56602" y="2050067"/>
          <a:ext cx="1246447" cy="1090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Hispanic Latino 4%</a:t>
          </a:r>
        </a:p>
      </cdr:txBody>
    </cdr:sp>
  </cdr:relSizeAnchor>
  <cdr:relSizeAnchor xmlns:cdr="http://schemas.openxmlformats.org/drawingml/2006/chartDrawing">
    <cdr:from>
      <cdr:x>0.16778</cdr:x>
      <cdr:y>0.30463</cdr:y>
    </cdr:from>
    <cdr:to>
      <cdr:x>0.25474</cdr:x>
      <cdr:y>0.51477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64323" y="13255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0.19595</cdr:x>
      <cdr:y>0.30081</cdr:y>
    </cdr:from>
    <cdr:to>
      <cdr:x>0.27813</cdr:x>
      <cdr:y>0.47696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80493" y="15615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Asian 4%</a:t>
          </a:r>
        </a:p>
      </cdr:txBody>
    </cdr:sp>
  </cdr:relSizeAnchor>
  <cdr:relSizeAnchor xmlns:cdr="http://schemas.openxmlformats.org/drawingml/2006/chartDrawing">
    <cdr:from>
      <cdr:x>0.08091</cdr:x>
      <cdr:y>0.21877</cdr:y>
    </cdr:from>
    <cdr:to>
      <cdr:x>0.27054</cdr:x>
      <cdr:y>0.39493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0332" y="1135650"/>
          <a:ext cx="211015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American Indian 2%</a:t>
          </a:r>
        </a:p>
      </cdr:txBody>
    </cdr:sp>
  </cdr:relSizeAnchor>
  <cdr:relSizeAnchor xmlns:cdr="http://schemas.openxmlformats.org/drawingml/2006/chartDrawing">
    <cdr:from>
      <cdr:x>0.17067</cdr:x>
      <cdr:y>0.16728</cdr:y>
    </cdr:from>
    <cdr:to>
      <cdr:x>0.25284</cdr:x>
      <cdr:y>0.34343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899138" y="8683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Hawaiian 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0.51828</cdr:x>
      <cdr:y>0.21553</cdr:y>
    </cdr:from>
    <cdr:to>
      <cdr:x>0.68685</cdr:x>
      <cdr:y>0.57115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50058" y="1121820"/>
          <a:ext cx="1772530" cy="1851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Some College </a:t>
          </a:r>
        </a:p>
        <a:p xmlns:a="http://schemas.openxmlformats.org/drawingml/2006/main">
          <a:r>
            <a:rPr lang="en-US" sz="2400" dirty="0"/>
            <a:t>34%</a:t>
          </a:r>
        </a:p>
      </cdr:txBody>
    </cdr:sp>
  </cdr:relSizeAnchor>
  <cdr:relSizeAnchor xmlns:cdr="http://schemas.openxmlformats.org/drawingml/2006/chartDrawing">
    <cdr:from>
      <cdr:x>0.52007</cdr:x>
      <cdr:y>0.6055</cdr:y>
    </cdr:from>
    <cdr:to>
      <cdr:x>0.65206</cdr:x>
      <cdr:y>0.94496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68815" y="3151645"/>
          <a:ext cx="1388013" cy="17669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Completed</a:t>
          </a:r>
        </a:p>
        <a:p xmlns:a="http://schemas.openxmlformats.org/drawingml/2006/main">
          <a:r>
            <a:rPr lang="en-US" sz="2400" dirty="0"/>
            <a:t>College</a:t>
          </a:r>
        </a:p>
        <a:p xmlns:a="http://schemas.openxmlformats.org/drawingml/2006/main">
          <a:r>
            <a:rPr lang="en-US" sz="2400" dirty="0"/>
            <a:t>29%</a:t>
          </a:r>
        </a:p>
        <a:p xmlns:a="http://schemas.openxmlformats.org/drawingml/2006/main">
          <a:endParaRPr lang="en-US" sz="2800" dirty="0"/>
        </a:p>
      </cdr:txBody>
    </cdr:sp>
  </cdr:relSizeAnchor>
  <cdr:relSizeAnchor xmlns:cdr="http://schemas.openxmlformats.org/drawingml/2006/chartDrawing">
    <cdr:from>
      <cdr:x>0.37781</cdr:x>
      <cdr:y>0.56326</cdr:y>
    </cdr:from>
    <cdr:to>
      <cdr:x>0.46477</cdr:x>
      <cdr:y>0.77341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72951" y="24509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0.34169</cdr:x>
      <cdr:y>0.61791</cdr:y>
    </cdr:from>
    <cdr:to>
      <cdr:x>0.52096</cdr:x>
      <cdr:y>0.97537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93123" y="3216248"/>
          <a:ext cx="1885071" cy="1860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Some High </a:t>
          </a:r>
        </a:p>
        <a:p xmlns:a="http://schemas.openxmlformats.org/drawingml/2006/main">
          <a:r>
            <a:rPr lang="en-US" sz="2400" dirty="0"/>
            <a:t>School 28%</a:t>
          </a:r>
        </a:p>
      </cdr:txBody>
    </cdr:sp>
  </cdr:relSizeAnchor>
  <cdr:relSizeAnchor xmlns:cdr="http://schemas.openxmlformats.org/drawingml/2006/chartDrawing">
    <cdr:from>
      <cdr:x>0.35909</cdr:x>
      <cdr:y>0.19471</cdr:y>
    </cdr:from>
    <cdr:to>
      <cdr:x>0.44604</cdr:x>
      <cdr:y>0.40485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76003" y="8472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Unknown</a:t>
          </a:r>
        </a:p>
      </cdr:txBody>
    </cdr:sp>
  </cdr:relSizeAnchor>
  <cdr:relSizeAnchor xmlns:cdr="http://schemas.openxmlformats.org/drawingml/2006/chartDrawing">
    <cdr:from>
      <cdr:x>0.26544</cdr:x>
      <cdr:y>0.39493</cdr:y>
    </cdr:from>
    <cdr:to>
      <cdr:x>0.39521</cdr:x>
      <cdr:y>0.60507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91265" y="2055622"/>
          <a:ext cx="1364566" cy="1093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/>
            <a:t>Some High</a:t>
          </a:r>
        </a:p>
        <a:p xmlns:a="http://schemas.openxmlformats.org/drawingml/2006/main">
          <a:r>
            <a:rPr lang="en-US" sz="2400" dirty="0"/>
            <a:t>School 10%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0.40036</cdr:x>
      <cdr:y>0.26779</cdr:y>
    </cdr:from>
    <cdr:to>
      <cdr:x>0.48732</cdr:x>
      <cdr:y>0.47793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10050" y="11652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0.30254</cdr:x>
      <cdr:y>0.2446</cdr:y>
    </cdr:from>
    <cdr:to>
      <cdr:x>0.38949</cdr:x>
      <cdr:y>0.42488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1350" y="12406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Arthritis 50%</a:t>
          </a:r>
        </a:p>
      </cdr:txBody>
    </cdr:sp>
  </cdr:relSizeAnchor>
  <cdr:relSizeAnchor xmlns:cdr="http://schemas.openxmlformats.org/drawingml/2006/chartDrawing">
    <cdr:from>
      <cdr:x>0.52174</cdr:x>
      <cdr:y>0.23286</cdr:y>
    </cdr:from>
    <cdr:to>
      <cdr:x>0.63225</cdr:x>
      <cdr:y>0.41315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86400" y="1181100"/>
          <a:ext cx="116205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None 26%</a:t>
          </a:r>
        </a:p>
      </cdr:txBody>
    </cdr:sp>
  </cdr:relSizeAnchor>
  <cdr:relSizeAnchor xmlns:cdr="http://schemas.openxmlformats.org/drawingml/2006/chartDrawing">
    <cdr:from>
      <cdr:x>0.54167</cdr:x>
      <cdr:y>0.5</cdr:y>
    </cdr:from>
    <cdr:to>
      <cdr:x>0.62862</cdr:x>
      <cdr:y>0.68028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95950" y="25360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Diabetes 24%</a:t>
          </a:r>
        </a:p>
      </cdr:txBody>
    </cdr:sp>
  </cdr:relSizeAnchor>
  <cdr:relSizeAnchor xmlns:cdr="http://schemas.openxmlformats.org/drawingml/2006/chartDrawing">
    <cdr:from>
      <cdr:x>0.4692</cdr:x>
      <cdr:y>0.81972</cdr:y>
    </cdr:from>
    <cdr:to>
      <cdr:x>0.55616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33950" y="41576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Heart Disease</a:t>
          </a:r>
        </a:p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21%</a:t>
          </a:r>
        </a:p>
      </cdr:txBody>
    </cdr:sp>
  </cdr:relSizeAnchor>
  <cdr:relSizeAnchor xmlns:cdr="http://schemas.openxmlformats.org/drawingml/2006/chartDrawing">
    <cdr:from>
      <cdr:x>0.31972</cdr:x>
      <cdr:y>0.76944</cdr:y>
    </cdr:from>
    <cdr:to>
      <cdr:x>0.40667</cdr:x>
      <cdr:y>0.94972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62005" y="39026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Depression</a:t>
          </a:r>
        </a:p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      12%</a:t>
          </a:r>
        </a:p>
      </cdr:txBody>
    </cdr:sp>
  </cdr:relSizeAnchor>
  <cdr:relSizeAnchor xmlns:cdr="http://schemas.openxmlformats.org/drawingml/2006/chartDrawing">
    <cdr:from>
      <cdr:x>0.31884</cdr:x>
      <cdr:y>0.59343</cdr:y>
    </cdr:from>
    <cdr:to>
      <cdr:x>0.32319</cdr:x>
      <cdr:y>0.61221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52800" y="3009900"/>
          <a:ext cx="45719" cy="95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lUNG</a:t>
          </a:r>
        </a:p>
      </cdr:txBody>
    </cdr:sp>
  </cdr:relSizeAnchor>
  <cdr:relSizeAnchor xmlns:cdr="http://schemas.openxmlformats.org/drawingml/2006/chartDrawing">
    <cdr:from>
      <cdr:x>0.3442</cdr:x>
      <cdr:y>0.5</cdr:y>
    </cdr:from>
    <cdr:to>
      <cdr:x>0.43116</cdr:x>
      <cdr:y>0.68028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19500" y="253603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0.24638</cdr:x>
      <cdr:y>0.44789</cdr:y>
    </cdr:from>
    <cdr:to>
      <cdr:x>0.33333</cdr:x>
      <cdr:y>0.62817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90800" y="22717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Hypertension</a:t>
          </a:r>
        </a:p>
        <a:p xmlns:a="http://schemas.openxmlformats.org/drawingml/2006/main">
          <a:r>
            <a:rPr lang="en-US" sz="2000" dirty="0">
              <a:solidFill>
                <a:schemeClr val="bg1"/>
              </a:solidFill>
            </a:rPr>
            <a:t>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FB47-83FD-4B24-94F5-665FA3C88524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5C25-0074-42DE-8C46-2C2457459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2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The Living Well Center of Excellence was a designation given to MAC, Inc. by the Maryland Department of Aging when the Stanford license and database ownership was transferred to us.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Currently, the evidence-based programs included are: Stanford Chronic Disease, Chronic Pain, Cancer Thriving and Surviving, Diabetes, Spanish Diabetes, and the Chronic Disease Self-Management Home toolkit.  Also included are Living Healthy with Hypertension, DPP, Enhance Fitness, PEARLS – depression screening program, and Matter of Balance, Stepping On, and Otago for falls prevention. 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The Living Well Program is an evidence based self-management program designed to educate people with chronic conditions.  Designed to improve their quality of life, reduces health complications, and their need for emergency care.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34BA526-C02F-4294-90C1-5AFE2AEAD9D0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9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65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12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7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8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8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1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5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8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9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4677-D5FC-41D5-AC55-61CFF26F9EF2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17123-80F2-4727-8240-B0959A711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892" y="484885"/>
            <a:ext cx="8184509" cy="9779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>
                <a:effectLst/>
                <a:latin typeface="Verdana" pitchFamily="34" charset="0"/>
              </a:rPr>
              <a:t>MAC Inc. Living Well </a:t>
            </a:r>
            <a:br>
              <a:rPr lang="en-US" b="1" dirty="0">
                <a:effectLst/>
                <a:latin typeface="Verdana" pitchFamily="34" charset="0"/>
              </a:rPr>
            </a:br>
            <a:r>
              <a:rPr lang="en-US" b="1" dirty="0">
                <a:latin typeface="Verdana" pitchFamily="34" charset="0"/>
              </a:rPr>
              <a:t>C</a:t>
            </a:r>
            <a:r>
              <a:rPr lang="en-US" b="1" dirty="0">
                <a:effectLst/>
                <a:latin typeface="Verdana" pitchFamily="34" charset="0"/>
              </a:rPr>
              <a:t>enter </a:t>
            </a:r>
            <a:r>
              <a:rPr lang="en-US" b="1" dirty="0">
                <a:latin typeface="Verdana" pitchFamily="34" charset="0"/>
              </a:rPr>
              <a:t>of Excellence</a:t>
            </a:r>
            <a:endParaRPr lang="en-US" b="1" dirty="0">
              <a:effectLst/>
              <a:latin typeface="Verdana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895600" y="1828801"/>
            <a:ext cx="6172200" cy="4069556"/>
          </a:xfrm>
        </p:spPr>
        <p:txBody>
          <a:bodyPr/>
          <a:lstStyle/>
          <a:p>
            <a:pPr marL="0" indent="0">
              <a:buNone/>
              <a:defRPr/>
            </a:pPr>
            <a:br>
              <a:rPr lang="en-US" sz="1500" dirty="0"/>
            </a:br>
            <a:br>
              <a:rPr lang="en-US" sz="1500" dirty="0"/>
            </a:br>
            <a:br>
              <a:rPr lang="en-US" sz="1500" dirty="0"/>
            </a:br>
            <a:endParaRPr lang="en-US" dirty="0"/>
          </a:p>
          <a:p>
            <a:pPr eaLnBrk="1" hangingPunct="1">
              <a:defRPr/>
            </a:pPr>
            <a:endParaRPr lang="en-US" dirty="0">
              <a:latin typeface="Verdana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1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18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25F764-B935-4B54-9AD1-DF668A5365B5}" type="slidenum">
              <a:rPr lang="en-US" altLang="en-US" sz="900">
                <a:solidFill>
                  <a:srgbClr val="D38E27"/>
                </a:solidFill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900" dirty="0">
              <a:solidFill>
                <a:srgbClr val="D38E27"/>
              </a:solidFill>
              <a:latin typeface="Garamond" panose="02020404030301010803" pitchFamily="18" charset="0"/>
            </a:endParaRPr>
          </a:p>
        </p:txBody>
      </p:sp>
      <p:pic>
        <p:nvPicPr>
          <p:cNvPr id="143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53" y="1749901"/>
            <a:ext cx="2355121" cy="210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66" y="5452001"/>
            <a:ext cx="3940969" cy="9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9" y="5781141"/>
            <a:ext cx="4727913" cy="7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26" y="3606337"/>
            <a:ext cx="1284684" cy="15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60" y="1671001"/>
            <a:ext cx="4150229" cy="10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34" y="3760775"/>
            <a:ext cx="1950434" cy="151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44" y="2845910"/>
            <a:ext cx="3814173" cy="10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90" y="574164"/>
            <a:ext cx="2131219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41" y="1901737"/>
            <a:ext cx="2248338" cy="13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838" y="3928948"/>
            <a:ext cx="3256564" cy="9856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64317" y="48189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CHRONIC DISEASE 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  SELF-MANAGEMENT </a:t>
            </a:r>
          </a:p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           EDUCATION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0" y="5898356"/>
            <a:ext cx="3373821" cy="593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61" y="4108379"/>
            <a:ext cx="1887682" cy="24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36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Total Number of Chronic Conditions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818627"/>
              </p:ext>
            </p:extLst>
          </p:nvPr>
        </p:nvGraphicFramePr>
        <p:xfrm>
          <a:off x="520505" y="1336432"/>
          <a:ext cx="11085341" cy="4840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46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7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Participant Education Levels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289281"/>
              </p:ext>
            </p:extLst>
          </p:nvPr>
        </p:nvGraphicFramePr>
        <p:xfrm>
          <a:off x="838200" y="1229711"/>
          <a:ext cx="10515600" cy="549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70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111" y="462012"/>
            <a:ext cx="6478073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Leader Training Baltimore City 2017 </a:t>
            </a:r>
          </a:p>
        </p:txBody>
      </p:sp>
      <p:pic>
        <p:nvPicPr>
          <p:cNvPr id="1026" name="Picture 2" descr="C:\Users\Sue\Desktop\MAC\CDSMP DSMP Trainingphotos\Baltimore County CDSMP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31" y="1697536"/>
            <a:ext cx="3011404" cy="154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ue\Desktop\MAC\CDSMP DSMP Trainingphotos\MedStar\February 2017 MedStar Baltimore CDSMP Lead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30" y="985232"/>
            <a:ext cx="8903534" cy="553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3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937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Maryland Participants – Types of Insurance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382915"/>
              </p:ext>
            </p:extLst>
          </p:nvPr>
        </p:nvGraphicFramePr>
        <p:xfrm>
          <a:off x="362607" y="1024759"/>
          <a:ext cx="11355781" cy="554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174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979" y="-1551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Participants’ Self-Management Skills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494017"/>
              </p:ext>
            </p:extLst>
          </p:nvPr>
        </p:nvGraphicFramePr>
        <p:xfrm>
          <a:off x="488731" y="961697"/>
          <a:ext cx="10990505" cy="532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173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360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Leader Quality Assurance Measures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61222"/>
              </p:ext>
            </p:extLst>
          </p:nvPr>
        </p:nvGraphicFramePr>
        <p:xfrm>
          <a:off x="536027" y="1201957"/>
          <a:ext cx="11051627" cy="497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50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7812" y="386366"/>
            <a:ext cx="5786969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 Leader Training Brandywine Maryland</a:t>
            </a:r>
          </a:p>
        </p:txBody>
      </p:sp>
      <p:pic>
        <p:nvPicPr>
          <p:cNvPr id="2050" name="Picture 2" descr="C:\Users\Sue\Desktop\MAC\CDSMP DSMP Trainingphotos\MedStar\Brandywine DSMP Hypertension w Octav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6" y="909586"/>
            <a:ext cx="10869682" cy="55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61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5850" y="513577"/>
            <a:ext cx="10081054" cy="590931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Maryland Living Well Statewide </a:t>
            </a:r>
          </a:p>
          <a:p>
            <a:pPr algn="ctr"/>
            <a:r>
              <a:rPr lang="en-US" sz="3600" b="1" dirty="0"/>
              <a:t>Demographics and Satisfaction Survey Results </a:t>
            </a:r>
            <a:r>
              <a:rPr lang="en-US" sz="3600" b="1" dirty="0">
                <a:solidFill>
                  <a:srgbClr val="C00000"/>
                </a:solidFill>
              </a:rPr>
              <a:t>Stepping On </a:t>
            </a:r>
          </a:p>
          <a:p>
            <a:pPr algn="ctr"/>
            <a:r>
              <a:rPr lang="en-US" sz="2400" b="1" dirty="0"/>
              <a:t>August 1 2016 –July 31, 2017</a:t>
            </a:r>
          </a:p>
          <a:p>
            <a:pPr algn="ctr"/>
            <a:r>
              <a:rPr lang="en-US" sz="2400" b="1" dirty="0"/>
              <a:t>GOAL IS 2,000 BY July 31,2018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MARYLAND HAS REACHED 532 PARTICIPANTS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27% of GOAL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Special thanks to Maryland’s Area Agencies on Aging,                                           County Health Departments, Hospital Partners, Other Community-Based Partners  and to the U.S. Administration on Aging</a:t>
            </a:r>
          </a:p>
          <a:p>
            <a:pPr algn="ctr"/>
            <a:br>
              <a:rPr lang="en-US" sz="2400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1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711966"/>
            <a:ext cx="10515600" cy="1325563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Maryland Living Well Center of Excellence </a:t>
            </a:r>
            <a:br>
              <a:rPr lang="en-US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Living Well Stepping On </a:t>
            </a:r>
            <a:br>
              <a:rPr lang="en-US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08/01/2016 - 07/31/2017</a:t>
            </a:r>
            <a:br>
              <a:rPr lang="en-US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11010900" cy="4652963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algn="ctr"/>
            <a:endParaRPr lang="en-US" sz="800" b="1" dirty="0"/>
          </a:p>
          <a:p>
            <a:pPr marL="285750" indent="-285750"/>
            <a:r>
              <a:rPr lang="en-US" sz="4100" b="1" dirty="0"/>
              <a:t>48% have multiple chronic conditions </a:t>
            </a:r>
          </a:p>
          <a:p>
            <a:pPr marL="285750" indent="-285750"/>
            <a:r>
              <a:rPr lang="en-US" sz="4100" b="1" dirty="0"/>
              <a:t>Arthritis 50%, Diabetes 24%, Heart Disease 21%</a:t>
            </a:r>
          </a:p>
          <a:p>
            <a:pPr marL="285750" indent="-285750"/>
            <a:r>
              <a:rPr lang="en-US" sz="4100" b="1" dirty="0"/>
              <a:t>82% are age 65 or older</a:t>
            </a:r>
          </a:p>
          <a:p>
            <a:pPr marL="285750" indent="-285750"/>
            <a:r>
              <a:rPr lang="en-US" sz="4100" b="1" dirty="0"/>
              <a:t>27% are African American (National 8%)</a:t>
            </a:r>
          </a:p>
          <a:p>
            <a:pPr marL="285750" indent="-285750"/>
            <a:r>
              <a:rPr lang="en-US" sz="4100" b="1" dirty="0"/>
              <a:t>2% Hispanic/Latino</a:t>
            </a:r>
          </a:p>
          <a:p>
            <a:pPr marL="285750" indent="-2857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745" y="-249730"/>
            <a:ext cx="10515600" cy="1325563"/>
          </a:xfrm>
        </p:spPr>
        <p:txBody>
          <a:bodyPr/>
          <a:lstStyle/>
          <a:p>
            <a:r>
              <a:rPr lang="en-US" dirty="0"/>
              <a:t>Stepping On Participants by County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449189"/>
              </p:ext>
            </p:extLst>
          </p:nvPr>
        </p:nvGraphicFramePr>
        <p:xfrm>
          <a:off x="283779" y="1075833"/>
          <a:ext cx="11070021" cy="510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4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0166" y="418327"/>
            <a:ext cx="10198638" cy="6032421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en-US" sz="3600" b="1" dirty="0"/>
              <a:t>Maryland Living Well Statewide </a:t>
            </a:r>
          </a:p>
          <a:p>
            <a:pPr algn="ctr"/>
            <a:r>
              <a:rPr lang="en-US" sz="3600" b="1" dirty="0"/>
              <a:t>Demographics and Satisfaction Survey Results </a:t>
            </a:r>
            <a:r>
              <a:rPr lang="en-US" sz="3600" b="1" dirty="0">
                <a:solidFill>
                  <a:srgbClr val="C00000"/>
                </a:solidFill>
              </a:rPr>
              <a:t>CDSME </a:t>
            </a:r>
          </a:p>
          <a:p>
            <a:pPr algn="ctr"/>
            <a:r>
              <a:rPr lang="en-US" sz="2400" b="1" dirty="0"/>
              <a:t>September 1</a:t>
            </a:r>
            <a:r>
              <a:rPr lang="en-US" sz="2400" b="1" baseline="30000" dirty="0"/>
              <a:t>st</a:t>
            </a:r>
            <a:r>
              <a:rPr lang="en-US" sz="2400" b="1" dirty="0"/>
              <a:t>, 2015-August 1</a:t>
            </a:r>
            <a:r>
              <a:rPr lang="en-US" sz="2400" b="1" baseline="30000" dirty="0"/>
              <a:t>st</a:t>
            </a:r>
            <a:r>
              <a:rPr lang="en-US" sz="2400" b="1" dirty="0"/>
              <a:t>, 2017</a:t>
            </a:r>
          </a:p>
          <a:p>
            <a:pPr algn="ctr"/>
            <a:r>
              <a:rPr lang="en-US" sz="2400" b="1" dirty="0"/>
              <a:t>Grant Goal 3,000 COMPLETERS BY AUGUST 31, 2017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TO DATE MARYLAND HAS REACHED 2,645 COMPLETERS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88% OF GOAL TO DATE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/>
              <a:t>Special thanks to Maryland’s Area Agencies on Aging,                                    County Health Departments, Hospital Partners, Other Community-Based Partners  and to the U.S. Administration on Aging</a:t>
            </a:r>
          </a:p>
          <a:p>
            <a:pPr algn="ctr"/>
            <a:br>
              <a:rPr lang="en-US" sz="2400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27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8" y="459718"/>
            <a:ext cx="4000062" cy="40334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Anne Arundel</a:t>
            </a:r>
            <a:br>
              <a:rPr lang="en-US" dirty="0"/>
            </a:br>
            <a:r>
              <a:rPr lang="en-US" dirty="0"/>
              <a:t>Stepping On</a:t>
            </a:r>
            <a:br>
              <a:rPr lang="en-US" dirty="0"/>
            </a:br>
            <a:r>
              <a:rPr lang="en-US" dirty="0"/>
              <a:t>Window Display</a:t>
            </a:r>
          </a:p>
        </p:txBody>
      </p:sp>
      <p:pic>
        <p:nvPicPr>
          <p:cNvPr id="1026" name="Picture 2" descr="C:\Users\Sue\AppData\Local\Microsoft\Windows\INetCache\Content.Outlook\KIPQN5TC\Stepping On Displ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77" y="428789"/>
            <a:ext cx="4821908" cy="6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9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7299"/>
          </a:xfrm>
        </p:spPr>
        <p:txBody>
          <a:bodyPr/>
          <a:lstStyle/>
          <a:p>
            <a:r>
              <a:rPr lang="en-US" dirty="0"/>
              <a:t>Stepping On Participants Chronic Conditions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01192"/>
              </p:ext>
            </p:extLst>
          </p:nvPr>
        </p:nvGraphicFramePr>
        <p:xfrm>
          <a:off x="441434" y="898634"/>
          <a:ext cx="10912366" cy="5278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19500" y="4171950"/>
            <a:ext cx="1542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Lung Disease</a:t>
            </a:r>
          </a:p>
          <a:p>
            <a:r>
              <a:rPr lang="en-US" sz="2000" dirty="0">
                <a:solidFill>
                  <a:schemeClr val="bg1"/>
                </a:solidFill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158079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50"/>
            <a:ext cx="10515600" cy="1053772"/>
          </a:xfrm>
        </p:spPr>
        <p:txBody>
          <a:bodyPr/>
          <a:lstStyle/>
          <a:p>
            <a:r>
              <a:rPr lang="en-US" dirty="0"/>
              <a:t>Participant Improvement in Managing Falls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92750"/>
              </p:ext>
            </p:extLst>
          </p:nvPr>
        </p:nvGraphicFramePr>
        <p:xfrm>
          <a:off x="599089" y="945928"/>
          <a:ext cx="10754711" cy="524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6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5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0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7733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 238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 PARTICIPANTS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       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PRE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POST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Very</a:t>
                      </a:r>
                      <a:r>
                        <a:rPr lang="en-US" sz="2000" b="1" baseline="0" dirty="0"/>
                        <a:t> Sure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at all 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</a:rPr>
                        <a:t> Sure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Somewhat 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at all 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32">
                <a:tc>
                  <a:txBody>
                    <a:bodyPr/>
                    <a:lstStyle/>
                    <a:p>
                      <a:r>
                        <a:rPr lang="en-US" dirty="0"/>
                        <a:t>I can find a way to get up if I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61">
                <a:tc>
                  <a:txBody>
                    <a:bodyPr/>
                    <a:lstStyle/>
                    <a:p>
                      <a:r>
                        <a:rPr lang="en-US" dirty="0"/>
                        <a:t>I can find a way to reduce falls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454">
                <a:tc>
                  <a:txBody>
                    <a:bodyPr/>
                    <a:lstStyle/>
                    <a:p>
                      <a:r>
                        <a:rPr lang="en-US" dirty="0"/>
                        <a:t>I’m sure I can protect myself if I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128">
                <a:tc>
                  <a:txBody>
                    <a:bodyPr/>
                    <a:lstStyle/>
                    <a:p>
                      <a:r>
                        <a:rPr lang="en-US" dirty="0"/>
                        <a:t>I’m</a:t>
                      </a:r>
                      <a:r>
                        <a:rPr lang="en-US" baseline="0" dirty="0"/>
                        <a:t> confident I can increase my 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7331">
                <a:tc>
                  <a:txBody>
                    <a:bodyPr/>
                    <a:lstStyle/>
                    <a:p>
                      <a:r>
                        <a:rPr lang="en-US" dirty="0"/>
                        <a:t>I’m confident I can be more steady on my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95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9205"/>
            <a:ext cx="337185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Statewide Stepping On Leader Training July 2017</a:t>
            </a:r>
            <a:br>
              <a:rPr lang="en-US" b="1" dirty="0"/>
            </a:br>
            <a:br>
              <a:rPr lang="en-US" dirty="0"/>
            </a:br>
            <a:r>
              <a:rPr lang="en-US" sz="3100" dirty="0"/>
              <a:t>Anne Arundel County</a:t>
            </a:r>
            <a:br>
              <a:rPr lang="en-US" sz="3100" dirty="0"/>
            </a:br>
            <a:r>
              <a:rPr lang="en-US" sz="3100" dirty="0"/>
              <a:t>Baltimore City</a:t>
            </a:r>
            <a:br>
              <a:rPr lang="en-US" sz="3100" dirty="0"/>
            </a:br>
            <a:r>
              <a:rPr lang="en-US" sz="3100" dirty="0"/>
              <a:t>Baltimore County</a:t>
            </a:r>
            <a:br>
              <a:rPr lang="en-US" sz="3100" dirty="0"/>
            </a:br>
            <a:r>
              <a:rPr lang="en-US" sz="3100" dirty="0"/>
              <a:t>Howard County</a:t>
            </a:r>
            <a:br>
              <a:rPr lang="en-US" sz="3100" dirty="0"/>
            </a:br>
            <a:r>
              <a:rPr lang="en-US" sz="3100" dirty="0"/>
              <a:t>Montgomery County</a:t>
            </a:r>
            <a:br>
              <a:rPr lang="en-US" sz="3100" dirty="0"/>
            </a:br>
            <a:r>
              <a:rPr lang="en-US" sz="3100" dirty="0"/>
              <a:t>Prince Georges</a:t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5122" name="Picture 2" descr="C:\Users\Sue\AppData\Local\Microsoft\Windows\INetCache\Content.Outlook\KIPQN5TC\SO Leadaers with Dennis July 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49086"/>
            <a:ext cx="4895850" cy="63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62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973" y="1200329"/>
            <a:ext cx="11472041" cy="54211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Maryland Department of Aging Living Well Chronic Disease 03/01/2010 – 08/31/2015 </a:t>
            </a:r>
          </a:p>
          <a:p>
            <a:pPr algn="ctr"/>
            <a:endParaRPr lang="en-US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6,734 participants 73.2% completer rate</a:t>
            </a:r>
          </a:p>
          <a:p>
            <a:endParaRPr lang="en-US" sz="1000" b="1" dirty="0"/>
          </a:p>
          <a:p>
            <a:pPr algn="ctr"/>
            <a:r>
              <a:rPr lang="en-US" sz="2400" b="1" dirty="0"/>
              <a:t>LIVING WELL CENTER OF EXCELLENCE CDSME  09/01/2015 - 08/01/2016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3,436 participants   77% completer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62% have multiple chronic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Hypertension 50%, Diabetes 42%, Arthritis 31%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55% are age 65 or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44% are African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4% Hispanic/Latino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4% Asian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23 Counties reporting 314 workshops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61% Medicare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14% Medicaid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42" y="0"/>
            <a:ext cx="1187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MARYLAND LIVING WELL PARTNERS - AAAS, HEALTH DEPARTMENTS, HOSPITALS – YOU MADE IT HAPPEN!</a:t>
            </a:r>
          </a:p>
        </p:txBody>
      </p:sp>
    </p:spTree>
    <p:extLst>
      <p:ext uri="{BB962C8B-B14F-4D97-AF65-F5344CB8AC3E}">
        <p14:creationId xmlns:p14="http://schemas.microsoft.com/office/powerpoint/2010/main" val="320013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288166"/>
              </p:ext>
            </p:extLst>
          </p:nvPr>
        </p:nvGraphicFramePr>
        <p:xfrm>
          <a:off x="-299544" y="772510"/>
          <a:ext cx="11414235" cy="783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859673"/>
              </p:ext>
            </p:extLst>
          </p:nvPr>
        </p:nvGraphicFramePr>
        <p:xfrm>
          <a:off x="7141779" y="520262"/>
          <a:ext cx="5376042" cy="439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5190" y="0"/>
            <a:ext cx="4866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Maryland Participants </a:t>
            </a:r>
          </a:p>
          <a:p>
            <a:r>
              <a:rPr lang="en-US" sz="4000" dirty="0"/>
              <a:t> Chronic Conditions</a:t>
            </a:r>
          </a:p>
        </p:txBody>
      </p:sp>
    </p:spTree>
    <p:extLst>
      <p:ext uri="{BB962C8B-B14F-4D97-AF65-F5344CB8AC3E}">
        <p14:creationId xmlns:p14="http://schemas.microsoft.com/office/powerpoint/2010/main" val="44130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39637548"/>
              </p:ext>
            </p:extLst>
          </p:nvPr>
        </p:nvGraphicFramePr>
        <p:xfrm>
          <a:off x="488731" y="425670"/>
          <a:ext cx="11131183" cy="571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91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Percent of Workshop Completers by County</a:t>
            </a:r>
            <a:br>
              <a:rPr lang="en-US" dirty="0"/>
            </a:br>
            <a:r>
              <a:rPr lang="en-US" dirty="0"/>
              <a:t>Maryland = 77%/National Average 68%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707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46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Maryland Participant Demographics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553325"/>
              </p:ext>
            </p:extLst>
          </p:nvPr>
        </p:nvGraphicFramePr>
        <p:xfrm>
          <a:off x="520505" y="1406769"/>
          <a:ext cx="11127544" cy="519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74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9235363"/>
              </p:ext>
            </p:extLst>
          </p:nvPr>
        </p:nvGraphicFramePr>
        <p:xfrm>
          <a:off x="362607" y="0"/>
          <a:ext cx="1182939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39007" y="378373"/>
            <a:ext cx="10152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Participants Completing 4 or More Sessions</a:t>
            </a:r>
          </a:p>
        </p:txBody>
      </p:sp>
    </p:spTree>
    <p:extLst>
      <p:ext uri="{BB962C8B-B14F-4D97-AF65-F5344CB8AC3E}">
        <p14:creationId xmlns:p14="http://schemas.microsoft.com/office/powerpoint/2010/main" val="356081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111" y="462012"/>
            <a:ext cx="6478073" cy="52322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Leader Training Baltimore County, 2017 </a:t>
            </a:r>
          </a:p>
        </p:txBody>
      </p:sp>
      <p:pic>
        <p:nvPicPr>
          <p:cNvPr id="1026" name="Picture 2" descr="C:\Users\Sue\Desktop\MAC\CDSMP DSMP Trainingphotos\Baltimore County CDSMP 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75" y="985232"/>
            <a:ext cx="9651912" cy="54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78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686</Words>
  <Application>Microsoft Office PowerPoint</Application>
  <PresentationFormat>Widescreen</PresentationFormat>
  <Paragraphs>195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Baskerville Old Face</vt:lpstr>
      <vt:lpstr>Calibri</vt:lpstr>
      <vt:lpstr>Calibri Light</vt:lpstr>
      <vt:lpstr>Garamond</vt:lpstr>
      <vt:lpstr>Verdana</vt:lpstr>
      <vt:lpstr>Office Theme</vt:lpstr>
      <vt:lpstr>MAC Inc. Living Well  Center of Excellence</vt:lpstr>
      <vt:lpstr>PowerPoint Presentation</vt:lpstr>
      <vt:lpstr>PowerPoint Presentation</vt:lpstr>
      <vt:lpstr>PowerPoint Presentation</vt:lpstr>
      <vt:lpstr>PowerPoint Presentation</vt:lpstr>
      <vt:lpstr>Percent of Workshop Completers by County Maryland = 77%/National Average 68%</vt:lpstr>
      <vt:lpstr>Maryland Participant Demographics</vt:lpstr>
      <vt:lpstr>PowerPoint Presentation</vt:lpstr>
      <vt:lpstr>PowerPoint Presentation</vt:lpstr>
      <vt:lpstr>Total Number of Chronic Conditions</vt:lpstr>
      <vt:lpstr>Participant Education Levels</vt:lpstr>
      <vt:lpstr>PowerPoint Presentation</vt:lpstr>
      <vt:lpstr>Maryland Participants – Types of Insurance</vt:lpstr>
      <vt:lpstr>Participants’ Self-Management Skills</vt:lpstr>
      <vt:lpstr>Leader Quality Assurance Measures</vt:lpstr>
      <vt:lpstr>PowerPoint Presentation</vt:lpstr>
      <vt:lpstr>PowerPoint Presentation</vt:lpstr>
      <vt:lpstr>Maryland Living Well Center of Excellence  Living Well Stepping On  08/01/2016 - 07/31/2017 </vt:lpstr>
      <vt:lpstr>Stepping On Participants by County</vt:lpstr>
      <vt:lpstr>Anne Arundel Stepping On Window Display</vt:lpstr>
      <vt:lpstr>Stepping On Participants Chronic Conditions</vt:lpstr>
      <vt:lpstr>Participant Improvement in Managing Falls</vt:lpstr>
      <vt:lpstr>Statewide Stepping On Leader Training July 2017  Anne Arundel County Baltimore City Baltimore County Howard County Montgomery County Prince Georges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Lachenmayr</dc:creator>
  <cp:lastModifiedBy>Pam &amp; Jim</cp:lastModifiedBy>
  <cp:revision>66</cp:revision>
  <dcterms:created xsi:type="dcterms:W3CDTF">2016-08-10T17:47:21Z</dcterms:created>
  <dcterms:modified xsi:type="dcterms:W3CDTF">2017-08-15T00:42:34Z</dcterms:modified>
</cp:coreProperties>
</file>